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1"/>
  </p:notesMasterIdLst>
  <p:sldIdLst>
    <p:sldId id="455" r:id="rId3"/>
    <p:sldId id="258" r:id="rId4"/>
    <p:sldId id="259" r:id="rId5"/>
    <p:sldId id="388" r:id="rId6"/>
    <p:sldId id="344" r:id="rId7"/>
    <p:sldId id="346" r:id="rId8"/>
    <p:sldId id="347" r:id="rId9"/>
    <p:sldId id="341" r:id="rId10"/>
    <p:sldId id="402" r:id="rId11"/>
    <p:sldId id="424" r:id="rId12"/>
    <p:sldId id="439" r:id="rId13"/>
    <p:sldId id="409" r:id="rId14"/>
    <p:sldId id="410" r:id="rId15"/>
    <p:sldId id="444" r:id="rId16"/>
    <p:sldId id="456" r:id="rId17"/>
    <p:sldId id="457" r:id="rId18"/>
    <p:sldId id="261" r:id="rId19"/>
    <p:sldId id="443" r:id="rId20"/>
    <p:sldId id="404" r:id="rId21"/>
    <p:sldId id="405" r:id="rId22"/>
    <p:sldId id="376" r:id="rId23"/>
    <p:sldId id="375" r:id="rId24"/>
    <p:sldId id="262" r:id="rId25"/>
    <p:sldId id="264" r:id="rId26"/>
    <p:sldId id="267" r:id="rId27"/>
    <p:sldId id="268" r:id="rId28"/>
    <p:sldId id="269" r:id="rId29"/>
    <p:sldId id="272" r:id="rId30"/>
    <p:sldId id="273" r:id="rId31"/>
    <p:sldId id="274" r:id="rId32"/>
    <p:sldId id="275" r:id="rId33"/>
    <p:sldId id="391" r:id="rId34"/>
    <p:sldId id="277" r:id="rId35"/>
    <p:sldId id="280" r:id="rId36"/>
    <p:sldId id="281" r:id="rId37"/>
    <p:sldId id="282" r:id="rId38"/>
    <p:sldId id="283" r:id="rId39"/>
    <p:sldId id="284" r:id="rId40"/>
    <p:sldId id="286" r:id="rId41"/>
    <p:sldId id="287" r:id="rId42"/>
    <p:sldId id="288" r:id="rId43"/>
    <p:sldId id="289" r:id="rId44"/>
    <p:sldId id="290" r:id="rId45"/>
    <p:sldId id="291" r:id="rId46"/>
    <p:sldId id="293" r:id="rId47"/>
    <p:sldId id="294" r:id="rId48"/>
    <p:sldId id="295" r:id="rId49"/>
    <p:sldId id="297" r:id="rId50"/>
    <p:sldId id="298" r:id="rId51"/>
    <p:sldId id="300" r:id="rId52"/>
    <p:sldId id="301" r:id="rId53"/>
    <p:sldId id="302" r:id="rId54"/>
    <p:sldId id="303" r:id="rId55"/>
    <p:sldId id="304" r:id="rId56"/>
    <p:sldId id="305" r:id="rId57"/>
    <p:sldId id="306" r:id="rId58"/>
    <p:sldId id="308" r:id="rId59"/>
    <p:sldId id="309" r:id="rId60"/>
    <p:sldId id="310" r:id="rId61"/>
    <p:sldId id="311" r:id="rId62"/>
    <p:sldId id="312" r:id="rId63"/>
    <p:sldId id="316" r:id="rId64"/>
    <p:sldId id="432" r:id="rId65"/>
    <p:sldId id="433" r:id="rId66"/>
    <p:sldId id="434" r:id="rId67"/>
    <p:sldId id="435" r:id="rId68"/>
    <p:sldId id="436" r:id="rId69"/>
    <p:sldId id="437" r:id="rId70"/>
    <p:sldId id="438" r:id="rId71"/>
    <p:sldId id="321" r:id="rId72"/>
    <p:sldId id="379" r:id="rId73"/>
    <p:sldId id="380" r:id="rId74"/>
    <p:sldId id="381" r:id="rId75"/>
    <p:sldId id="382" r:id="rId76"/>
    <p:sldId id="329" r:id="rId77"/>
    <p:sldId id="467" r:id="rId78"/>
    <p:sldId id="460" r:id="rId79"/>
    <p:sldId id="461" r:id="rId80"/>
    <p:sldId id="462" r:id="rId81"/>
    <p:sldId id="463" r:id="rId82"/>
    <p:sldId id="464" r:id="rId83"/>
    <p:sldId id="370" r:id="rId84"/>
    <p:sldId id="416" r:id="rId85"/>
    <p:sldId id="448" r:id="rId86"/>
    <p:sldId id="449" r:id="rId87"/>
    <p:sldId id="453" r:id="rId88"/>
    <p:sldId id="454" r:id="rId89"/>
    <p:sldId id="466" r:id="rId90"/>
  </p:sldIdLst>
  <p:sldSz cx="9906000" cy="6858000" type="A4"/>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68" autoAdjust="0"/>
  </p:normalViewPr>
  <p:slideViewPr>
    <p:cSldViewPr>
      <p:cViewPr>
        <p:scale>
          <a:sx n="66" d="100"/>
          <a:sy n="66" d="100"/>
        </p:scale>
        <p:origin x="-1694" y="-274"/>
      </p:cViewPr>
      <p:guideLst>
        <p:guide orient="horz" pos="2160"/>
        <p:guide pos="3120"/>
      </p:guideLst>
    </p:cSldViewPr>
  </p:slideViewPr>
  <p:notesTextViewPr>
    <p:cViewPr>
      <p:scale>
        <a:sx n="1" d="1"/>
        <a:sy n="1" d="1"/>
      </p:scale>
      <p:origin x="0" y="0"/>
    </p:cViewPr>
  </p:notesTextViewPr>
  <p:sorterViewPr>
    <p:cViewPr>
      <p:scale>
        <a:sx n="100" d="100"/>
        <a:sy n="100" d="100"/>
      </p:scale>
      <p:origin x="0" y="193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P\Documents\HDR\IPM%20Indonesia%20HDR%202011%200711201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E:\DIKBUD\Tugas\121112\Sinkronisasi%20Mtk%20Indo%20-%20Korea%20-%20Kanada.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E:\DIKBUD\Tugas\121112\Sinkronisasi%20Mtk%20Indo%20-%20Korea%20-%20Kanada.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E:\DIKBUD\Tugas\121112\Sinkronisasi%20Mtk%20Indo%20-%20Korea%20-%20Kanada.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E:\DIKBUD\Tugas\121112\Sinkronisasi%20Mtk%20Indo%20-%20Korea%20-%20Kanada.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P\Documents\BPS\Angka%20DO%202011\Data%20DO%202007-201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HP\Documents\BPS\Angka%20DO%202011\Data%20DO%202007-201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HP\Documents\BPS\Angka%20DO%202011\Data%20DO%202007-201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Rindang\Documents\TRIMSS%20and%20PIS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Rindang\Documents\TRIMSS%20and%20PIS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Rindang\Documents\TRIMSS%20and%20PISA.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E:\DIKBUD\Tugas\121112\Sinkronisasi%20Mtk%20Indo%20-%20Korea%20-%20Kanada.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DIKBUD\Tugas\121112\Sinkronisasi%20Mtk%20Indo%20-%20Korea%20-%20Kanada.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64558024315223E-2"/>
          <c:y val="4.1191287387745974E-2"/>
          <c:w val="0.82480998438190067"/>
          <c:h val="0.85600323945644974"/>
        </c:manualLayout>
      </c:layout>
      <c:lineChart>
        <c:grouping val="standard"/>
        <c:varyColors val="0"/>
        <c:ser>
          <c:idx val="0"/>
          <c:order val="0"/>
          <c:tx>
            <c:strRef>
              <c:f>'UNDP+revised2'!$D$58</c:f>
              <c:strCache>
                <c:ptCount val="1"/>
                <c:pt idx="0">
                  <c:v>HDI</c:v>
                </c:pt>
              </c:strCache>
            </c:strRef>
          </c:tx>
          <c:dLbls>
            <c:dLbl>
              <c:idx val="0"/>
              <c:layout>
                <c:manualLayout>
                  <c:x val="-5.1917040755929962E-2"/>
                  <c:y val="-4.8952958499333163E-2"/>
                </c:manualLayout>
              </c:layout>
              <c:showLegendKey val="0"/>
              <c:showVal val="1"/>
              <c:showCatName val="0"/>
              <c:showSerName val="0"/>
              <c:showPercent val="0"/>
              <c:showBubbleSize val="0"/>
            </c:dLbl>
            <c:dLbl>
              <c:idx val="1"/>
              <c:layout>
                <c:manualLayout>
                  <c:x val="-5.3490284415201421E-2"/>
                  <c:y val="-5.6682372999227883E-2"/>
                </c:manualLayout>
              </c:layout>
              <c:showLegendKey val="0"/>
              <c:showVal val="1"/>
              <c:showCatName val="0"/>
              <c:showSerName val="0"/>
              <c:showPercent val="0"/>
              <c:showBubbleSize val="0"/>
            </c:dLbl>
            <c:dLbl>
              <c:idx val="2"/>
              <c:layout>
                <c:manualLayout>
                  <c:x val="-5.3490284415201324E-2"/>
                  <c:y val="-6.1835315999157682E-2"/>
                </c:manualLayout>
              </c:layout>
              <c:showLegendKey val="0"/>
              <c:showVal val="1"/>
              <c:showCatName val="0"/>
              <c:showSerName val="0"/>
              <c:showPercent val="0"/>
              <c:showBubbleSize val="0"/>
            </c:dLbl>
            <c:dLbl>
              <c:idx val="3"/>
              <c:layout>
                <c:manualLayout>
                  <c:x val="-5.5063528074471339E-2"/>
                  <c:y val="-5.4105901499262983E-2"/>
                </c:manualLayout>
              </c:layout>
              <c:showLegendKey val="0"/>
              <c:showVal val="1"/>
              <c:showCatName val="0"/>
              <c:showSerName val="0"/>
              <c:showPercent val="0"/>
              <c:showBubbleSize val="0"/>
            </c:dLbl>
            <c:dLbl>
              <c:idx val="4"/>
              <c:layout>
                <c:manualLayout>
                  <c:x val="-5.6636771733742181E-2"/>
                  <c:y val="-4.6376486999368798E-2"/>
                </c:manualLayout>
              </c:layout>
              <c:showLegendKey val="0"/>
              <c:showVal val="1"/>
              <c:showCatName val="0"/>
              <c:showSerName val="0"/>
              <c:showPercent val="0"/>
              <c:showBubbleSize val="0"/>
            </c:dLbl>
            <c:dLbl>
              <c:idx val="5"/>
              <c:layout>
                <c:manualLayout>
                  <c:x val="-4.8770553437388793E-2"/>
                  <c:y val="-5.4105901499262983E-2"/>
                </c:manualLayout>
              </c:layout>
              <c:showLegendKey val="0"/>
              <c:showVal val="1"/>
              <c:showCatName val="0"/>
              <c:showSerName val="0"/>
              <c:showPercent val="0"/>
              <c:showBubbleSize val="0"/>
            </c:dLbl>
            <c:dLbl>
              <c:idx val="6"/>
              <c:layout>
                <c:manualLayout>
                  <c:x val="-5.8210015393012383E-2"/>
                  <c:y val="-5.1529429999298104E-2"/>
                </c:manualLayout>
              </c:layout>
              <c:tx>
                <c:rich>
                  <a:bodyPr/>
                  <a:lstStyle/>
                  <a:p>
                    <a:r>
                      <a:rPr lang="en-US" dirty="0" smtClean="0"/>
                      <a:t>0,62</a:t>
                    </a:r>
                    <a:r>
                      <a:rPr lang="id-ID" dirty="0" smtClean="0"/>
                      <a:t>4</a:t>
                    </a:r>
                    <a:endParaRPr lang="en-US" dirty="0"/>
                  </a:p>
                </c:rich>
              </c:tx>
              <c:showLegendKey val="0"/>
              <c:showVal val="1"/>
              <c:showCatName val="0"/>
              <c:showSerName val="0"/>
              <c:showPercent val="0"/>
              <c:showBubbleSize val="0"/>
            </c:dLbl>
            <c:numFmt formatCode="#,##0.00" sourceLinked="0"/>
            <c:txPr>
              <a:bodyPr/>
              <a:lstStyle/>
              <a:p>
                <a:pPr>
                  <a:defRPr lang="en-US"/>
                </a:pPr>
                <a:endParaRPr lang="en-US"/>
              </a:p>
            </c:txPr>
            <c:showLegendKey val="0"/>
            <c:showVal val="1"/>
            <c:showCatName val="0"/>
            <c:showSerName val="0"/>
            <c:showPercent val="0"/>
            <c:showBubbleSize val="0"/>
            <c:showLeaderLines val="0"/>
          </c:dLbls>
          <c:trendline>
            <c:trendlineType val="linear"/>
            <c:dispRSqr val="0"/>
            <c:dispEq val="0"/>
          </c:trendline>
          <c:cat>
            <c:numRef>
              <c:f>'UNDP+revised2'!$E$57:$K$57</c:f>
              <c:numCache>
                <c:formatCode>General</c:formatCode>
                <c:ptCount val="7"/>
                <c:pt idx="0">
                  <c:v>2005</c:v>
                </c:pt>
                <c:pt idx="1">
                  <c:v>2006</c:v>
                </c:pt>
                <c:pt idx="2">
                  <c:v>2007</c:v>
                </c:pt>
                <c:pt idx="3">
                  <c:v>2008</c:v>
                </c:pt>
                <c:pt idx="4">
                  <c:v>2009</c:v>
                </c:pt>
                <c:pt idx="5">
                  <c:v>2010</c:v>
                </c:pt>
                <c:pt idx="6">
                  <c:v>2011</c:v>
                </c:pt>
              </c:numCache>
            </c:numRef>
          </c:cat>
          <c:val>
            <c:numRef>
              <c:f>'UNDP+revised2'!$E$58:$K$58</c:f>
              <c:numCache>
                <c:formatCode>0.000</c:formatCode>
                <c:ptCount val="7"/>
                <c:pt idx="0">
                  <c:v>0.57199999999999995</c:v>
                </c:pt>
                <c:pt idx="1">
                  <c:v>0.57900000000000063</c:v>
                </c:pt>
                <c:pt idx="2">
                  <c:v>0.59100000000000064</c:v>
                </c:pt>
                <c:pt idx="3">
                  <c:v>0.59800000000000064</c:v>
                </c:pt>
                <c:pt idx="4">
                  <c:v>0.60700000000000065</c:v>
                </c:pt>
                <c:pt idx="5">
                  <c:v>0.61300000000000165</c:v>
                </c:pt>
                <c:pt idx="6">
                  <c:v>0.61700000000000643</c:v>
                </c:pt>
              </c:numCache>
            </c:numRef>
          </c:val>
          <c:smooth val="0"/>
        </c:ser>
        <c:dLbls>
          <c:showLegendKey val="0"/>
          <c:showVal val="0"/>
          <c:showCatName val="0"/>
          <c:showSerName val="0"/>
          <c:showPercent val="0"/>
          <c:showBubbleSize val="0"/>
        </c:dLbls>
        <c:marker val="1"/>
        <c:smooth val="0"/>
        <c:axId val="41095168"/>
        <c:axId val="41096704"/>
      </c:lineChart>
      <c:catAx>
        <c:axId val="41095168"/>
        <c:scaling>
          <c:orientation val="minMax"/>
        </c:scaling>
        <c:delete val="0"/>
        <c:axPos val="b"/>
        <c:numFmt formatCode="General" sourceLinked="1"/>
        <c:majorTickMark val="out"/>
        <c:minorTickMark val="none"/>
        <c:tickLblPos val="nextTo"/>
        <c:txPr>
          <a:bodyPr/>
          <a:lstStyle/>
          <a:p>
            <a:pPr>
              <a:defRPr lang="en-US"/>
            </a:pPr>
            <a:endParaRPr lang="en-US"/>
          </a:p>
        </c:txPr>
        <c:crossAx val="41096704"/>
        <c:crosses val="autoZero"/>
        <c:auto val="1"/>
        <c:lblAlgn val="ctr"/>
        <c:lblOffset val="100"/>
        <c:noMultiLvlLbl val="0"/>
      </c:catAx>
      <c:valAx>
        <c:axId val="41096704"/>
        <c:scaling>
          <c:orientation val="minMax"/>
          <c:max val="0.8"/>
          <c:min val="0.4"/>
        </c:scaling>
        <c:delete val="0"/>
        <c:axPos val="l"/>
        <c:numFmt formatCode="0.000" sourceLinked="1"/>
        <c:majorTickMark val="out"/>
        <c:minorTickMark val="none"/>
        <c:tickLblPos val="nextTo"/>
        <c:txPr>
          <a:bodyPr/>
          <a:lstStyle/>
          <a:p>
            <a:pPr>
              <a:defRPr lang="en-US"/>
            </a:pPr>
            <a:endParaRPr lang="en-US"/>
          </a:p>
        </c:txPr>
        <c:crossAx val="410951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'bm2007'!$B$32</c:f>
              <c:strCache>
                <c:ptCount val="1"/>
                <c:pt idx="0">
                  <c:v>Very Low</c:v>
                </c:pt>
              </c:strCache>
            </c:strRef>
          </c:tx>
          <c:spPr>
            <a:solidFill>
              <a:schemeClr val="tx1"/>
            </a:solidFill>
            <a:ln>
              <a:solidFill>
                <a:schemeClr val="tx1"/>
              </a:solidFill>
            </a:ln>
          </c:spPr>
          <c:invertIfNegative val="0"/>
          <c:cat>
            <c:strRef>
              <c:f>'bm2007'!$A$33:$A$43</c:f>
              <c:strCache>
                <c:ptCount val="11"/>
                <c:pt idx="0">
                  <c:v>Singapore</c:v>
                </c:pt>
                <c:pt idx="1">
                  <c:v>Chinese Taipei</c:v>
                </c:pt>
                <c:pt idx="2">
                  <c:v>Japan</c:v>
                </c:pt>
                <c:pt idx="3">
                  <c:v>Korea, Rep. of</c:v>
                </c:pt>
                <c:pt idx="4">
                  <c:v>Malaysia </c:v>
                </c:pt>
                <c:pt idx="5">
                  <c:v>Thailand </c:v>
                </c:pt>
                <c:pt idx="6">
                  <c:v>Turkey</c:v>
                </c:pt>
                <c:pt idx="7">
                  <c:v>Iran</c:v>
                </c:pt>
                <c:pt idx="8">
                  <c:v>Indonesia </c:v>
                </c:pt>
                <c:pt idx="9">
                  <c:v>Morocco</c:v>
                </c:pt>
                <c:pt idx="10">
                  <c:v>Saudi Arabia </c:v>
                </c:pt>
              </c:strCache>
            </c:strRef>
          </c:cat>
          <c:val>
            <c:numRef>
              <c:f>'bm2007'!$B$33:$B$43</c:f>
              <c:numCache>
                <c:formatCode>General</c:formatCode>
                <c:ptCount val="11"/>
                <c:pt idx="0">
                  <c:v>7.0000000000000021E-2</c:v>
                </c:pt>
                <c:pt idx="1">
                  <c:v>0.05</c:v>
                </c:pt>
                <c:pt idx="2">
                  <c:v>4.0000000000000022E-2</c:v>
                </c:pt>
                <c:pt idx="3">
                  <c:v>3.0000000000000002E-2</c:v>
                </c:pt>
                <c:pt idx="4">
                  <c:v>0.2</c:v>
                </c:pt>
                <c:pt idx="5">
                  <c:v>0.2</c:v>
                </c:pt>
                <c:pt idx="6">
                  <c:v>0.29000000000000031</c:v>
                </c:pt>
                <c:pt idx="7">
                  <c:v>0.24000000000000021</c:v>
                </c:pt>
                <c:pt idx="8">
                  <c:v>0.35000000000000031</c:v>
                </c:pt>
                <c:pt idx="9">
                  <c:v>0.49000000000000032</c:v>
                </c:pt>
                <c:pt idx="10">
                  <c:v>0.48000000000000032</c:v>
                </c:pt>
              </c:numCache>
            </c:numRef>
          </c:val>
        </c:ser>
        <c:ser>
          <c:idx val="1"/>
          <c:order val="1"/>
          <c:tx>
            <c:strRef>
              <c:f>'bm2007'!$C$32</c:f>
              <c:strCache>
                <c:ptCount val="1"/>
                <c:pt idx="0">
                  <c:v>Low</c:v>
                </c:pt>
              </c:strCache>
            </c:strRef>
          </c:tx>
          <c:spPr>
            <a:solidFill>
              <a:srgbClr val="FF0000"/>
            </a:solidFill>
            <a:ln>
              <a:solidFill>
                <a:schemeClr val="tx1"/>
              </a:solidFill>
            </a:ln>
          </c:spPr>
          <c:invertIfNegative val="0"/>
          <c:cat>
            <c:strRef>
              <c:f>'bm2007'!$A$33:$A$43</c:f>
              <c:strCache>
                <c:ptCount val="11"/>
                <c:pt idx="0">
                  <c:v>Singapore</c:v>
                </c:pt>
                <c:pt idx="1">
                  <c:v>Chinese Taipei</c:v>
                </c:pt>
                <c:pt idx="2">
                  <c:v>Japan</c:v>
                </c:pt>
                <c:pt idx="3">
                  <c:v>Korea, Rep. of</c:v>
                </c:pt>
                <c:pt idx="4">
                  <c:v>Malaysia </c:v>
                </c:pt>
                <c:pt idx="5">
                  <c:v>Thailand </c:v>
                </c:pt>
                <c:pt idx="6">
                  <c:v>Turkey</c:v>
                </c:pt>
                <c:pt idx="7">
                  <c:v>Iran</c:v>
                </c:pt>
                <c:pt idx="8">
                  <c:v>Indonesia </c:v>
                </c:pt>
                <c:pt idx="9">
                  <c:v>Morocco</c:v>
                </c:pt>
                <c:pt idx="10">
                  <c:v>Saudi Arabia </c:v>
                </c:pt>
              </c:strCache>
            </c:strRef>
          </c:cat>
          <c:val>
            <c:numRef>
              <c:f>'bm2007'!$C$33:$C$43</c:f>
              <c:numCache>
                <c:formatCode>General</c:formatCode>
                <c:ptCount val="11"/>
                <c:pt idx="0">
                  <c:v>0.13</c:v>
                </c:pt>
                <c:pt idx="1">
                  <c:v>0.12000000000000002</c:v>
                </c:pt>
                <c:pt idx="2">
                  <c:v>0.11</c:v>
                </c:pt>
                <c:pt idx="3">
                  <c:v>0.12000000000000002</c:v>
                </c:pt>
                <c:pt idx="4">
                  <c:v>0.30000000000000032</c:v>
                </c:pt>
                <c:pt idx="5">
                  <c:v>0.32000000000000295</c:v>
                </c:pt>
                <c:pt idx="6">
                  <c:v>0.31000000000000238</c:v>
                </c:pt>
                <c:pt idx="7">
                  <c:v>0.35000000000000031</c:v>
                </c:pt>
                <c:pt idx="8">
                  <c:v>0.38000000000000284</c:v>
                </c:pt>
                <c:pt idx="9">
                  <c:v>0.33000000000000318</c:v>
                </c:pt>
                <c:pt idx="10">
                  <c:v>0.34</c:v>
                </c:pt>
              </c:numCache>
            </c:numRef>
          </c:val>
        </c:ser>
        <c:ser>
          <c:idx val="2"/>
          <c:order val="2"/>
          <c:tx>
            <c:strRef>
              <c:f>'bm2007'!$D$32</c:f>
              <c:strCache>
                <c:ptCount val="1"/>
                <c:pt idx="0">
                  <c:v>Intermediate</c:v>
                </c:pt>
              </c:strCache>
            </c:strRef>
          </c:tx>
          <c:spPr>
            <a:solidFill>
              <a:srgbClr val="FFFF00"/>
            </a:solidFill>
            <a:ln>
              <a:solidFill>
                <a:schemeClr val="tx1"/>
              </a:solidFill>
            </a:ln>
          </c:spPr>
          <c:invertIfNegative val="0"/>
          <c:cat>
            <c:strRef>
              <c:f>'bm2007'!$A$33:$A$43</c:f>
              <c:strCache>
                <c:ptCount val="11"/>
                <c:pt idx="0">
                  <c:v>Singapore</c:v>
                </c:pt>
                <c:pt idx="1">
                  <c:v>Chinese Taipei</c:v>
                </c:pt>
                <c:pt idx="2">
                  <c:v>Japan</c:v>
                </c:pt>
                <c:pt idx="3">
                  <c:v>Korea, Rep. of</c:v>
                </c:pt>
                <c:pt idx="4">
                  <c:v>Malaysia </c:v>
                </c:pt>
                <c:pt idx="5">
                  <c:v>Thailand </c:v>
                </c:pt>
                <c:pt idx="6">
                  <c:v>Turkey</c:v>
                </c:pt>
                <c:pt idx="7">
                  <c:v>Iran</c:v>
                </c:pt>
                <c:pt idx="8">
                  <c:v>Indonesia </c:v>
                </c:pt>
                <c:pt idx="9">
                  <c:v>Morocco</c:v>
                </c:pt>
                <c:pt idx="10">
                  <c:v>Saudi Arabia </c:v>
                </c:pt>
              </c:strCache>
            </c:strRef>
          </c:cat>
          <c:val>
            <c:numRef>
              <c:f>'bm2007'!$D$33:$D$43</c:f>
              <c:numCache>
                <c:formatCode>General</c:formatCode>
                <c:ptCount val="11"/>
                <c:pt idx="0">
                  <c:v>0.19</c:v>
                </c:pt>
                <c:pt idx="1">
                  <c:v>0.23</c:v>
                </c:pt>
                <c:pt idx="2">
                  <c:v>0.30000000000000032</c:v>
                </c:pt>
                <c:pt idx="3">
                  <c:v>0.31000000000000238</c:v>
                </c:pt>
                <c:pt idx="4">
                  <c:v>0.22</c:v>
                </c:pt>
                <c:pt idx="5">
                  <c:v>0.31000000000000238</c:v>
                </c:pt>
                <c:pt idx="6">
                  <c:v>0.24000000000000021</c:v>
                </c:pt>
                <c:pt idx="7">
                  <c:v>0.27</c:v>
                </c:pt>
                <c:pt idx="8">
                  <c:v>0.23</c:v>
                </c:pt>
                <c:pt idx="9">
                  <c:v>0.15000000000000024</c:v>
                </c:pt>
                <c:pt idx="10">
                  <c:v>0.16</c:v>
                </c:pt>
              </c:numCache>
            </c:numRef>
          </c:val>
        </c:ser>
        <c:ser>
          <c:idx val="3"/>
          <c:order val="3"/>
          <c:tx>
            <c:strRef>
              <c:f>'bm2007'!$E$32</c:f>
              <c:strCache>
                <c:ptCount val="1"/>
                <c:pt idx="0">
                  <c:v>High</c:v>
                </c:pt>
              </c:strCache>
            </c:strRef>
          </c:tx>
          <c:spPr>
            <a:solidFill>
              <a:srgbClr val="00B050"/>
            </a:solidFill>
            <a:ln>
              <a:solidFill>
                <a:schemeClr val="tx1"/>
              </a:solidFill>
            </a:ln>
          </c:spPr>
          <c:invertIfNegative val="0"/>
          <c:cat>
            <c:strRef>
              <c:f>'bm2007'!$A$33:$A$43</c:f>
              <c:strCache>
                <c:ptCount val="11"/>
                <c:pt idx="0">
                  <c:v>Singapore</c:v>
                </c:pt>
                <c:pt idx="1">
                  <c:v>Chinese Taipei</c:v>
                </c:pt>
                <c:pt idx="2">
                  <c:v>Japan</c:v>
                </c:pt>
                <c:pt idx="3">
                  <c:v>Korea, Rep. of</c:v>
                </c:pt>
                <c:pt idx="4">
                  <c:v>Malaysia </c:v>
                </c:pt>
                <c:pt idx="5">
                  <c:v>Thailand </c:v>
                </c:pt>
                <c:pt idx="6">
                  <c:v>Turkey</c:v>
                </c:pt>
                <c:pt idx="7">
                  <c:v>Iran</c:v>
                </c:pt>
                <c:pt idx="8">
                  <c:v>Indonesia </c:v>
                </c:pt>
                <c:pt idx="9">
                  <c:v>Morocco</c:v>
                </c:pt>
                <c:pt idx="10">
                  <c:v>Saudi Arabia </c:v>
                </c:pt>
              </c:strCache>
            </c:strRef>
          </c:cat>
          <c:val>
            <c:numRef>
              <c:f>'bm2007'!$E$33:$E$43</c:f>
              <c:numCache>
                <c:formatCode>General</c:formatCode>
                <c:ptCount val="11"/>
                <c:pt idx="0">
                  <c:v>0.29000000000000031</c:v>
                </c:pt>
                <c:pt idx="1">
                  <c:v>0.35000000000000031</c:v>
                </c:pt>
                <c:pt idx="2">
                  <c:v>0.38000000000000284</c:v>
                </c:pt>
                <c:pt idx="3">
                  <c:v>0.37000000000000038</c:v>
                </c:pt>
                <c:pt idx="4">
                  <c:v>0.25</c:v>
                </c:pt>
                <c:pt idx="5">
                  <c:v>0.14000000000000001</c:v>
                </c:pt>
                <c:pt idx="6">
                  <c:v>0.13</c:v>
                </c:pt>
                <c:pt idx="7">
                  <c:v>0.12000000000000002</c:v>
                </c:pt>
                <c:pt idx="8">
                  <c:v>4.0000000000000022E-2</c:v>
                </c:pt>
                <c:pt idx="9">
                  <c:v>3.0000000000000002E-2</c:v>
                </c:pt>
                <c:pt idx="10">
                  <c:v>2.0000000000000011E-2</c:v>
                </c:pt>
              </c:numCache>
            </c:numRef>
          </c:val>
        </c:ser>
        <c:ser>
          <c:idx val="4"/>
          <c:order val="4"/>
          <c:tx>
            <c:strRef>
              <c:f>'bm2007'!$F$32</c:f>
              <c:strCache>
                <c:ptCount val="1"/>
                <c:pt idx="0">
                  <c:v>Advance</c:v>
                </c:pt>
              </c:strCache>
            </c:strRef>
          </c:tx>
          <c:spPr>
            <a:solidFill>
              <a:schemeClr val="tx2">
                <a:lumMod val="60000"/>
                <a:lumOff val="40000"/>
              </a:schemeClr>
            </a:solidFill>
            <a:ln>
              <a:solidFill>
                <a:schemeClr val="tx1"/>
              </a:solidFill>
            </a:ln>
          </c:spPr>
          <c:invertIfNegative val="0"/>
          <c:cat>
            <c:strRef>
              <c:f>'bm2007'!$A$33:$A$43</c:f>
              <c:strCache>
                <c:ptCount val="11"/>
                <c:pt idx="0">
                  <c:v>Singapore</c:v>
                </c:pt>
                <c:pt idx="1">
                  <c:v>Chinese Taipei</c:v>
                </c:pt>
                <c:pt idx="2">
                  <c:v>Japan</c:v>
                </c:pt>
                <c:pt idx="3">
                  <c:v>Korea, Rep. of</c:v>
                </c:pt>
                <c:pt idx="4">
                  <c:v>Malaysia </c:v>
                </c:pt>
                <c:pt idx="5">
                  <c:v>Thailand </c:v>
                </c:pt>
                <c:pt idx="6">
                  <c:v>Turkey</c:v>
                </c:pt>
                <c:pt idx="7">
                  <c:v>Iran</c:v>
                </c:pt>
                <c:pt idx="8">
                  <c:v>Indonesia </c:v>
                </c:pt>
                <c:pt idx="9">
                  <c:v>Morocco</c:v>
                </c:pt>
                <c:pt idx="10">
                  <c:v>Saudi Arabia </c:v>
                </c:pt>
              </c:strCache>
            </c:strRef>
          </c:cat>
          <c:val>
            <c:numRef>
              <c:f>'bm2007'!$F$33:$F$43</c:f>
              <c:numCache>
                <c:formatCode>General</c:formatCode>
                <c:ptCount val="11"/>
                <c:pt idx="0">
                  <c:v>0.32000000000000295</c:v>
                </c:pt>
                <c:pt idx="1">
                  <c:v>0.25</c:v>
                </c:pt>
                <c:pt idx="2">
                  <c:v>0.17</c:v>
                </c:pt>
                <c:pt idx="3">
                  <c:v>0.17</c:v>
                </c:pt>
                <c:pt idx="4">
                  <c:v>3.0000000000000002E-2</c:v>
                </c:pt>
                <c:pt idx="5">
                  <c:v>3.0000000000000002E-2</c:v>
                </c:pt>
                <c:pt idx="6">
                  <c:v>3.0000000000000002E-2</c:v>
                </c:pt>
                <c:pt idx="7">
                  <c:v>2.0000000000000011E-2</c:v>
                </c:pt>
                <c:pt idx="8">
                  <c:v>0</c:v>
                </c:pt>
                <c:pt idx="9">
                  <c:v>0</c:v>
                </c:pt>
                <c:pt idx="10">
                  <c:v>0</c:v>
                </c:pt>
              </c:numCache>
            </c:numRef>
          </c:val>
        </c:ser>
        <c:dLbls>
          <c:showLegendKey val="0"/>
          <c:showVal val="0"/>
          <c:showCatName val="0"/>
          <c:showSerName val="0"/>
          <c:showPercent val="0"/>
          <c:showBubbleSize val="0"/>
        </c:dLbls>
        <c:gapWidth val="150"/>
        <c:overlap val="100"/>
        <c:axId val="42400000"/>
        <c:axId val="42405888"/>
      </c:barChart>
      <c:catAx>
        <c:axId val="42400000"/>
        <c:scaling>
          <c:orientation val="minMax"/>
        </c:scaling>
        <c:delete val="0"/>
        <c:axPos val="b"/>
        <c:majorTickMark val="none"/>
        <c:minorTickMark val="none"/>
        <c:tickLblPos val="nextTo"/>
        <c:txPr>
          <a:bodyPr rot="-5400000" vert="horz"/>
          <a:lstStyle/>
          <a:p>
            <a:pPr>
              <a:defRPr lang="en-US"/>
            </a:pPr>
            <a:endParaRPr lang="en-US"/>
          </a:p>
        </c:txPr>
        <c:crossAx val="42405888"/>
        <c:crosses val="autoZero"/>
        <c:auto val="1"/>
        <c:lblAlgn val="ctr"/>
        <c:lblOffset val="100"/>
        <c:noMultiLvlLbl val="0"/>
      </c:catAx>
      <c:valAx>
        <c:axId val="42405888"/>
        <c:scaling>
          <c:orientation val="minMax"/>
          <c:max val="1"/>
        </c:scaling>
        <c:delete val="0"/>
        <c:axPos val="l"/>
        <c:majorGridlines/>
        <c:numFmt formatCode="0%" sourceLinked="0"/>
        <c:majorTickMark val="none"/>
        <c:minorTickMark val="none"/>
        <c:tickLblPos val="nextTo"/>
        <c:txPr>
          <a:bodyPr/>
          <a:lstStyle/>
          <a:p>
            <a:pPr>
              <a:defRPr lang="en-US"/>
            </a:pPr>
            <a:endParaRPr lang="en-US"/>
          </a:p>
        </c:txPr>
        <c:crossAx val="42400000"/>
        <c:crosses val="autoZero"/>
        <c:crossBetween val="between"/>
        <c:majorUnit val="0.1"/>
      </c:valAx>
    </c:plotArea>
    <c:legend>
      <c:legendPos val="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'bm2011'!$B$33</c:f>
              <c:strCache>
                <c:ptCount val="1"/>
                <c:pt idx="0">
                  <c:v>Very Low</c:v>
                </c:pt>
              </c:strCache>
            </c:strRef>
          </c:tx>
          <c:spPr>
            <a:solidFill>
              <a:schemeClr val="tx1"/>
            </a:solidFill>
            <a:ln>
              <a:solidFill>
                <a:schemeClr val="tx1"/>
              </a:solidFill>
            </a:ln>
          </c:spPr>
          <c:invertIfNegative val="0"/>
          <c:cat>
            <c:strRef>
              <c:f>'bm2011'!$A$34:$A$44</c:f>
              <c:strCache>
                <c:ptCount val="11"/>
                <c:pt idx="0">
                  <c:v>Singapore</c:v>
                </c:pt>
                <c:pt idx="1">
                  <c:v>Chinese Taipei</c:v>
                </c:pt>
                <c:pt idx="2">
                  <c:v>Korea, Rep. of</c:v>
                </c:pt>
                <c:pt idx="3">
                  <c:v>Japan</c:v>
                </c:pt>
                <c:pt idx="4">
                  <c:v>Turkey</c:v>
                </c:pt>
                <c:pt idx="5">
                  <c:v>Iran</c:v>
                </c:pt>
                <c:pt idx="6">
                  <c:v>Malaysia </c:v>
                </c:pt>
                <c:pt idx="7">
                  <c:v>Thailand </c:v>
                </c:pt>
                <c:pt idx="8">
                  <c:v>Saudi Arabia </c:v>
                </c:pt>
                <c:pt idx="9">
                  <c:v>Indonesia </c:v>
                </c:pt>
                <c:pt idx="10">
                  <c:v>Morocco</c:v>
                </c:pt>
              </c:strCache>
            </c:strRef>
          </c:cat>
          <c:val>
            <c:numRef>
              <c:f>'bm2011'!$B$34:$B$44</c:f>
              <c:numCache>
                <c:formatCode>General</c:formatCode>
                <c:ptCount val="11"/>
                <c:pt idx="0">
                  <c:v>4.0000000000000063E-2</c:v>
                </c:pt>
                <c:pt idx="1">
                  <c:v>4.0000000000000063E-2</c:v>
                </c:pt>
                <c:pt idx="2">
                  <c:v>3.0000000000000016E-2</c:v>
                </c:pt>
                <c:pt idx="3">
                  <c:v>3.0000000000000016E-2</c:v>
                </c:pt>
                <c:pt idx="4">
                  <c:v>0.21000000000000021</c:v>
                </c:pt>
                <c:pt idx="5">
                  <c:v>0.21000000000000021</c:v>
                </c:pt>
                <c:pt idx="6">
                  <c:v>0.38000000000000272</c:v>
                </c:pt>
                <c:pt idx="7">
                  <c:v>0.26</c:v>
                </c:pt>
                <c:pt idx="8">
                  <c:v>0.32000000000000284</c:v>
                </c:pt>
                <c:pt idx="9">
                  <c:v>0.46</c:v>
                </c:pt>
                <c:pt idx="10">
                  <c:v>0.61000000000000065</c:v>
                </c:pt>
              </c:numCache>
            </c:numRef>
          </c:val>
        </c:ser>
        <c:ser>
          <c:idx val="1"/>
          <c:order val="1"/>
          <c:tx>
            <c:strRef>
              <c:f>'bm2011'!$C$33</c:f>
              <c:strCache>
                <c:ptCount val="1"/>
                <c:pt idx="0">
                  <c:v>Low</c:v>
                </c:pt>
              </c:strCache>
            </c:strRef>
          </c:tx>
          <c:spPr>
            <a:solidFill>
              <a:srgbClr val="FF0000"/>
            </a:solidFill>
            <a:ln>
              <a:solidFill>
                <a:schemeClr val="tx1"/>
              </a:solidFill>
            </a:ln>
          </c:spPr>
          <c:invertIfNegative val="0"/>
          <c:cat>
            <c:strRef>
              <c:f>'bm2011'!$A$34:$A$44</c:f>
              <c:strCache>
                <c:ptCount val="11"/>
                <c:pt idx="0">
                  <c:v>Singapore</c:v>
                </c:pt>
                <c:pt idx="1">
                  <c:v>Chinese Taipei</c:v>
                </c:pt>
                <c:pt idx="2">
                  <c:v>Korea, Rep. of</c:v>
                </c:pt>
                <c:pt idx="3">
                  <c:v>Japan</c:v>
                </c:pt>
                <c:pt idx="4">
                  <c:v>Turkey</c:v>
                </c:pt>
                <c:pt idx="5">
                  <c:v>Iran</c:v>
                </c:pt>
                <c:pt idx="6">
                  <c:v>Malaysia </c:v>
                </c:pt>
                <c:pt idx="7">
                  <c:v>Thailand </c:v>
                </c:pt>
                <c:pt idx="8">
                  <c:v>Saudi Arabia </c:v>
                </c:pt>
                <c:pt idx="9">
                  <c:v>Indonesia </c:v>
                </c:pt>
                <c:pt idx="10">
                  <c:v>Morocco</c:v>
                </c:pt>
              </c:strCache>
            </c:strRef>
          </c:cat>
          <c:val>
            <c:numRef>
              <c:f>'bm2011'!$C$34:$C$44</c:f>
              <c:numCache>
                <c:formatCode>General</c:formatCode>
                <c:ptCount val="11"/>
                <c:pt idx="0">
                  <c:v>9.0000000000000066E-2</c:v>
                </c:pt>
                <c:pt idx="1">
                  <c:v>0.11000000000000003</c:v>
                </c:pt>
                <c:pt idx="2">
                  <c:v>0.11000000000000003</c:v>
                </c:pt>
                <c:pt idx="3">
                  <c:v>0.11000000000000003</c:v>
                </c:pt>
                <c:pt idx="4">
                  <c:v>0.25</c:v>
                </c:pt>
                <c:pt idx="5">
                  <c:v>0.29000000000000031</c:v>
                </c:pt>
                <c:pt idx="6">
                  <c:v>0.28000000000000008</c:v>
                </c:pt>
                <c:pt idx="7">
                  <c:v>0.35000000000000031</c:v>
                </c:pt>
                <c:pt idx="8">
                  <c:v>0.35000000000000031</c:v>
                </c:pt>
                <c:pt idx="9">
                  <c:v>0.35000000000000031</c:v>
                </c:pt>
                <c:pt idx="10">
                  <c:v>0.26</c:v>
                </c:pt>
              </c:numCache>
            </c:numRef>
          </c:val>
        </c:ser>
        <c:ser>
          <c:idx val="2"/>
          <c:order val="2"/>
          <c:tx>
            <c:strRef>
              <c:f>'bm2011'!$D$33</c:f>
              <c:strCache>
                <c:ptCount val="1"/>
                <c:pt idx="0">
                  <c:v>Intermediate</c:v>
                </c:pt>
              </c:strCache>
            </c:strRef>
          </c:tx>
          <c:spPr>
            <a:solidFill>
              <a:srgbClr val="FFFF00"/>
            </a:solidFill>
            <a:ln>
              <a:solidFill>
                <a:schemeClr val="tx1"/>
              </a:solidFill>
            </a:ln>
          </c:spPr>
          <c:invertIfNegative val="0"/>
          <c:cat>
            <c:strRef>
              <c:f>'bm2011'!$A$34:$A$44</c:f>
              <c:strCache>
                <c:ptCount val="11"/>
                <c:pt idx="0">
                  <c:v>Singapore</c:v>
                </c:pt>
                <c:pt idx="1">
                  <c:v>Chinese Taipei</c:v>
                </c:pt>
                <c:pt idx="2">
                  <c:v>Korea, Rep. of</c:v>
                </c:pt>
                <c:pt idx="3">
                  <c:v>Japan</c:v>
                </c:pt>
                <c:pt idx="4">
                  <c:v>Turkey</c:v>
                </c:pt>
                <c:pt idx="5">
                  <c:v>Iran</c:v>
                </c:pt>
                <c:pt idx="6">
                  <c:v>Malaysia </c:v>
                </c:pt>
                <c:pt idx="7">
                  <c:v>Thailand </c:v>
                </c:pt>
                <c:pt idx="8">
                  <c:v>Saudi Arabia </c:v>
                </c:pt>
                <c:pt idx="9">
                  <c:v>Indonesia </c:v>
                </c:pt>
                <c:pt idx="10">
                  <c:v>Morocco</c:v>
                </c:pt>
              </c:strCache>
            </c:strRef>
          </c:cat>
          <c:val>
            <c:numRef>
              <c:f>'bm2011'!$D$34:$D$44</c:f>
              <c:numCache>
                <c:formatCode>General</c:formatCode>
                <c:ptCount val="11"/>
                <c:pt idx="0">
                  <c:v>0.18000000000000024</c:v>
                </c:pt>
                <c:pt idx="1">
                  <c:v>0.35000000000000031</c:v>
                </c:pt>
                <c:pt idx="2">
                  <c:v>0.29000000000000031</c:v>
                </c:pt>
                <c:pt idx="3">
                  <c:v>0.29000000000000031</c:v>
                </c:pt>
                <c:pt idx="4">
                  <c:v>0.28000000000000008</c:v>
                </c:pt>
                <c:pt idx="5">
                  <c:v>0.29000000000000031</c:v>
                </c:pt>
                <c:pt idx="6">
                  <c:v>0.23</c:v>
                </c:pt>
                <c:pt idx="7">
                  <c:v>0.29000000000000031</c:v>
                </c:pt>
                <c:pt idx="8">
                  <c:v>0.25</c:v>
                </c:pt>
                <c:pt idx="9">
                  <c:v>0.16000000000000006</c:v>
                </c:pt>
                <c:pt idx="10">
                  <c:v>0.11000000000000003</c:v>
                </c:pt>
              </c:numCache>
            </c:numRef>
          </c:val>
        </c:ser>
        <c:ser>
          <c:idx val="3"/>
          <c:order val="3"/>
          <c:tx>
            <c:strRef>
              <c:f>'bm2011'!$E$33</c:f>
              <c:strCache>
                <c:ptCount val="1"/>
                <c:pt idx="0">
                  <c:v>High</c:v>
                </c:pt>
              </c:strCache>
            </c:strRef>
          </c:tx>
          <c:spPr>
            <a:solidFill>
              <a:srgbClr val="00B050"/>
            </a:solidFill>
            <a:ln>
              <a:solidFill>
                <a:schemeClr val="tx1"/>
              </a:solidFill>
            </a:ln>
          </c:spPr>
          <c:invertIfNegative val="0"/>
          <c:cat>
            <c:strRef>
              <c:f>'bm2011'!$A$34:$A$44</c:f>
              <c:strCache>
                <c:ptCount val="11"/>
                <c:pt idx="0">
                  <c:v>Singapore</c:v>
                </c:pt>
                <c:pt idx="1">
                  <c:v>Chinese Taipei</c:v>
                </c:pt>
                <c:pt idx="2">
                  <c:v>Korea, Rep. of</c:v>
                </c:pt>
                <c:pt idx="3">
                  <c:v>Japan</c:v>
                </c:pt>
                <c:pt idx="4">
                  <c:v>Turkey</c:v>
                </c:pt>
                <c:pt idx="5">
                  <c:v>Iran</c:v>
                </c:pt>
                <c:pt idx="6">
                  <c:v>Malaysia </c:v>
                </c:pt>
                <c:pt idx="7">
                  <c:v>Thailand </c:v>
                </c:pt>
                <c:pt idx="8">
                  <c:v>Saudi Arabia </c:v>
                </c:pt>
                <c:pt idx="9">
                  <c:v>Indonesia </c:v>
                </c:pt>
                <c:pt idx="10">
                  <c:v>Morocco</c:v>
                </c:pt>
              </c:strCache>
            </c:strRef>
          </c:cat>
          <c:val>
            <c:numRef>
              <c:f>'bm2011'!$E$34:$E$44</c:f>
              <c:numCache>
                <c:formatCode>General</c:formatCode>
                <c:ptCount val="11"/>
                <c:pt idx="0">
                  <c:v>0.29000000000000031</c:v>
                </c:pt>
                <c:pt idx="1">
                  <c:v>0.26</c:v>
                </c:pt>
                <c:pt idx="2">
                  <c:v>0.37000000000000038</c:v>
                </c:pt>
                <c:pt idx="3">
                  <c:v>0.39000000000000284</c:v>
                </c:pt>
                <c:pt idx="4">
                  <c:v>0.18000000000000024</c:v>
                </c:pt>
                <c:pt idx="5">
                  <c:v>0.16000000000000006</c:v>
                </c:pt>
                <c:pt idx="6">
                  <c:v>0.1</c:v>
                </c:pt>
                <c:pt idx="7">
                  <c:v>9.0000000000000066E-2</c:v>
                </c:pt>
                <c:pt idx="8">
                  <c:v>7.0000000000000034E-2</c:v>
                </c:pt>
                <c:pt idx="9">
                  <c:v>3.0000000000000016E-2</c:v>
                </c:pt>
                <c:pt idx="10">
                  <c:v>2.0000000000000032E-2</c:v>
                </c:pt>
              </c:numCache>
            </c:numRef>
          </c:val>
        </c:ser>
        <c:ser>
          <c:idx val="4"/>
          <c:order val="4"/>
          <c:tx>
            <c:strRef>
              <c:f>'bm2011'!$F$33</c:f>
              <c:strCache>
                <c:ptCount val="1"/>
                <c:pt idx="0">
                  <c:v>Advance</c:v>
                </c:pt>
              </c:strCache>
            </c:strRef>
          </c:tx>
          <c:spPr>
            <a:solidFill>
              <a:srgbClr val="0070C0"/>
            </a:solidFill>
            <a:ln>
              <a:solidFill>
                <a:schemeClr val="tx1"/>
              </a:solidFill>
            </a:ln>
          </c:spPr>
          <c:invertIfNegative val="0"/>
          <c:cat>
            <c:strRef>
              <c:f>'bm2011'!$A$34:$A$44</c:f>
              <c:strCache>
                <c:ptCount val="11"/>
                <c:pt idx="0">
                  <c:v>Singapore</c:v>
                </c:pt>
                <c:pt idx="1">
                  <c:v>Chinese Taipei</c:v>
                </c:pt>
                <c:pt idx="2">
                  <c:v>Korea, Rep. of</c:v>
                </c:pt>
                <c:pt idx="3">
                  <c:v>Japan</c:v>
                </c:pt>
                <c:pt idx="4">
                  <c:v>Turkey</c:v>
                </c:pt>
                <c:pt idx="5">
                  <c:v>Iran</c:v>
                </c:pt>
                <c:pt idx="6">
                  <c:v>Malaysia </c:v>
                </c:pt>
                <c:pt idx="7">
                  <c:v>Thailand </c:v>
                </c:pt>
                <c:pt idx="8">
                  <c:v>Saudi Arabia </c:v>
                </c:pt>
                <c:pt idx="9">
                  <c:v>Indonesia </c:v>
                </c:pt>
                <c:pt idx="10">
                  <c:v>Morocco</c:v>
                </c:pt>
              </c:strCache>
            </c:strRef>
          </c:cat>
          <c:val>
            <c:numRef>
              <c:f>'bm2011'!$F$34:$F$44</c:f>
              <c:numCache>
                <c:formatCode>General</c:formatCode>
                <c:ptCount val="11"/>
                <c:pt idx="0">
                  <c:v>0.4</c:v>
                </c:pt>
                <c:pt idx="1">
                  <c:v>0.24000000000000021</c:v>
                </c:pt>
                <c:pt idx="2">
                  <c:v>0.2</c:v>
                </c:pt>
                <c:pt idx="3">
                  <c:v>0.18000000000000024</c:v>
                </c:pt>
                <c:pt idx="4">
                  <c:v>8.0000000000000127E-2</c:v>
                </c:pt>
                <c:pt idx="5">
                  <c:v>5.0000000000000024E-2</c:v>
                </c:pt>
                <c:pt idx="6">
                  <c:v>1.0000000000000021E-2</c:v>
                </c:pt>
                <c:pt idx="7">
                  <c:v>1.0000000000000021E-2</c:v>
                </c:pt>
                <c:pt idx="8">
                  <c:v>1.0000000000000021E-2</c:v>
                </c:pt>
                <c:pt idx="9">
                  <c:v>0</c:v>
                </c:pt>
                <c:pt idx="10">
                  <c:v>0</c:v>
                </c:pt>
              </c:numCache>
            </c:numRef>
          </c:val>
        </c:ser>
        <c:dLbls>
          <c:showLegendKey val="0"/>
          <c:showVal val="0"/>
          <c:showCatName val="0"/>
          <c:showSerName val="0"/>
          <c:showPercent val="0"/>
          <c:showBubbleSize val="0"/>
        </c:dLbls>
        <c:gapWidth val="150"/>
        <c:overlap val="100"/>
        <c:axId val="42433152"/>
        <c:axId val="42455424"/>
      </c:barChart>
      <c:catAx>
        <c:axId val="42433152"/>
        <c:scaling>
          <c:orientation val="minMax"/>
        </c:scaling>
        <c:delete val="0"/>
        <c:axPos val="b"/>
        <c:majorTickMark val="none"/>
        <c:minorTickMark val="none"/>
        <c:tickLblPos val="nextTo"/>
        <c:txPr>
          <a:bodyPr rot="-5400000" vert="horz"/>
          <a:lstStyle/>
          <a:p>
            <a:pPr>
              <a:defRPr lang="id-ID"/>
            </a:pPr>
            <a:endParaRPr lang="en-US"/>
          </a:p>
        </c:txPr>
        <c:crossAx val="42455424"/>
        <c:crosses val="autoZero"/>
        <c:auto val="1"/>
        <c:lblAlgn val="ctr"/>
        <c:lblOffset val="100"/>
        <c:noMultiLvlLbl val="0"/>
      </c:catAx>
      <c:valAx>
        <c:axId val="42455424"/>
        <c:scaling>
          <c:orientation val="minMax"/>
          <c:max val="1"/>
        </c:scaling>
        <c:delete val="0"/>
        <c:axPos val="l"/>
        <c:majorGridlines/>
        <c:numFmt formatCode="0%" sourceLinked="0"/>
        <c:majorTickMark val="none"/>
        <c:minorTickMark val="none"/>
        <c:tickLblPos val="nextTo"/>
        <c:txPr>
          <a:bodyPr/>
          <a:lstStyle/>
          <a:p>
            <a:pPr>
              <a:defRPr lang="id-ID"/>
            </a:pPr>
            <a:endParaRPr lang="en-US"/>
          </a:p>
        </c:txPr>
        <c:crossAx val="42433152"/>
        <c:crosses val="autoZero"/>
        <c:crossBetween val="between"/>
        <c:majorUnit val="0.1"/>
      </c:valAx>
    </c:plotArea>
    <c:legend>
      <c:legendPos val="t"/>
      <c:layout/>
      <c:overlay val="0"/>
      <c:txPr>
        <a:bodyPr/>
        <a:lstStyle/>
        <a:p>
          <a:pPr>
            <a:defRPr lang="id-ID"/>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'bm2011'!$B$11</c:f>
              <c:strCache>
                <c:ptCount val="1"/>
                <c:pt idx="0">
                  <c:v>Very Low</c:v>
                </c:pt>
              </c:strCache>
            </c:strRef>
          </c:tx>
          <c:spPr>
            <a:solidFill>
              <a:schemeClr val="tx1"/>
            </a:solidFill>
            <a:ln>
              <a:solidFill>
                <a:schemeClr val="tx1"/>
              </a:solidFill>
            </a:ln>
          </c:spPr>
          <c:invertIfNegative val="0"/>
          <c:cat>
            <c:strRef>
              <c:f>'bm2011'!$A$12:$A$17</c:f>
              <c:strCache>
                <c:ptCount val="6"/>
                <c:pt idx="0">
                  <c:v>Singapore</c:v>
                </c:pt>
                <c:pt idx="1">
                  <c:v>Chinese Taipei</c:v>
                </c:pt>
                <c:pt idx="2">
                  <c:v>Iran</c:v>
                </c:pt>
                <c:pt idx="3">
                  <c:v>Saudi Arabia</c:v>
                </c:pt>
                <c:pt idx="4">
                  <c:v>Indonesia</c:v>
                </c:pt>
                <c:pt idx="5">
                  <c:v>Morocco </c:v>
                </c:pt>
              </c:strCache>
            </c:strRef>
          </c:cat>
          <c:val>
            <c:numRef>
              <c:f>'bm2011'!$B$12:$B$17</c:f>
              <c:numCache>
                <c:formatCode>General</c:formatCode>
                <c:ptCount val="6"/>
                <c:pt idx="0">
                  <c:v>3.0000000000000002E-2</c:v>
                </c:pt>
                <c:pt idx="1">
                  <c:v>2.0000000000000011E-2</c:v>
                </c:pt>
                <c:pt idx="2">
                  <c:v>0.24000000000000021</c:v>
                </c:pt>
                <c:pt idx="3">
                  <c:v>0.35000000000000031</c:v>
                </c:pt>
                <c:pt idx="4">
                  <c:v>0.34</c:v>
                </c:pt>
                <c:pt idx="5">
                  <c:v>0.79</c:v>
                </c:pt>
              </c:numCache>
            </c:numRef>
          </c:val>
        </c:ser>
        <c:ser>
          <c:idx val="1"/>
          <c:order val="1"/>
          <c:tx>
            <c:strRef>
              <c:f>'bm2011'!$C$11</c:f>
              <c:strCache>
                <c:ptCount val="1"/>
                <c:pt idx="0">
                  <c:v>Low</c:v>
                </c:pt>
              </c:strCache>
            </c:strRef>
          </c:tx>
          <c:spPr>
            <a:solidFill>
              <a:srgbClr val="FF0000"/>
            </a:solidFill>
            <a:ln>
              <a:solidFill>
                <a:schemeClr val="tx1"/>
              </a:solidFill>
            </a:ln>
          </c:spPr>
          <c:invertIfNegative val="0"/>
          <c:cat>
            <c:strRef>
              <c:f>'bm2011'!$A$12:$A$17</c:f>
              <c:strCache>
                <c:ptCount val="6"/>
                <c:pt idx="0">
                  <c:v>Singapore</c:v>
                </c:pt>
                <c:pt idx="1">
                  <c:v>Chinese Taipei</c:v>
                </c:pt>
                <c:pt idx="2">
                  <c:v>Iran</c:v>
                </c:pt>
                <c:pt idx="3">
                  <c:v>Saudi Arabia</c:v>
                </c:pt>
                <c:pt idx="4">
                  <c:v>Indonesia</c:v>
                </c:pt>
                <c:pt idx="5">
                  <c:v>Morocco </c:v>
                </c:pt>
              </c:strCache>
            </c:strRef>
          </c:cat>
          <c:val>
            <c:numRef>
              <c:f>'bm2011'!$C$12:$C$17</c:f>
              <c:numCache>
                <c:formatCode>General</c:formatCode>
                <c:ptCount val="6"/>
                <c:pt idx="0">
                  <c:v>0.1</c:v>
                </c:pt>
                <c:pt idx="1">
                  <c:v>0.11</c:v>
                </c:pt>
                <c:pt idx="2">
                  <c:v>0.31000000000000238</c:v>
                </c:pt>
                <c:pt idx="3">
                  <c:v>0.31000000000000238</c:v>
                </c:pt>
                <c:pt idx="4">
                  <c:v>0.38000000000000284</c:v>
                </c:pt>
                <c:pt idx="5">
                  <c:v>0.14000000000000001</c:v>
                </c:pt>
              </c:numCache>
            </c:numRef>
          </c:val>
        </c:ser>
        <c:ser>
          <c:idx val="2"/>
          <c:order val="2"/>
          <c:tx>
            <c:strRef>
              <c:f>'bm2011'!$D$11</c:f>
              <c:strCache>
                <c:ptCount val="1"/>
                <c:pt idx="0">
                  <c:v>Intermediate</c:v>
                </c:pt>
              </c:strCache>
            </c:strRef>
          </c:tx>
          <c:spPr>
            <a:solidFill>
              <a:srgbClr val="FFFF00"/>
            </a:solidFill>
            <a:ln>
              <a:solidFill>
                <a:schemeClr val="tx1"/>
              </a:solidFill>
            </a:ln>
          </c:spPr>
          <c:invertIfNegative val="0"/>
          <c:cat>
            <c:strRef>
              <c:f>'bm2011'!$A$12:$A$17</c:f>
              <c:strCache>
                <c:ptCount val="6"/>
                <c:pt idx="0">
                  <c:v>Singapore</c:v>
                </c:pt>
                <c:pt idx="1">
                  <c:v>Chinese Taipei</c:v>
                </c:pt>
                <c:pt idx="2">
                  <c:v>Iran</c:v>
                </c:pt>
                <c:pt idx="3">
                  <c:v>Saudi Arabia</c:v>
                </c:pt>
                <c:pt idx="4">
                  <c:v>Indonesia</c:v>
                </c:pt>
                <c:pt idx="5">
                  <c:v>Morocco </c:v>
                </c:pt>
              </c:strCache>
            </c:strRef>
          </c:cat>
          <c:val>
            <c:numRef>
              <c:f>'bm2011'!$D$12:$D$17</c:f>
              <c:numCache>
                <c:formatCode>General</c:formatCode>
                <c:ptCount val="6"/>
                <c:pt idx="0">
                  <c:v>0.25</c:v>
                </c:pt>
                <c:pt idx="1">
                  <c:v>0.32000000000000295</c:v>
                </c:pt>
                <c:pt idx="2">
                  <c:v>0.32000000000000295</c:v>
                </c:pt>
                <c:pt idx="3">
                  <c:v>0.26</c:v>
                </c:pt>
                <c:pt idx="4">
                  <c:v>0.24000000000000021</c:v>
                </c:pt>
                <c:pt idx="5">
                  <c:v>6.0000000000000032E-2</c:v>
                </c:pt>
              </c:numCache>
            </c:numRef>
          </c:val>
        </c:ser>
        <c:ser>
          <c:idx val="3"/>
          <c:order val="3"/>
          <c:tx>
            <c:strRef>
              <c:f>'bm2011'!$E$11</c:f>
              <c:strCache>
                <c:ptCount val="1"/>
                <c:pt idx="0">
                  <c:v>High</c:v>
                </c:pt>
              </c:strCache>
            </c:strRef>
          </c:tx>
          <c:spPr>
            <a:solidFill>
              <a:srgbClr val="00B050"/>
            </a:solidFill>
            <a:ln>
              <a:solidFill>
                <a:schemeClr val="tx1"/>
              </a:solidFill>
            </a:ln>
          </c:spPr>
          <c:invertIfNegative val="0"/>
          <c:cat>
            <c:strRef>
              <c:f>'bm2011'!$A$12:$A$17</c:f>
              <c:strCache>
                <c:ptCount val="6"/>
                <c:pt idx="0">
                  <c:v>Singapore</c:v>
                </c:pt>
                <c:pt idx="1">
                  <c:v>Chinese Taipei</c:v>
                </c:pt>
                <c:pt idx="2">
                  <c:v>Iran</c:v>
                </c:pt>
                <c:pt idx="3">
                  <c:v>Saudi Arabia</c:v>
                </c:pt>
                <c:pt idx="4">
                  <c:v>Indonesia</c:v>
                </c:pt>
                <c:pt idx="5">
                  <c:v>Morocco </c:v>
                </c:pt>
              </c:strCache>
            </c:strRef>
          </c:cat>
          <c:val>
            <c:numRef>
              <c:f>'bm2011'!$E$12:$E$17</c:f>
              <c:numCache>
                <c:formatCode>General</c:formatCode>
                <c:ptCount val="6"/>
                <c:pt idx="0">
                  <c:v>0.38000000000000284</c:v>
                </c:pt>
                <c:pt idx="1">
                  <c:v>0.42000000000000032</c:v>
                </c:pt>
                <c:pt idx="2">
                  <c:v>0.12000000000000002</c:v>
                </c:pt>
                <c:pt idx="3">
                  <c:v>7.0000000000000021E-2</c:v>
                </c:pt>
                <c:pt idx="4">
                  <c:v>4.0000000000000022E-2</c:v>
                </c:pt>
                <c:pt idx="5">
                  <c:v>1.0000000000000005E-2</c:v>
                </c:pt>
              </c:numCache>
            </c:numRef>
          </c:val>
        </c:ser>
        <c:ser>
          <c:idx val="4"/>
          <c:order val="4"/>
          <c:tx>
            <c:strRef>
              <c:f>'bm2011'!$F$11</c:f>
              <c:strCache>
                <c:ptCount val="1"/>
                <c:pt idx="0">
                  <c:v>Advance</c:v>
                </c:pt>
              </c:strCache>
            </c:strRef>
          </c:tx>
          <c:spPr>
            <a:solidFill>
              <a:schemeClr val="tx2">
                <a:lumMod val="60000"/>
                <a:lumOff val="40000"/>
              </a:schemeClr>
            </a:solidFill>
            <a:ln>
              <a:solidFill>
                <a:schemeClr val="tx1"/>
              </a:solidFill>
            </a:ln>
          </c:spPr>
          <c:invertIfNegative val="0"/>
          <c:cat>
            <c:strRef>
              <c:f>'bm2011'!$A$12:$A$17</c:f>
              <c:strCache>
                <c:ptCount val="6"/>
                <c:pt idx="0">
                  <c:v>Singapore</c:v>
                </c:pt>
                <c:pt idx="1">
                  <c:v>Chinese Taipei</c:v>
                </c:pt>
                <c:pt idx="2">
                  <c:v>Iran</c:v>
                </c:pt>
                <c:pt idx="3">
                  <c:v>Saudi Arabia</c:v>
                </c:pt>
                <c:pt idx="4">
                  <c:v>Indonesia</c:v>
                </c:pt>
                <c:pt idx="5">
                  <c:v>Morocco </c:v>
                </c:pt>
              </c:strCache>
            </c:strRef>
          </c:cat>
          <c:val>
            <c:numRef>
              <c:f>'bm2011'!$F$12:$F$17</c:f>
              <c:numCache>
                <c:formatCode>General</c:formatCode>
                <c:ptCount val="6"/>
                <c:pt idx="0">
                  <c:v>0.24000000000000021</c:v>
                </c:pt>
                <c:pt idx="1">
                  <c:v>0.13</c:v>
                </c:pt>
                <c:pt idx="2">
                  <c:v>1.0000000000000005E-2</c:v>
                </c:pt>
                <c:pt idx="3">
                  <c:v>1.0000000000000005E-2</c:v>
                </c:pt>
                <c:pt idx="4">
                  <c:v>0</c:v>
                </c:pt>
                <c:pt idx="5">
                  <c:v>0</c:v>
                </c:pt>
              </c:numCache>
            </c:numRef>
          </c:val>
        </c:ser>
        <c:dLbls>
          <c:showLegendKey val="0"/>
          <c:showVal val="0"/>
          <c:showCatName val="0"/>
          <c:showSerName val="0"/>
          <c:showPercent val="0"/>
          <c:showBubbleSize val="0"/>
        </c:dLbls>
        <c:gapWidth val="150"/>
        <c:overlap val="100"/>
        <c:axId val="42506496"/>
        <c:axId val="42528768"/>
      </c:barChart>
      <c:catAx>
        <c:axId val="42506496"/>
        <c:scaling>
          <c:orientation val="minMax"/>
        </c:scaling>
        <c:delete val="0"/>
        <c:axPos val="b"/>
        <c:majorTickMark val="out"/>
        <c:minorTickMark val="none"/>
        <c:tickLblPos val="nextTo"/>
        <c:txPr>
          <a:bodyPr rot="-5400000" vert="horz"/>
          <a:lstStyle/>
          <a:p>
            <a:pPr>
              <a:defRPr lang="en-US"/>
            </a:pPr>
            <a:endParaRPr lang="en-US"/>
          </a:p>
        </c:txPr>
        <c:crossAx val="42528768"/>
        <c:crosses val="autoZero"/>
        <c:auto val="1"/>
        <c:lblAlgn val="ctr"/>
        <c:lblOffset val="100"/>
        <c:noMultiLvlLbl val="0"/>
      </c:catAx>
      <c:valAx>
        <c:axId val="42528768"/>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42506496"/>
        <c:crosses val="autoZero"/>
        <c:crossBetween val="between"/>
      </c:valAx>
    </c:plotArea>
    <c:legend>
      <c:legendPos val="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'bm2007'!$B$9</c:f>
              <c:strCache>
                <c:ptCount val="1"/>
                <c:pt idx="0">
                  <c:v>Very Low</c:v>
                </c:pt>
              </c:strCache>
            </c:strRef>
          </c:tx>
          <c:spPr>
            <a:solidFill>
              <a:schemeClr val="tx1"/>
            </a:solidFill>
            <a:ln>
              <a:solidFill>
                <a:schemeClr val="tx1"/>
              </a:solidFill>
            </a:ln>
          </c:spPr>
          <c:invertIfNegative val="0"/>
          <c:cat>
            <c:strRef>
              <c:f>'bm2007'!$A$10:$A$14</c:f>
              <c:strCache>
                <c:ptCount val="5"/>
                <c:pt idx="0">
                  <c:v>Singapore</c:v>
                </c:pt>
                <c:pt idx="1">
                  <c:v>Chinese Taipei</c:v>
                </c:pt>
                <c:pt idx="2">
                  <c:v>Iran</c:v>
                </c:pt>
                <c:pt idx="3">
                  <c:v>Indonesia</c:v>
                </c:pt>
                <c:pt idx="4">
                  <c:v>Morocco </c:v>
                </c:pt>
              </c:strCache>
            </c:strRef>
          </c:cat>
          <c:val>
            <c:numRef>
              <c:f>'bm2007'!$B$10:$B$14</c:f>
              <c:numCache>
                <c:formatCode>General</c:formatCode>
                <c:ptCount val="5"/>
                <c:pt idx="0">
                  <c:v>3.0000000000000002E-2</c:v>
                </c:pt>
                <c:pt idx="1">
                  <c:v>3.0000000000000002E-2</c:v>
                </c:pt>
                <c:pt idx="2">
                  <c:v>0.4</c:v>
                </c:pt>
                <c:pt idx="3">
                  <c:v>0.46</c:v>
                </c:pt>
                <c:pt idx="4">
                  <c:v>0.74000000000000365</c:v>
                </c:pt>
              </c:numCache>
            </c:numRef>
          </c:val>
        </c:ser>
        <c:ser>
          <c:idx val="1"/>
          <c:order val="1"/>
          <c:tx>
            <c:strRef>
              <c:f>'bm2007'!$C$9</c:f>
              <c:strCache>
                <c:ptCount val="1"/>
                <c:pt idx="0">
                  <c:v>Low</c:v>
                </c:pt>
              </c:strCache>
            </c:strRef>
          </c:tx>
          <c:spPr>
            <a:solidFill>
              <a:srgbClr val="FF0000"/>
            </a:solidFill>
            <a:ln>
              <a:solidFill>
                <a:schemeClr val="tx1"/>
              </a:solidFill>
            </a:ln>
          </c:spPr>
          <c:invertIfNegative val="0"/>
          <c:cat>
            <c:strRef>
              <c:f>'bm2007'!$A$10:$A$14</c:f>
              <c:strCache>
                <c:ptCount val="5"/>
                <c:pt idx="0">
                  <c:v>Singapore</c:v>
                </c:pt>
                <c:pt idx="1">
                  <c:v>Chinese Taipei</c:v>
                </c:pt>
                <c:pt idx="2">
                  <c:v>Iran</c:v>
                </c:pt>
                <c:pt idx="3">
                  <c:v>Indonesia</c:v>
                </c:pt>
                <c:pt idx="4">
                  <c:v>Morocco </c:v>
                </c:pt>
              </c:strCache>
            </c:strRef>
          </c:cat>
          <c:val>
            <c:numRef>
              <c:f>'bm2007'!$C$10:$C$14</c:f>
              <c:numCache>
                <c:formatCode>General</c:formatCode>
                <c:ptCount val="5"/>
                <c:pt idx="0">
                  <c:v>0.11</c:v>
                </c:pt>
                <c:pt idx="1">
                  <c:v>0.13</c:v>
                </c:pt>
                <c:pt idx="2">
                  <c:v>0.30000000000000032</c:v>
                </c:pt>
                <c:pt idx="3">
                  <c:v>0.35000000000000031</c:v>
                </c:pt>
                <c:pt idx="4">
                  <c:v>0.17</c:v>
                </c:pt>
              </c:numCache>
            </c:numRef>
          </c:val>
        </c:ser>
        <c:ser>
          <c:idx val="2"/>
          <c:order val="2"/>
          <c:tx>
            <c:strRef>
              <c:f>'bm2007'!$D$9</c:f>
              <c:strCache>
                <c:ptCount val="1"/>
                <c:pt idx="0">
                  <c:v>Intermediate</c:v>
                </c:pt>
              </c:strCache>
            </c:strRef>
          </c:tx>
          <c:spPr>
            <a:solidFill>
              <a:srgbClr val="FFFF00"/>
            </a:solidFill>
            <a:ln>
              <a:solidFill>
                <a:schemeClr val="tx1"/>
              </a:solidFill>
            </a:ln>
          </c:spPr>
          <c:invertIfNegative val="0"/>
          <c:cat>
            <c:strRef>
              <c:f>'bm2007'!$A$10:$A$14</c:f>
              <c:strCache>
                <c:ptCount val="5"/>
                <c:pt idx="0">
                  <c:v>Singapore</c:v>
                </c:pt>
                <c:pt idx="1">
                  <c:v>Chinese Taipei</c:v>
                </c:pt>
                <c:pt idx="2">
                  <c:v>Iran</c:v>
                </c:pt>
                <c:pt idx="3">
                  <c:v>Indonesia</c:v>
                </c:pt>
                <c:pt idx="4">
                  <c:v>Morocco </c:v>
                </c:pt>
              </c:strCache>
            </c:strRef>
          </c:cat>
          <c:val>
            <c:numRef>
              <c:f>'bm2007'!$D$10:$D$14</c:f>
              <c:numCache>
                <c:formatCode>General</c:formatCode>
                <c:ptCount val="5"/>
                <c:pt idx="0">
                  <c:v>0.28000000000000008</c:v>
                </c:pt>
                <c:pt idx="1">
                  <c:v>0.41000000000000031</c:v>
                </c:pt>
                <c:pt idx="2">
                  <c:v>0.22</c:v>
                </c:pt>
                <c:pt idx="3">
                  <c:v>0.17</c:v>
                </c:pt>
                <c:pt idx="4">
                  <c:v>8.0000000000000043E-2</c:v>
                </c:pt>
              </c:numCache>
            </c:numRef>
          </c:val>
        </c:ser>
        <c:ser>
          <c:idx val="3"/>
          <c:order val="3"/>
          <c:tx>
            <c:strRef>
              <c:f>'bm2007'!$E$9</c:f>
              <c:strCache>
                <c:ptCount val="1"/>
                <c:pt idx="0">
                  <c:v>High</c:v>
                </c:pt>
              </c:strCache>
            </c:strRef>
          </c:tx>
          <c:spPr>
            <a:solidFill>
              <a:srgbClr val="00B050"/>
            </a:solidFill>
            <a:ln>
              <a:solidFill>
                <a:schemeClr val="tx1"/>
              </a:solidFill>
            </a:ln>
          </c:spPr>
          <c:invertIfNegative val="0"/>
          <c:cat>
            <c:strRef>
              <c:f>'bm2007'!$A$10:$A$14</c:f>
              <c:strCache>
                <c:ptCount val="5"/>
                <c:pt idx="0">
                  <c:v>Singapore</c:v>
                </c:pt>
                <c:pt idx="1">
                  <c:v>Chinese Taipei</c:v>
                </c:pt>
                <c:pt idx="2">
                  <c:v>Iran</c:v>
                </c:pt>
                <c:pt idx="3">
                  <c:v>Indonesia</c:v>
                </c:pt>
                <c:pt idx="4">
                  <c:v>Morocco </c:v>
                </c:pt>
              </c:strCache>
            </c:strRef>
          </c:cat>
          <c:val>
            <c:numRef>
              <c:f>'bm2007'!$E$10:$E$14</c:f>
              <c:numCache>
                <c:formatCode>General</c:formatCode>
                <c:ptCount val="5"/>
                <c:pt idx="0">
                  <c:v>0.39000000000000296</c:v>
                </c:pt>
                <c:pt idx="1">
                  <c:v>0.36000000000000032</c:v>
                </c:pt>
                <c:pt idx="2">
                  <c:v>7.0000000000000021E-2</c:v>
                </c:pt>
                <c:pt idx="3">
                  <c:v>2.0000000000000011E-2</c:v>
                </c:pt>
                <c:pt idx="4">
                  <c:v>1.0000000000000005E-2</c:v>
                </c:pt>
              </c:numCache>
            </c:numRef>
          </c:val>
        </c:ser>
        <c:ser>
          <c:idx val="4"/>
          <c:order val="4"/>
          <c:tx>
            <c:strRef>
              <c:f>'bm2007'!$F$9</c:f>
              <c:strCache>
                <c:ptCount val="1"/>
                <c:pt idx="0">
                  <c:v>Advance</c:v>
                </c:pt>
              </c:strCache>
            </c:strRef>
          </c:tx>
          <c:spPr>
            <a:solidFill>
              <a:schemeClr val="tx2">
                <a:lumMod val="60000"/>
                <a:lumOff val="40000"/>
              </a:schemeClr>
            </a:solidFill>
            <a:ln>
              <a:solidFill>
                <a:schemeClr val="tx1"/>
              </a:solidFill>
            </a:ln>
          </c:spPr>
          <c:invertIfNegative val="0"/>
          <c:cat>
            <c:strRef>
              <c:f>'bm2007'!$A$10:$A$14</c:f>
              <c:strCache>
                <c:ptCount val="5"/>
                <c:pt idx="0">
                  <c:v>Singapore</c:v>
                </c:pt>
                <c:pt idx="1">
                  <c:v>Chinese Taipei</c:v>
                </c:pt>
                <c:pt idx="2">
                  <c:v>Iran</c:v>
                </c:pt>
                <c:pt idx="3">
                  <c:v>Indonesia</c:v>
                </c:pt>
                <c:pt idx="4">
                  <c:v>Morocco </c:v>
                </c:pt>
              </c:strCache>
            </c:strRef>
          </c:cat>
          <c:val>
            <c:numRef>
              <c:f>'bm2007'!$F$10:$F$14</c:f>
              <c:numCache>
                <c:formatCode>General</c:formatCode>
                <c:ptCount val="5"/>
                <c:pt idx="0">
                  <c:v>0.19</c:v>
                </c:pt>
                <c:pt idx="1">
                  <c:v>7.0000000000000021E-2</c:v>
                </c:pt>
                <c:pt idx="2">
                  <c:v>1.0000000000000005E-2</c:v>
                </c:pt>
                <c:pt idx="3">
                  <c:v>0</c:v>
                </c:pt>
                <c:pt idx="4">
                  <c:v>0</c:v>
                </c:pt>
              </c:numCache>
            </c:numRef>
          </c:val>
        </c:ser>
        <c:dLbls>
          <c:showLegendKey val="0"/>
          <c:showVal val="0"/>
          <c:showCatName val="0"/>
          <c:showSerName val="0"/>
          <c:showPercent val="0"/>
          <c:showBubbleSize val="0"/>
        </c:dLbls>
        <c:gapWidth val="150"/>
        <c:overlap val="100"/>
        <c:axId val="42560128"/>
        <c:axId val="42566016"/>
      </c:barChart>
      <c:catAx>
        <c:axId val="42560128"/>
        <c:scaling>
          <c:orientation val="minMax"/>
        </c:scaling>
        <c:delete val="0"/>
        <c:axPos val="b"/>
        <c:majorTickMark val="out"/>
        <c:minorTickMark val="none"/>
        <c:tickLblPos val="nextTo"/>
        <c:txPr>
          <a:bodyPr rot="-5400000" vert="horz"/>
          <a:lstStyle/>
          <a:p>
            <a:pPr>
              <a:defRPr lang="en-US"/>
            </a:pPr>
            <a:endParaRPr lang="en-US"/>
          </a:p>
        </c:txPr>
        <c:crossAx val="42566016"/>
        <c:crosses val="autoZero"/>
        <c:auto val="1"/>
        <c:lblAlgn val="ctr"/>
        <c:lblOffset val="100"/>
        <c:noMultiLvlLbl val="0"/>
      </c:catAx>
      <c:valAx>
        <c:axId val="42566016"/>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42560128"/>
        <c:crosses val="autoZero"/>
        <c:crossBetween val="between"/>
      </c:valAx>
    </c:plotArea>
    <c:legend>
      <c:legendPos val="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txPr>
              <a:bodyPr/>
              <a:lstStyle/>
              <a:p>
                <a:pPr>
                  <a:defRPr lang="id-ID"/>
                </a:pPr>
                <a:endParaRPr lang="en-US"/>
              </a:p>
            </c:txPr>
            <c:showLegendKey val="0"/>
            <c:showVal val="1"/>
            <c:showCatName val="0"/>
            <c:showSerName val="0"/>
            <c:showPercent val="0"/>
            <c:showBubbleSize val="0"/>
            <c:showLeaderLines val="0"/>
          </c:dLbls>
          <c:cat>
            <c:strRef>
              <c:f>'Agregat 7-12 grafik'!$A$3:$A$35</c:f>
              <c:strCache>
                <c:ptCount val="33"/>
                <c:pt idx="0">
                  <c:v>Dl Yogyakarta</c:v>
                </c:pt>
                <c:pt idx="1">
                  <c:v>Kalimantan Timur</c:v>
                </c:pt>
                <c:pt idx="2">
                  <c:v>Aceh</c:v>
                </c:pt>
                <c:pt idx="3">
                  <c:v>Jawa Timur</c:v>
                </c:pt>
                <c:pt idx="4">
                  <c:v>Bali</c:v>
                </c:pt>
                <c:pt idx="5">
                  <c:v>Banten</c:v>
                </c:pt>
                <c:pt idx="6">
                  <c:v>Jawa Tengah</c:v>
                </c:pt>
                <c:pt idx="7">
                  <c:v>Sumatera Utara</c:v>
                </c:pt>
                <c:pt idx="8">
                  <c:v>DKI Jakarta</c:v>
                </c:pt>
                <c:pt idx="9">
                  <c:v>Maluku</c:v>
                </c:pt>
                <c:pt idx="10">
                  <c:v>Bengkulu</c:v>
                </c:pt>
                <c:pt idx="11">
                  <c:v>Jawa Barat</c:v>
                </c:pt>
                <c:pt idx="12">
                  <c:v>Jambi</c:v>
                </c:pt>
                <c:pt idx="13">
                  <c:v>Maluku Utara</c:v>
                </c:pt>
                <c:pt idx="14">
                  <c:v>Lampung</c:v>
                </c:pt>
                <c:pt idx="15">
                  <c:v>Kepulauan Riau</c:v>
                </c:pt>
                <c:pt idx="16">
                  <c:v>Kalimantan Tengah</c:v>
                </c:pt>
                <c:pt idx="17">
                  <c:v>Riau</c:v>
                </c:pt>
                <c:pt idx="18">
                  <c:v>Kalimantan Selatan</c:v>
                </c:pt>
                <c:pt idx="19">
                  <c:v>Nusa Tenggara Barat</c:v>
                </c:pt>
                <c:pt idx="20">
                  <c:v>Sumatera Barat</c:v>
                </c:pt>
                <c:pt idx="21">
                  <c:v>Nusa Tenggara Timur</c:v>
                </c:pt>
                <c:pt idx="22">
                  <c:v>Sumatera Selatan</c:v>
                </c:pt>
                <c:pt idx="23">
                  <c:v>Sulawesi Utara</c:v>
                </c:pt>
                <c:pt idx="24">
                  <c:v>Sulawesi Selatan</c:v>
                </c:pt>
                <c:pt idx="25">
                  <c:v>Kalimantan Barat</c:v>
                </c:pt>
                <c:pt idx="26">
                  <c:v>Sulawesi Tengah</c:v>
                </c:pt>
                <c:pt idx="27">
                  <c:v>Gorontalo</c:v>
                </c:pt>
                <c:pt idx="28">
                  <c:v>Sulawesi Tenggara</c:v>
                </c:pt>
                <c:pt idx="29">
                  <c:v>Papua</c:v>
                </c:pt>
                <c:pt idx="30">
                  <c:v>Papua Barat</c:v>
                </c:pt>
                <c:pt idx="31">
                  <c:v>Kepulauan Bangka Belitung</c:v>
                </c:pt>
                <c:pt idx="32">
                  <c:v>Sulawesi Barat</c:v>
                </c:pt>
              </c:strCache>
            </c:strRef>
          </c:cat>
          <c:val>
            <c:numRef>
              <c:f>'Agregat 7-12 grafik'!$B$3:$B$35</c:f>
              <c:numCache>
                <c:formatCode>0.00_ </c:formatCode>
                <c:ptCount val="33"/>
                <c:pt idx="0">
                  <c:v>0</c:v>
                </c:pt>
                <c:pt idx="1">
                  <c:v>0.3400000000000003</c:v>
                </c:pt>
                <c:pt idx="2">
                  <c:v>0.38000000000000211</c:v>
                </c:pt>
                <c:pt idx="3">
                  <c:v>0.39000000000000212</c:v>
                </c:pt>
                <c:pt idx="4">
                  <c:v>0.39000000000000212</c:v>
                </c:pt>
                <c:pt idx="5">
                  <c:v>0.45</c:v>
                </c:pt>
                <c:pt idx="6">
                  <c:v>0.5</c:v>
                </c:pt>
                <c:pt idx="7">
                  <c:v>0.55000000000000004</c:v>
                </c:pt>
                <c:pt idx="8">
                  <c:v>0.56000000000000005</c:v>
                </c:pt>
                <c:pt idx="9">
                  <c:v>0.56000000000000005</c:v>
                </c:pt>
                <c:pt idx="10">
                  <c:v>0.62000000000000377</c:v>
                </c:pt>
                <c:pt idx="11">
                  <c:v>0.63000000000000422</c:v>
                </c:pt>
                <c:pt idx="12">
                  <c:v>0.65000000000000435</c:v>
                </c:pt>
                <c:pt idx="13">
                  <c:v>0.67000000000000492</c:v>
                </c:pt>
                <c:pt idx="14">
                  <c:v>0.6800000000000006</c:v>
                </c:pt>
                <c:pt idx="15">
                  <c:v>0.70000000000000062</c:v>
                </c:pt>
                <c:pt idx="16">
                  <c:v>0.70000000000000062</c:v>
                </c:pt>
                <c:pt idx="17">
                  <c:v>0.72000000000000064</c:v>
                </c:pt>
                <c:pt idx="18">
                  <c:v>0.8</c:v>
                </c:pt>
                <c:pt idx="19">
                  <c:v>0.8</c:v>
                </c:pt>
                <c:pt idx="20">
                  <c:v>0.91</c:v>
                </c:pt>
                <c:pt idx="21">
                  <c:v>1</c:v>
                </c:pt>
                <c:pt idx="22">
                  <c:v>1.06</c:v>
                </c:pt>
                <c:pt idx="23">
                  <c:v>1.1000000000000001</c:v>
                </c:pt>
                <c:pt idx="24">
                  <c:v>1.1200000000000001</c:v>
                </c:pt>
                <c:pt idx="25">
                  <c:v>1.1900000000000075</c:v>
                </c:pt>
                <c:pt idx="26">
                  <c:v>1.21</c:v>
                </c:pt>
                <c:pt idx="27">
                  <c:v>1.26</c:v>
                </c:pt>
                <c:pt idx="28">
                  <c:v>1.32</c:v>
                </c:pt>
                <c:pt idx="29">
                  <c:v>1.36</c:v>
                </c:pt>
                <c:pt idx="30">
                  <c:v>1.56</c:v>
                </c:pt>
                <c:pt idx="31">
                  <c:v>1.8800000000000001</c:v>
                </c:pt>
                <c:pt idx="32">
                  <c:v>2.3699999999999997</c:v>
                </c:pt>
              </c:numCache>
            </c:numRef>
          </c:val>
        </c:ser>
        <c:dLbls>
          <c:showLegendKey val="0"/>
          <c:showVal val="0"/>
          <c:showCatName val="0"/>
          <c:showSerName val="0"/>
          <c:showPercent val="0"/>
          <c:showBubbleSize val="0"/>
        </c:dLbls>
        <c:gapWidth val="150"/>
        <c:axId val="40339712"/>
        <c:axId val="40341504"/>
      </c:barChart>
      <c:catAx>
        <c:axId val="40339712"/>
        <c:scaling>
          <c:orientation val="minMax"/>
        </c:scaling>
        <c:delete val="0"/>
        <c:axPos val="l"/>
        <c:majorTickMark val="out"/>
        <c:minorTickMark val="none"/>
        <c:tickLblPos val="nextTo"/>
        <c:txPr>
          <a:bodyPr/>
          <a:lstStyle/>
          <a:p>
            <a:pPr>
              <a:defRPr lang="id-ID" sz="900"/>
            </a:pPr>
            <a:endParaRPr lang="en-US"/>
          </a:p>
        </c:txPr>
        <c:crossAx val="40341504"/>
        <c:crosses val="autoZero"/>
        <c:auto val="1"/>
        <c:lblAlgn val="ctr"/>
        <c:lblOffset val="100"/>
        <c:noMultiLvlLbl val="0"/>
      </c:catAx>
      <c:valAx>
        <c:axId val="40341504"/>
        <c:scaling>
          <c:orientation val="minMax"/>
        </c:scaling>
        <c:delete val="0"/>
        <c:axPos val="b"/>
        <c:numFmt formatCode="0.00_ " sourceLinked="1"/>
        <c:majorTickMark val="out"/>
        <c:minorTickMark val="none"/>
        <c:tickLblPos val="nextTo"/>
        <c:txPr>
          <a:bodyPr/>
          <a:lstStyle/>
          <a:p>
            <a:pPr>
              <a:defRPr lang="id-ID"/>
            </a:pPr>
            <a:endParaRPr lang="en-US"/>
          </a:p>
        </c:txPr>
        <c:crossAx val="4033971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'Agregat 13-15 grafik'!$B$3</c:f>
              <c:strCache>
                <c:ptCount val="1"/>
                <c:pt idx="0">
                  <c:v>Putus sekolah</c:v>
                </c:pt>
              </c:strCache>
            </c:strRef>
          </c:tx>
          <c:invertIfNegative val="0"/>
          <c:dLbls>
            <c:txPr>
              <a:bodyPr/>
              <a:lstStyle/>
              <a:p>
                <a:pPr>
                  <a:defRPr lang="id-ID"/>
                </a:pPr>
                <a:endParaRPr lang="en-US"/>
              </a:p>
            </c:txPr>
            <c:showLegendKey val="0"/>
            <c:showVal val="1"/>
            <c:showCatName val="0"/>
            <c:showSerName val="0"/>
            <c:showPercent val="0"/>
            <c:showBubbleSize val="0"/>
            <c:showLeaderLines val="0"/>
          </c:dLbls>
          <c:cat>
            <c:strRef>
              <c:f>'Agregat 13-15 grafik'!$A$4:$A$36</c:f>
              <c:strCache>
                <c:ptCount val="33"/>
                <c:pt idx="0">
                  <c:v>Kepulauan Riau</c:v>
                </c:pt>
                <c:pt idx="1">
                  <c:v>D1 Yogyakarta</c:v>
                </c:pt>
                <c:pt idx="2">
                  <c:v>Bali</c:v>
                </c:pt>
                <c:pt idx="3">
                  <c:v>Jawa Tengah</c:v>
                </c:pt>
                <c:pt idx="4">
                  <c:v>Aceh</c:v>
                </c:pt>
                <c:pt idx="5">
                  <c:v>Riau</c:v>
                </c:pt>
                <c:pt idx="6">
                  <c:v>Maluku</c:v>
                </c:pt>
                <c:pt idx="7">
                  <c:v>DKI Jakarta</c:v>
                </c:pt>
                <c:pt idx="8">
                  <c:v>Kalimantan Timur</c:v>
                </c:pt>
                <c:pt idx="9">
                  <c:v>Banten</c:v>
                </c:pt>
                <c:pt idx="10">
                  <c:v>Nusa Tenggara Barat</c:v>
                </c:pt>
                <c:pt idx="11">
                  <c:v>Jambi</c:v>
                </c:pt>
                <c:pt idx="12">
                  <c:v>Sulawesi Barat</c:v>
                </c:pt>
                <c:pt idx="13">
                  <c:v>Jawa Timur</c:v>
                </c:pt>
                <c:pt idx="14">
                  <c:v>Sumatera Selatan</c:v>
                </c:pt>
                <c:pt idx="15">
                  <c:v>Bengkulu</c:v>
                </c:pt>
                <c:pt idx="16">
                  <c:v>Kalimantan Tengah</c:v>
                </c:pt>
                <c:pt idx="17">
                  <c:v>Kalimantan Barat</c:v>
                </c:pt>
                <c:pt idx="18">
                  <c:v>Sulawesi Selatan</c:v>
                </c:pt>
                <c:pt idx="19">
                  <c:v>Papua</c:v>
                </c:pt>
                <c:pt idx="20">
                  <c:v>Jawa Barat</c:v>
                </c:pt>
                <c:pt idx="21">
                  <c:v>Sumatera Barat</c:v>
                </c:pt>
                <c:pt idx="22">
                  <c:v>Maluku Utara</c:v>
                </c:pt>
                <c:pt idx="23">
                  <c:v>Lampung</c:v>
                </c:pt>
                <c:pt idx="24">
                  <c:v>Nusa Tenggara Timur</c:v>
                </c:pt>
                <c:pt idx="25">
                  <c:v>Sulawesi Tenggara</c:v>
                </c:pt>
                <c:pt idx="26">
                  <c:v>Kalimantan Selatan</c:v>
                </c:pt>
                <c:pt idx="27">
                  <c:v>Kepulauan Bangka Belitung</c:v>
                </c:pt>
                <c:pt idx="28">
                  <c:v>Sumatera Utara</c:v>
                </c:pt>
                <c:pt idx="29">
                  <c:v>Sulawesi Tengah</c:v>
                </c:pt>
                <c:pt idx="30">
                  <c:v>Gorontalo</c:v>
                </c:pt>
                <c:pt idx="31">
                  <c:v>Sulawesi Utara</c:v>
                </c:pt>
                <c:pt idx="32">
                  <c:v>Papua Barat</c:v>
                </c:pt>
              </c:strCache>
            </c:strRef>
          </c:cat>
          <c:val>
            <c:numRef>
              <c:f>'Agregat 13-15 grafik'!$B$4:$B$36</c:f>
              <c:numCache>
                <c:formatCode>0.00_ </c:formatCode>
                <c:ptCount val="33"/>
                <c:pt idx="0">
                  <c:v>0.32000000000000212</c:v>
                </c:pt>
                <c:pt idx="1">
                  <c:v>0.34</c:v>
                </c:pt>
                <c:pt idx="2">
                  <c:v>0.62000000000000377</c:v>
                </c:pt>
                <c:pt idx="3">
                  <c:v>1.22</c:v>
                </c:pt>
                <c:pt idx="4">
                  <c:v>1.27</c:v>
                </c:pt>
                <c:pt idx="5">
                  <c:v>1.53</c:v>
                </c:pt>
                <c:pt idx="6">
                  <c:v>1.82</c:v>
                </c:pt>
                <c:pt idx="7">
                  <c:v>1.9200000000000021</c:v>
                </c:pt>
                <c:pt idx="8">
                  <c:v>1.9400000000000075</c:v>
                </c:pt>
                <c:pt idx="9">
                  <c:v>1.9500000000000075</c:v>
                </c:pt>
                <c:pt idx="10">
                  <c:v>1.9700000000000075</c:v>
                </c:pt>
                <c:pt idx="11">
                  <c:v>2.0299999999999998</c:v>
                </c:pt>
                <c:pt idx="12">
                  <c:v>2.1</c:v>
                </c:pt>
                <c:pt idx="13">
                  <c:v>2.1800000000000002</c:v>
                </c:pt>
                <c:pt idx="14">
                  <c:v>2.19</c:v>
                </c:pt>
                <c:pt idx="15">
                  <c:v>2.19</c:v>
                </c:pt>
                <c:pt idx="16">
                  <c:v>2.25</c:v>
                </c:pt>
                <c:pt idx="17">
                  <c:v>2.2799999999999998</c:v>
                </c:pt>
                <c:pt idx="18">
                  <c:v>2.4299999999999997</c:v>
                </c:pt>
                <c:pt idx="19">
                  <c:v>2.5</c:v>
                </c:pt>
                <c:pt idx="20">
                  <c:v>2.58</c:v>
                </c:pt>
                <c:pt idx="21">
                  <c:v>2.64</c:v>
                </c:pt>
                <c:pt idx="22">
                  <c:v>2.67</c:v>
                </c:pt>
                <c:pt idx="23">
                  <c:v>2.68</c:v>
                </c:pt>
                <c:pt idx="24">
                  <c:v>2.8299999999999987</c:v>
                </c:pt>
                <c:pt idx="25">
                  <c:v>2.94</c:v>
                </c:pt>
                <c:pt idx="26">
                  <c:v>3.04</c:v>
                </c:pt>
                <c:pt idx="27">
                  <c:v>3.24</c:v>
                </c:pt>
                <c:pt idx="28">
                  <c:v>3.4099999999999997</c:v>
                </c:pt>
                <c:pt idx="29">
                  <c:v>3.48</c:v>
                </c:pt>
                <c:pt idx="30">
                  <c:v>3.8099999999999987</c:v>
                </c:pt>
                <c:pt idx="31">
                  <c:v>4.41</c:v>
                </c:pt>
                <c:pt idx="32">
                  <c:v>5.23</c:v>
                </c:pt>
              </c:numCache>
            </c:numRef>
          </c:val>
        </c:ser>
        <c:dLbls>
          <c:showLegendKey val="0"/>
          <c:showVal val="0"/>
          <c:showCatName val="0"/>
          <c:showSerName val="0"/>
          <c:showPercent val="0"/>
          <c:showBubbleSize val="0"/>
        </c:dLbls>
        <c:gapWidth val="150"/>
        <c:axId val="40357248"/>
        <c:axId val="40383616"/>
      </c:barChart>
      <c:catAx>
        <c:axId val="40357248"/>
        <c:scaling>
          <c:orientation val="minMax"/>
        </c:scaling>
        <c:delete val="0"/>
        <c:axPos val="l"/>
        <c:majorTickMark val="out"/>
        <c:minorTickMark val="none"/>
        <c:tickLblPos val="nextTo"/>
        <c:txPr>
          <a:bodyPr/>
          <a:lstStyle/>
          <a:p>
            <a:pPr>
              <a:defRPr lang="id-ID" sz="900"/>
            </a:pPr>
            <a:endParaRPr lang="en-US"/>
          </a:p>
        </c:txPr>
        <c:crossAx val="40383616"/>
        <c:crosses val="autoZero"/>
        <c:auto val="1"/>
        <c:lblAlgn val="ctr"/>
        <c:lblOffset val="100"/>
        <c:noMultiLvlLbl val="0"/>
      </c:catAx>
      <c:valAx>
        <c:axId val="40383616"/>
        <c:scaling>
          <c:orientation val="minMax"/>
        </c:scaling>
        <c:delete val="0"/>
        <c:axPos val="b"/>
        <c:numFmt formatCode="0.00_ " sourceLinked="1"/>
        <c:majorTickMark val="out"/>
        <c:minorTickMark val="none"/>
        <c:tickLblPos val="nextTo"/>
        <c:txPr>
          <a:bodyPr/>
          <a:lstStyle/>
          <a:p>
            <a:pPr>
              <a:defRPr lang="id-ID"/>
            </a:pPr>
            <a:endParaRPr lang="en-US"/>
          </a:p>
        </c:txPr>
        <c:crossAx val="4035724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'Agregat 16-18 Grafik'!$B$2</c:f>
              <c:strCache>
                <c:ptCount val="1"/>
                <c:pt idx="0">
                  <c:v>Putus sekolah</c:v>
                </c:pt>
              </c:strCache>
            </c:strRef>
          </c:tx>
          <c:invertIfNegative val="0"/>
          <c:dLbls>
            <c:txPr>
              <a:bodyPr/>
              <a:lstStyle/>
              <a:p>
                <a:pPr>
                  <a:defRPr lang="id-ID"/>
                </a:pPr>
                <a:endParaRPr lang="en-US"/>
              </a:p>
            </c:txPr>
            <c:showLegendKey val="0"/>
            <c:showVal val="1"/>
            <c:showCatName val="0"/>
            <c:showSerName val="0"/>
            <c:showPercent val="0"/>
            <c:showBubbleSize val="0"/>
            <c:showLeaderLines val="0"/>
          </c:dLbls>
          <c:cat>
            <c:strRef>
              <c:f>'Agregat 16-18 Grafik'!$A$3:$A$35</c:f>
              <c:strCache>
                <c:ptCount val="33"/>
                <c:pt idx="0">
                  <c:v>Kepulauan Riau</c:v>
                </c:pt>
                <c:pt idx="1">
                  <c:v>Banten</c:v>
                </c:pt>
                <c:pt idx="2">
                  <c:v>D1 Yogyakarta</c:v>
                </c:pt>
                <c:pt idx="3">
                  <c:v>Aceh</c:v>
                </c:pt>
                <c:pt idx="4">
                  <c:v>Bali</c:v>
                </c:pt>
                <c:pt idx="5">
                  <c:v>DKI Jakarta</c:v>
                </c:pt>
                <c:pt idx="6">
                  <c:v>Jawa Barat</c:v>
                </c:pt>
                <c:pt idx="7">
                  <c:v>Jawa Tengah</c:v>
                </c:pt>
                <c:pt idx="8">
                  <c:v>Papua Barat</c:v>
                </c:pt>
                <c:pt idx="9">
                  <c:v>Kalimantan Tengati</c:v>
                </c:pt>
                <c:pt idx="10">
                  <c:v>Riau</c:v>
                </c:pt>
                <c:pt idx="11">
                  <c:v>Bengkulu</c:v>
                </c:pt>
                <c:pt idx="12">
                  <c:v>Lampung</c:v>
                </c:pt>
                <c:pt idx="13">
                  <c:v>Papua</c:v>
                </c:pt>
                <c:pt idx="14">
                  <c:v>Maluku</c:v>
                </c:pt>
                <c:pt idx="15">
                  <c:v>Sumatera Barat</c:v>
                </c:pt>
                <c:pt idx="16">
                  <c:v>Sulawesi Barat</c:v>
                </c:pt>
                <c:pt idx="17">
                  <c:v>Kalimantan Selatan</c:v>
                </c:pt>
                <c:pt idx="18">
                  <c:v>Jambi</c:v>
                </c:pt>
                <c:pt idx="19">
                  <c:v>Maluku Utara</c:v>
                </c:pt>
                <c:pt idx="20">
                  <c:v>Jawa Timur</c:v>
                </c:pt>
                <c:pt idx="21">
                  <c:v>Kepulauan Bangka Belitung</c:v>
                </c:pt>
                <c:pt idx="22">
                  <c:v>Sumatera Selatan</c:v>
                </c:pt>
                <c:pt idx="23">
                  <c:v>Kalimantan Timur</c:v>
                </c:pt>
                <c:pt idx="24">
                  <c:v>Sumatera Utara</c:v>
                </c:pt>
                <c:pt idx="25">
                  <c:v>Kalimantan Barat</c:v>
                </c:pt>
                <c:pt idx="26">
                  <c:v>Sulawesi Selatan</c:v>
                </c:pt>
                <c:pt idx="27">
                  <c:v>Gorontalo</c:v>
                </c:pt>
                <c:pt idx="28">
                  <c:v>Nusa Tenggara Barat</c:v>
                </c:pt>
                <c:pt idx="29">
                  <c:v>Nusa Tenggara Timur</c:v>
                </c:pt>
                <c:pt idx="30">
                  <c:v>Sulawesi Tenggara</c:v>
                </c:pt>
                <c:pt idx="31">
                  <c:v>Sulawesi Utara</c:v>
                </c:pt>
                <c:pt idx="32">
                  <c:v>Sulawesi Tengah</c:v>
                </c:pt>
              </c:strCache>
            </c:strRef>
          </c:cat>
          <c:val>
            <c:numRef>
              <c:f>'Agregat 16-18 Grafik'!$B$3:$B$35</c:f>
              <c:numCache>
                <c:formatCode>0.00_ </c:formatCode>
                <c:ptCount val="33"/>
                <c:pt idx="0">
                  <c:v>0.69000000000000061</c:v>
                </c:pt>
                <c:pt idx="1">
                  <c:v>1.31</c:v>
                </c:pt>
                <c:pt idx="2">
                  <c:v>1.62</c:v>
                </c:pt>
                <c:pt idx="3">
                  <c:v>1.76</c:v>
                </c:pt>
                <c:pt idx="4">
                  <c:v>2.2000000000000002</c:v>
                </c:pt>
                <c:pt idx="5">
                  <c:v>2.2999999999999998</c:v>
                </c:pt>
                <c:pt idx="6">
                  <c:v>2.3699999999999997</c:v>
                </c:pt>
                <c:pt idx="7">
                  <c:v>2.4099999999999997</c:v>
                </c:pt>
                <c:pt idx="8">
                  <c:v>2.54</c:v>
                </c:pt>
                <c:pt idx="9">
                  <c:v>2.9</c:v>
                </c:pt>
                <c:pt idx="10">
                  <c:v>3.02</c:v>
                </c:pt>
                <c:pt idx="11">
                  <c:v>3.02</c:v>
                </c:pt>
                <c:pt idx="12">
                  <c:v>3.03</c:v>
                </c:pt>
                <c:pt idx="13">
                  <c:v>3.07</c:v>
                </c:pt>
                <c:pt idx="14">
                  <c:v>3.14</c:v>
                </c:pt>
                <c:pt idx="15">
                  <c:v>3.2</c:v>
                </c:pt>
                <c:pt idx="16">
                  <c:v>3.2600000000000002</c:v>
                </c:pt>
                <c:pt idx="17">
                  <c:v>3.2800000000000002</c:v>
                </c:pt>
                <c:pt idx="18">
                  <c:v>3.3899999999999997</c:v>
                </c:pt>
                <c:pt idx="19">
                  <c:v>3.4099999999999997</c:v>
                </c:pt>
                <c:pt idx="20">
                  <c:v>3.44</c:v>
                </c:pt>
                <c:pt idx="21">
                  <c:v>3.8099999999999987</c:v>
                </c:pt>
                <c:pt idx="22">
                  <c:v>3.8299999999999987</c:v>
                </c:pt>
                <c:pt idx="23">
                  <c:v>4.09</c:v>
                </c:pt>
                <c:pt idx="24">
                  <c:v>4.55</c:v>
                </c:pt>
                <c:pt idx="25">
                  <c:v>4.6199999999999966</c:v>
                </c:pt>
                <c:pt idx="26">
                  <c:v>4.6599999999999975</c:v>
                </c:pt>
                <c:pt idx="27">
                  <c:v>4.84</c:v>
                </c:pt>
                <c:pt idx="28">
                  <c:v>4.92</c:v>
                </c:pt>
                <c:pt idx="29">
                  <c:v>4.96</c:v>
                </c:pt>
                <c:pt idx="30">
                  <c:v>5.57</c:v>
                </c:pt>
                <c:pt idx="31">
                  <c:v>6.1099999999999985</c:v>
                </c:pt>
                <c:pt idx="32">
                  <c:v>6.58</c:v>
                </c:pt>
              </c:numCache>
            </c:numRef>
          </c:val>
        </c:ser>
        <c:dLbls>
          <c:showLegendKey val="0"/>
          <c:showVal val="0"/>
          <c:showCatName val="0"/>
          <c:showSerName val="0"/>
          <c:showPercent val="0"/>
          <c:showBubbleSize val="0"/>
        </c:dLbls>
        <c:gapWidth val="150"/>
        <c:axId val="40424192"/>
        <c:axId val="40425728"/>
      </c:barChart>
      <c:catAx>
        <c:axId val="40424192"/>
        <c:scaling>
          <c:orientation val="minMax"/>
        </c:scaling>
        <c:delete val="0"/>
        <c:axPos val="l"/>
        <c:majorTickMark val="out"/>
        <c:minorTickMark val="none"/>
        <c:tickLblPos val="nextTo"/>
        <c:txPr>
          <a:bodyPr/>
          <a:lstStyle/>
          <a:p>
            <a:pPr>
              <a:defRPr lang="id-ID" sz="900"/>
            </a:pPr>
            <a:endParaRPr lang="en-US"/>
          </a:p>
        </c:txPr>
        <c:crossAx val="40425728"/>
        <c:crosses val="autoZero"/>
        <c:auto val="1"/>
        <c:lblAlgn val="ctr"/>
        <c:lblOffset val="100"/>
        <c:noMultiLvlLbl val="0"/>
      </c:catAx>
      <c:valAx>
        <c:axId val="40425728"/>
        <c:scaling>
          <c:orientation val="minMax"/>
        </c:scaling>
        <c:delete val="0"/>
        <c:axPos val="b"/>
        <c:numFmt formatCode="0.00_ " sourceLinked="1"/>
        <c:majorTickMark val="out"/>
        <c:minorTickMark val="none"/>
        <c:tickLblPos val="nextTo"/>
        <c:txPr>
          <a:bodyPr/>
          <a:lstStyle/>
          <a:p>
            <a:pPr>
              <a:defRPr lang="id-ID"/>
            </a:pPr>
            <a:endParaRPr lang="en-US"/>
          </a:p>
        </c:txPr>
        <c:crossAx val="4042419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Sheet1!$B$7</c:f>
              <c:strCache>
                <c:ptCount val="1"/>
                <c:pt idx="0">
                  <c:v>Below Level 1</c:v>
                </c:pt>
              </c:strCache>
            </c:strRef>
          </c:tx>
          <c:spPr>
            <a:solidFill>
              <a:schemeClr val="tx1">
                <a:lumMod val="95000"/>
                <a:lumOff val="5000"/>
              </a:schemeClr>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Sheet1!$B$8:$B$15</c:f>
              <c:numCache>
                <c:formatCode>0.0</c:formatCode>
                <c:ptCount val="8"/>
                <c:pt idx="0">
                  <c:v>1.4299237542599799</c:v>
                </c:pt>
                <c:pt idx="1">
                  <c:v>3.0122351185359997</c:v>
                </c:pt>
                <c:pt idx="2">
                  <c:v>4.1588658808929955</c:v>
                </c:pt>
                <c:pt idx="3">
                  <c:v>2.5862019773680003</c:v>
                </c:pt>
                <c:pt idx="4">
                  <c:v>1.9150564915279977</c:v>
                </c:pt>
                <c:pt idx="5">
                  <c:v>3.9514942825500001</c:v>
                </c:pt>
                <c:pt idx="6">
                  <c:v>22.133062661671001</c:v>
                </c:pt>
                <c:pt idx="7">
                  <c:v>43.528938729686011</c:v>
                </c:pt>
              </c:numCache>
            </c:numRef>
          </c:val>
        </c:ser>
        <c:ser>
          <c:idx val="1"/>
          <c:order val="1"/>
          <c:tx>
            <c:strRef>
              <c:f>Sheet1!$C$7</c:f>
              <c:strCache>
                <c:ptCount val="1"/>
                <c:pt idx="0">
                  <c:v>Level 1</c:v>
                </c:pt>
              </c:strCache>
            </c:strRef>
          </c:tx>
          <c:spPr>
            <a:solidFill>
              <a:srgbClr val="FF0000"/>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Sheet1!$C$8:$C$15</c:f>
              <c:numCache>
                <c:formatCode>0.0</c:formatCode>
                <c:ptCount val="8"/>
                <c:pt idx="0">
                  <c:v>3.440248058016</c:v>
                </c:pt>
                <c:pt idx="1">
                  <c:v>6.8074957739449955</c:v>
                </c:pt>
                <c:pt idx="2">
                  <c:v>8.648465862766999</c:v>
                </c:pt>
                <c:pt idx="3">
                  <c:v>6.1779489487789645</c:v>
                </c:pt>
                <c:pt idx="4">
                  <c:v>6.210306315565</c:v>
                </c:pt>
                <c:pt idx="5">
                  <c:v>8.5267473176930046</c:v>
                </c:pt>
                <c:pt idx="6">
                  <c:v>30.394086779352001</c:v>
                </c:pt>
                <c:pt idx="7">
                  <c:v>33.140735873396004</c:v>
                </c:pt>
              </c:numCache>
            </c:numRef>
          </c:val>
        </c:ser>
        <c:ser>
          <c:idx val="2"/>
          <c:order val="2"/>
          <c:tx>
            <c:strRef>
              <c:f>Sheet1!$D$7</c:f>
              <c:strCache>
                <c:ptCount val="1"/>
                <c:pt idx="0">
                  <c:v>Level 2</c:v>
                </c:pt>
              </c:strCache>
            </c:strRef>
          </c:tx>
          <c:spPr>
            <a:solidFill>
              <a:srgbClr val="FFFF00"/>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Sheet1!$D$8:$D$15</c:f>
              <c:numCache>
                <c:formatCode>0.0</c:formatCode>
                <c:ptCount val="8"/>
                <c:pt idx="0">
                  <c:v>8.7376711077589189</c:v>
                </c:pt>
                <c:pt idx="1">
                  <c:v>13.129433695317006</c:v>
                </c:pt>
                <c:pt idx="2">
                  <c:v>15.501758540610998</c:v>
                </c:pt>
                <c:pt idx="3">
                  <c:v>13.242516907034</c:v>
                </c:pt>
                <c:pt idx="4">
                  <c:v>15.622705668081</c:v>
                </c:pt>
                <c:pt idx="5">
                  <c:v>17.421065731574988</c:v>
                </c:pt>
                <c:pt idx="6">
                  <c:v>27.298888540688999</c:v>
                </c:pt>
                <c:pt idx="7">
                  <c:v>16.902656613212987</c:v>
                </c:pt>
              </c:numCache>
            </c:numRef>
          </c:val>
        </c:ser>
        <c:ser>
          <c:idx val="3"/>
          <c:order val="3"/>
          <c:tx>
            <c:strRef>
              <c:f>Sheet1!$E$7</c:f>
              <c:strCache>
                <c:ptCount val="1"/>
                <c:pt idx="0">
                  <c:v>Level 3</c:v>
                </c:pt>
              </c:strCache>
            </c:strRef>
          </c:tx>
          <c:spPr>
            <a:solidFill>
              <a:srgbClr val="00B050"/>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Sheet1!$E$8:$E$15</c:f>
              <c:numCache>
                <c:formatCode>0.0</c:formatCode>
                <c:ptCount val="8"/>
                <c:pt idx="0">
                  <c:v>15.172354683269004</c:v>
                </c:pt>
                <c:pt idx="1">
                  <c:v>18.662116054380839</c:v>
                </c:pt>
                <c:pt idx="2">
                  <c:v>20.936712932063681</c:v>
                </c:pt>
                <c:pt idx="3">
                  <c:v>21.948131634476805</c:v>
                </c:pt>
                <c:pt idx="4">
                  <c:v>24.390345732880988</c:v>
                </c:pt>
                <c:pt idx="5">
                  <c:v>25.716945024926005</c:v>
                </c:pt>
                <c:pt idx="6">
                  <c:v>14.02447157526</c:v>
                </c:pt>
                <c:pt idx="7">
                  <c:v>5.4364316954150134</c:v>
                </c:pt>
              </c:numCache>
            </c:numRef>
          </c:val>
        </c:ser>
        <c:ser>
          <c:idx val="4"/>
          <c:order val="4"/>
          <c:tx>
            <c:strRef>
              <c:f>Sheet1!$F$7</c:f>
              <c:strCache>
                <c:ptCount val="1"/>
                <c:pt idx="0">
                  <c:v>Level 4</c:v>
                </c:pt>
              </c:strCache>
            </c:strRef>
          </c:tx>
          <c:spPr>
            <a:solidFill>
              <a:schemeClr val="tx2">
                <a:lumMod val="60000"/>
                <a:lumOff val="40000"/>
              </a:schemeClr>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Sheet1!$F$8:$F$15</c:f>
              <c:numCache>
                <c:formatCode>0.0</c:formatCode>
                <c:ptCount val="8"/>
                <c:pt idx="0">
                  <c:v>20.791440550259889</c:v>
                </c:pt>
                <c:pt idx="1">
                  <c:v>22.776200957590987</c:v>
                </c:pt>
                <c:pt idx="2">
                  <c:v>22.196141236710002</c:v>
                </c:pt>
                <c:pt idx="3">
                  <c:v>25.389840486863989</c:v>
                </c:pt>
                <c:pt idx="4">
                  <c:v>26.293535666474</c:v>
                </c:pt>
                <c:pt idx="5">
                  <c:v>23.503233503469769</c:v>
                </c:pt>
                <c:pt idx="6">
                  <c:v>4.8910322548169765</c:v>
                </c:pt>
                <c:pt idx="7">
                  <c:v>0.91606090065199997</c:v>
                </c:pt>
              </c:numCache>
            </c:numRef>
          </c:val>
        </c:ser>
        <c:ser>
          <c:idx val="5"/>
          <c:order val="5"/>
          <c:tx>
            <c:strRef>
              <c:f>Sheet1!$G$7</c:f>
              <c:strCache>
                <c:ptCount val="1"/>
                <c:pt idx="0">
                  <c:v>Level 5</c:v>
                </c:pt>
              </c:strCache>
            </c:strRef>
          </c:tx>
          <c:spPr>
            <a:solidFill>
              <a:srgbClr val="F68222"/>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Sheet1!$G$8:$G$15</c:f>
              <c:numCache>
                <c:formatCode>0.0</c:formatCode>
                <c:ptCount val="8"/>
                <c:pt idx="0">
                  <c:v>23.784291857652999</c:v>
                </c:pt>
                <c:pt idx="1">
                  <c:v>19.985095016514986</c:v>
                </c:pt>
                <c:pt idx="2">
                  <c:v>17.246720071186733</c:v>
                </c:pt>
                <c:pt idx="3">
                  <c:v>19.899054390019035</c:v>
                </c:pt>
                <c:pt idx="4">
                  <c:v>17.718841807832</c:v>
                </c:pt>
                <c:pt idx="5">
                  <c:v>14.706419942245002</c:v>
                </c:pt>
                <c:pt idx="6">
                  <c:v>0.97925177779199968</c:v>
                </c:pt>
                <c:pt idx="7">
                  <c:v>7.5176187638000033E-2</c:v>
                </c:pt>
              </c:numCache>
            </c:numRef>
          </c:val>
        </c:ser>
        <c:ser>
          <c:idx val="6"/>
          <c:order val="6"/>
          <c:tx>
            <c:strRef>
              <c:f>Sheet1!$H$7</c:f>
              <c:strCache>
                <c:ptCount val="1"/>
                <c:pt idx="0">
                  <c:v>Level 6</c:v>
                </c:pt>
              </c:strCache>
            </c:strRef>
          </c:tx>
          <c:spPr>
            <a:solidFill>
              <a:schemeClr val="bg1">
                <a:lumMod val="95000"/>
              </a:schemeClr>
            </a:solidFill>
            <a:ln w="9525" cap="flat" cmpd="sng" algn="ctr">
              <a:solidFill>
                <a:sysClr val="windowText" lastClr="000000"/>
              </a:solidFill>
              <a:prstDash val="solid"/>
            </a:ln>
            <a:effectLst>
              <a:outerShdw blurRad="40000" dist="23000" dir="5400000" rotWithShape="0">
                <a:srgbClr val="000000">
                  <a:alpha val="35000"/>
                </a:srgbClr>
              </a:outerShdw>
            </a:effectLst>
          </c:spPr>
          <c:invertIfNegative val="0"/>
          <c:cat>
            <c:strRef>
              <c:f>Sheet1!$A$8:$A$15</c:f>
              <c:strCache>
                <c:ptCount val="8"/>
                <c:pt idx="0">
                  <c:v>Shanghai-China</c:v>
                </c:pt>
                <c:pt idx="1">
                  <c:v>Singapore</c:v>
                </c:pt>
                <c:pt idx="2">
                  <c:v>Chinese Taipei</c:v>
                </c:pt>
                <c:pt idx="3">
                  <c:v>Hong Kong-China</c:v>
                </c:pt>
                <c:pt idx="4">
                  <c:v>Korea</c:v>
                </c:pt>
                <c:pt idx="5">
                  <c:v>Japan</c:v>
                </c:pt>
                <c:pt idx="6">
                  <c:v>Thailand</c:v>
                </c:pt>
                <c:pt idx="7">
                  <c:v>Indonesia</c:v>
                </c:pt>
              </c:strCache>
            </c:strRef>
          </c:cat>
          <c:val>
            <c:numRef>
              <c:f>Sheet1!$H$8:$H$15</c:f>
              <c:numCache>
                <c:formatCode>0.0</c:formatCode>
                <c:ptCount val="8"/>
                <c:pt idx="0">
                  <c:v>26.644069988784999</c:v>
                </c:pt>
                <c:pt idx="1">
                  <c:v>15.627423383714998</c:v>
                </c:pt>
                <c:pt idx="2">
                  <c:v>11.311335475768002</c:v>
                </c:pt>
                <c:pt idx="3">
                  <c:v>10.756305655459</c:v>
                </c:pt>
                <c:pt idx="4">
                  <c:v>7.8492083176390004</c:v>
                </c:pt>
                <c:pt idx="5">
                  <c:v>6.1740941975399855</c:v>
                </c:pt>
                <c:pt idx="6">
                  <c:v>0.27920641041799993</c:v>
                </c:pt>
                <c:pt idx="7">
                  <c:v>0</c:v>
                </c:pt>
              </c:numCache>
            </c:numRef>
          </c:val>
        </c:ser>
        <c:dLbls>
          <c:showLegendKey val="0"/>
          <c:showVal val="0"/>
          <c:showCatName val="0"/>
          <c:showSerName val="0"/>
          <c:showPercent val="0"/>
          <c:showBubbleSize val="0"/>
        </c:dLbls>
        <c:gapWidth val="150"/>
        <c:overlap val="100"/>
        <c:axId val="41174912"/>
        <c:axId val="41176448"/>
      </c:barChart>
      <c:catAx>
        <c:axId val="41174912"/>
        <c:scaling>
          <c:orientation val="minMax"/>
        </c:scaling>
        <c:delete val="0"/>
        <c:axPos val="b"/>
        <c:majorTickMark val="out"/>
        <c:minorTickMark val="none"/>
        <c:tickLblPos val="nextTo"/>
        <c:txPr>
          <a:bodyPr/>
          <a:lstStyle/>
          <a:p>
            <a:pPr>
              <a:defRPr lang="en-SG"/>
            </a:pPr>
            <a:endParaRPr lang="en-US"/>
          </a:p>
        </c:txPr>
        <c:crossAx val="41176448"/>
        <c:crosses val="autoZero"/>
        <c:auto val="1"/>
        <c:lblAlgn val="ctr"/>
        <c:lblOffset val="100"/>
        <c:noMultiLvlLbl val="0"/>
      </c:catAx>
      <c:valAx>
        <c:axId val="41176448"/>
        <c:scaling>
          <c:orientation val="minMax"/>
        </c:scaling>
        <c:delete val="0"/>
        <c:axPos val="l"/>
        <c:majorGridlines/>
        <c:numFmt formatCode="0%" sourceLinked="1"/>
        <c:majorTickMark val="out"/>
        <c:minorTickMark val="none"/>
        <c:tickLblPos val="nextTo"/>
        <c:txPr>
          <a:bodyPr/>
          <a:lstStyle/>
          <a:p>
            <a:pPr>
              <a:defRPr lang="en-SG"/>
            </a:pPr>
            <a:endParaRPr lang="en-US"/>
          </a:p>
        </c:txPr>
        <c:crossAx val="41174912"/>
        <c:crosses val="autoZero"/>
        <c:crossBetween val="between"/>
      </c:valAx>
    </c:plotArea>
    <c:plotVisOnly val="1"/>
    <c:dispBlanksAs val="gap"/>
    <c:showDLblsOverMax val="0"/>
  </c:chart>
  <c:txPr>
    <a:bodyPr/>
    <a:lstStyle/>
    <a:p>
      <a:pPr>
        <a:defRPr sz="140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Sheet2!$B$7</c:f>
              <c:strCache>
                <c:ptCount val="1"/>
                <c:pt idx="0">
                  <c:v>Below Level 1</c:v>
                </c:pt>
              </c:strCache>
            </c:strRef>
          </c:tx>
          <c:spPr>
            <a:solidFill>
              <a:schemeClr val="tx1"/>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Sheet2!$B$8:$B$15</c:f>
              <c:numCache>
                <c:formatCode>0.0%</c:formatCode>
                <c:ptCount val="8"/>
                <c:pt idx="0">
                  <c:v>2.7835451263740006E-2</c:v>
                </c:pt>
                <c:pt idx="1">
                  <c:v>4.0772263773300003E-3</c:v>
                </c:pt>
                <c:pt idx="2">
                  <c:v>3.2110111550850001E-2</c:v>
                </c:pt>
                <c:pt idx="3">
                  <c:v>1.4267986922919893E-2</c:v>
                </c:pt>
                <c:pt idx="4">
                  <c:v>1.0949892247000123E-2</c:v>
                </c:pt>
                <c:pt idx="5">
                  <c:v>2.1678988624680012E-2</c:v>
                </c:pt>
                <c:pt idx="6">
                  <c:v>0.12184584194565111</c:v>
                </c:pt>
                <c:pt idx="7">
                  <c:v>0.24567173840776999</c:v>
                </c:pt>
              </c:numCache>
            </c:numRef>
          </c:val>
        </c:ser>
        <c:ser>
          <c:idx val="1"/>
          <c:order val="1"/>
          <c:tx>
            <c:strRef>
              <c:f>Sheet2!$C$7</c:f>
              <c:strCache>
                <c:ptCount val="1"/>
                <c:pt idx="0">
                  <c:v>Level 1</c:v>
                </c:pt>
              </c:strCache>
            </c:strRef>
          </c:tx>
          <c:spPr>
            <a:solidFill>
              <a:srgbClr val="FF0000"/>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Sheet2!$C$8:$C$15</c:f>
              <c:numCache>
                <c:formatCode>0.0%</c:formatCode>
                <c:ptCount val="8"/>
                <c:pt idx="0">
                  <c:v>8.7111386422070003E-2</c:v>
                </c:pt>
                <c:pt idx="1">
                  <c:v>2.759698971163E-2</c:v>
                </c:pt>
                <c:pt idx="2">
                  <c:v>7.4683485481709999E-2</c:v>
                </c:pt>
                <c:pt idx="3">
                  <c:v>5.1948548106299314E-2</c:v>
                </c:pt>
                <c:pt idx="4">
                  <c:v>5.2395087603310533E-2</c:v>
                </c:pt>
                <c:pt idx="5">
                  <c:v>8.8857146446510743E-2</c:v>
                </c:pt>
                <c:pt idx="6">
                  <c:v>0.30613936108170031</c:v>
                </c:pt>
                <c:pt idx="7">
                  <c:v>0.41026381124337002</c:v>
                </c:pt>
              </c:numCache>
            </c:numRef>
          </c:val>
        </c:ser>
        <c:ser>
          <c:idx val="2"/>
          <c:order val="2"/>
          <c:tx>
            <c:strRef>
              <c:f>Sheet2!$D$7</c:f>
              <c:strCache>
                <c:ptCount val="1"/>
                <c:pt idx="0">
                  <c:v>Level 2</c:v>
                </c:pt>
              </c:strCache>
            </c:strRef>
          </c:tx>
          <c:spPr>
            <a:solidFill>
              <a:srgbClr val="FFFF00"/>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Sheet2!$D$8:$D$15</c:f>
              <c:numCache>
                <c:formatCode>0.0%</c:formatCode>
                <c:ptCount val="8"/>
                <c:pt idx="0">
                  <c:v>0.17499696270139262</c:v>
                </c:pt>
                <c:pt idx="1">
                  <c:v>0.10515829750533</c:v>
                </c:pt>
                <c:pt idx="2">
                  <c:v>0.16269835483950001</c:v>
                </c:pt>
                <c:pt idx="3">
                  <c:v>0.15104217797392999</c:v>
                </c:pt>
                <c:pt idx="4">
                  <c:v>0.18502388023440999</c:v>
                </c:pt>
                <c:pt idx="5">
                  <c:v>0.21102063424897</c:v>
                </c:pt>
                <c:pt idx="6">
                  <c:v>0.34697742093288347</c:v>
                </c:pt>
                <c:pt idx="7">
                  <c:v>0.26952915545105999</c:v>
                </c:pt>
              </c:numCache>
            </c:numRef>
          </c:val>
        </c:ser>
        <c:ser>
          <c:idx val="3"/>
          <c:order val="3"/>
          <c:tx>
            <c:strRef>
              <c:f>Sheet2!$E$7</c:f>
              <c:strCache>
                <c:ptCount val="1"/>
                <c:pt idx="0">
                  <c:v>Level 3</c:v>
                </c:pt>
              </c:strCache>
            </c:strRef>
          </c:tx>
          <c:spPr>
            <a:solidFill>
              <a:srgbClr val="00B050"/>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Sheet2!$E$8:$E$15</c:f>
              <c:numCache>
                <c:formatCode>0.0%</c:formatCode>
                <c:ptCount val="8"/>
                <c:pt idx="0">
                  <c:v>0.25382384805977998</c:v>
                </c:pt>
                <c:pt idx="1">
                  <c:v>0.25967321609458999</c:v>
                </c:pt>
                <c:pt idx="2">
                  <c:v>0.26600876228672032</c:v>
                </c:pt>
                <c:pt idx="3">
                  <c:v>0.29377106470135</c:v>
                </c:pt>
                <c:pt idx="4">
                  <c:v>0.33144428779034529</c:v>
                </c:pt>
                <c:pt idx="5">
                  <c:v>0.33259032204409239</c:v>
                </c:pt>
                <c:pt idx="6">
                  <c:v>0.17470076296959</c:v>
                </c:pt>
                <c:pt idx="7">
                  <c:v>6.9176938743480021E-2</c:v>
                </c:pt>
              </c:numCache>
            </c:numRef>
          </c:val>
        </c:ser>
        <c:ser>
          <c:idx val="4"/>
          <c:order val="4"/>
          <c:tx>
            <c:strRef>
              <c:f>Sheet2!$F$7</c:f>
              <c:strCache>
                <c:ptCount val="1"/>
                <c:pt idx="0">
                  <c:v>Level 4</c:v>
                </c:pt>
              </c:strCache>
            </c:strRef>
          </c:tx>
          <c:spPr>
            <a:solidFill>
              <a:schemeClr val="tx2">
                <a:lumMod val="60000"/>
                <a:lumOff val="40000"/>
              </a:schemeClr>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Sheet2!$F$8:$F$15</c:f>
              <c:numCache>
                <c:formatCode>0.0%</c:formatCode>
                <c:ptCount val="8"/>
                <c:pt idx="0">
                  <c:v>0.25714423623902</c:v>
                </c:pt>
                <c:pt idx="1">
                  <c:v>0.36058959056747347</c:v>
                </c:pt>
                <c:pt idx="2">
                  <c:v>0.29514670890703998</c:v>
                </c:pt>
                <c:pt idx="3">
                  <c:v>0.32706973249896032</c:v>
                </c:pt>
                <c:pt idx="4">
                  <c:v>0.30396925199693031</c:v>
                </c:pt>
                <c:pt idx="5">
                  <c:v>0.25756508907615</c:v>
                </c:pt>
                <c:pt idx="6">
                  <c:v>4.4147437888780526E-2</c:v>
                </c:pt>
                <c:pt idx="7">
                  <c:v>5.2895827007500536E-3</c:v>
                </c:pt>
              </c:numCache>
            </c:numRef>
          </c:val>
        </c:ser>
        <c:ser>
          <c:idx val="5"/>
          <c:order val="5"/>
          <c:tx>
            <c:strRef>
              <c:f>Sheet2!$G$7</c:f>
              <c:strCache>
                <c:ptCount val="1"/>
                <c:pt idx="0">
                  <c:v>Level 5</c:v>
                </c:pt>
              </c:strCache>
            </c:strRef>
          </c:tx>
          <c:spPr>
            <a:solidFill>
              <a:srgbClr val="FFC000"/>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Sheet2!$G$8:$G$15</c:f>
              <c:numCache>
                <c:formatCode>0.0%</c:formatCode>
                <c:ptCount val="8"/>
                <c:pt idx="0">
                  <c:v>0.15316068758991999</c:v>
                </c:pt>
                <c:pt idx="1">
                  <c:v>0.20366769219097999</c:v>
                </c:pt>
                <c:pt idx="2">
                  <c:v>0.14383359234557988</c:v>
                </c:pt>
                <c:pt idx="3">
                  <c:v>0.14164848342908157</c:v>
                </c:pt>
                <c:pt idx="4">
                  <c:v>0.10544920384295002</c:v>
                </c:pt>
                <c:pt idx="5">
                  <c:v>8.0325502831681037E-2</c:v>
                </c:pt>
                <c:pt idx="6">
                  <c:v>5.8887630325600805E-3</c:v>
                </c:pt>
                <c:pt idx="7">
                  <c:v>6.8773453570000122E-5</c:v>
                </c:pt>
              </c:numCache>
            </c:numRef>
          </c:val>
        </c:ser>
        <c:ser>
          <c:idx val="6"/>
          <c:order val="6"/>
          <c:tx>
            <c:strRef>
              <c:f>Sheet2!$H$7</c:f>
              <c:strCache>
                <c:ptCount val="1"/>
                <c:pt idx="0">
                  <c:v>Level 6</c:v>
                </c:pt>
              </c:strCache>
            </c:strRef>
          </c:tx>
          <c:spPr>
            <a:solidFill>
              <a:schemeClr val="bg1">
                <a:lumMod val="95000"/>
              </a:schemeClr>
            </a:solidFill>
            <a:ln>
              <a:solidFill>
                <a:sysClr val="windowText" lastClr="000000"/>
              </a:solidFill>
            </a:ln>
          </c:spPr>
          <c:invertIfNegative val="0"/>
          <c:cat>
            <c:strRef>
              <c:f>Sheet2!$A$8:$A$15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Sheet2!$H$8:$H$15</c:f>
              <c:numCache>
                <c:formatCode>0.0%</c:formatCode>
                <c:ptCount val="8"/>
                <c:pt idx="0">
                  <c:v>4.5927427724069998E-2</c:v>
                </c:pt>
                <c:pt idx="1">
                  <c:v>3.9236987552670397E-2</c:v>
                </c:pt>
                <c:pt idx="2">
                  <c:v>2.5518984588590001E-2</c:v>
                </c:pt>
                <c:pt idx="3">
                  <c:v>2.0252006367470002E-2</c:v>
                </c:pt>
                <c:pt idx="4">
                  <c:v>1.0768396285059999E-2</c:v>
                </c:pt>
                <c:pt idx="5">
                  <c:v>7.9623167279200009E-3</c:v>
                </c:pt>
                <c:pt idx="6">
                  <c:v>3.0041214883000524E-4</c:v>
                </c:pt>
                <c:pt idx="7">
                  <c:v>0</c:v>
                </c:pt>
              </c:numCache>
            </c:numRef>
          </c:val>
        </c:ser>
        <c:dLbls>
          <c:showLegendKey val="0"/>
          <c:showVal val="0"/>
          <c:showCatName val="0"/>
          <c:showSerName val="0"/>
          <c:showPercent val="0"/>
          <c:showBubbleSize val="0"/>
        </c:dLbls>
        <c:gapWidth val="150"/>
        <c:overlap val="100"/>
        <c:axId val="42012032"/>
        <c:axId val="42017920"/>
      </c:barChart>
      <c:catAx>
        <c:axId val="42012032"/>
        <c:scaling>
          <c:orientation val="minMax"/>
        </c:scaling>
        <c:delete val="0"/>
        <c:axPos val="b"/>
        <c:majorTickMark val="out"/>
        <c:minorTickMark val="none"/>
        <c:tickLblPos val="nextTo"/>
        <c:txPr>
          <a:bodyPr/>
          <a:lstStyle/>
          <a:p>
            <a:pPr>
              <a:defRPr lang="en-SG"/>
            </a:pPr>
            <a:endParaRPr lang="en-US"/>
          </a:p>
        </c:txPr>
        <c:crossAx val="42017920"/>
        <c:crosses val="autoZero"/>
        <c:auto val="1"/>
        <c:lblAlgn val="ctr"/>
        <c:lblOffset val="100"/>
        <c:noMultiLvlLbl val="0"/>
      </c:catAx>
      <c:valAx>
        <c:axId val="42017920"/>
        <c:scaling>
          <c:orientation val="minMax"/>
          <c:max val="1"/>
        </c:scaling>
        <c:delete val="0"/>
        <c:axPos val="l"/>
        <c:majorGridlines/>
        <c:numFmt formatCode="0%" sourceLinked="0"/>
        <c:majorTickMark val="out"/>
        <c:minorTickMark val="none"/>
        <c:tickLblPos val="nextTo"/>
        <c:txPr>
          <a:bodyPr/>
          <a:lstStyle/>
          <a:p>
            <a:pPr>
              <a:defRPr lang="en-SG"/>
            </a:pPr>
            <a:endParaRPr lang="en-US"/>
          </a:p>
        </c:txPr>
        <c:crossAx val="42012032"/>
        <c:crosses val="autoZero"/>
        <c:crossBetween val="between"/>
        <c:majorUnit val="0.1"/>
      </c:valAx>
    </c:plotArea>
    <c:legend>
      <c:legendPos val="r"/>
      <c:layout/>
      <c:overlay val="0"/>
      <c:txPr>
        <a:bodyPr/>
        <a:lstStyle/>
        <a:p>
          <a:pPr>
            <a:defRPr lang="en-SG"/>
          </a:pPr>
          <a:endParaRPr lang="en-US"/>
        </a:p>
      </c:txPr>
    </c:legend>
    <c:plotVisOnly val="1"/>
    <c:dispBlanksAs val="gap"/>
    <c:showDLblsOverMax val="0"/>
  </c:chart>
  <c:txPr>
    <a:bodyPr/>
    <a:lstStyle/>
    <a:p>
      <a:pPr>
        <a:defRPr sz="140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Sheet3!$B$7</c:f>
              <c:strCache>
                <c:ptCount val="1"/>
                <c:pt idx="0">
                  <c:v>Below Level 1</c:v>
                </c:pt>
              </c:strCache>
            </c:strRef>
          </c:tx>
          <c:spPr>
            <a:solidFill>
              <a:schemeClr val="tx1"/>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Sheet3!$B$8:$B$15</c:f>
              <c:numCache>
                <c:formatCode>0.0%</c:formatCode>
                <c:ptCount val="8"/>
                <c:pt idx="0">
                  <c:v>4.4194833190423534E-3</c:v>
                </c:pt>
                <c:pt idx="1">
                  <c:v>8.9468223315437747E-4</c:v>
                </c:pt>
                <c:pt idx="2">
                  <c:v>1.3227242302752684E-2</c:v>
                </c:pt>
                <c:pt idx="3">
                  <c:v>2.1679479136221002E-3</c:v>
                </c:pt>
                <c:pt idx="4">
                  <c:v>2.3300299905676196E-3</c:v>
                </c:pt>
                <c:pt idx="5">
                  <c:v>7.0891128816448455E-3</c:v>
                </c:pt>
                <c:pt idx="6">
                  <c:v>1.2246828442921461E-2</c:v>
                </c:pt>
                <c:pt idx="7">
                  <c:v>1.7114167797020539E-2</c:v>
                </c:pt>
              </c:numCache>
            </c:numRef>
          </c:val>
        </c:ser>
        <c:ser>
          <c:idx val="1"/>
          <c:order val="1"/>
          <c:tx>
            <c:strRef>
              <c:f>Sheet3!$C$7</c:f>
              <c:strCache>
                <c:ptCount val="1"/>
                <c:pt idx="0">
                  <c:v>Level 1a</c:v>
                </c:pt>
              </c:strCache>
            </c:strRef>
          </c:tx>
          <c:spPr>
            <a:solidFill>
              <a:srgbClr val="FF0000"/>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Sheet3!$C$8:$C$15</c:f>
              <c:numCache>
                <c:formatCode>0.0%</c:formatCode>
                <c:ptCount val="8"/>
                <c:pt idx="0">
                  <c:v>2.7465571007913789E-2</c:v>
                </c:pt>
                <c:pt idx="1">
                  <c:v>5.6401136353726924E-3</c:v>
                </c:pt>
                <c:pt idx="2">
                  <c:v>3.3658289335267384E-2</c:v>
                </c:pt>
                <c:pt idx="3">
                  <c:v>1.4732438133826702E-2</c:v>
                </c:pt>
                <c:pt idx="4">
                  <c:v>8.8224898382925805E-3</c:v>
                </c:pt>
                <c:pt idx="5">
                  <c:v>3.5212324008660235E-2</c:v>
                </c:pt>
                <c:pt idx="6">
                  <c:v>9.9123421277460766E-2</c:v>
                </c:pt>
                <c:pt idx="7">
                  <c:v>0.14109562764168632</c:v>
                </c:pt>
              </c:numCache>
            </c:numRef>
          </c:val>
        </c:ser>
        <c:ser>
          <c:idx val="2"/>
          <c:order val="2"/>
          <c:tx>
            <c:strRef>
              <c:f>Sheet3!$D$7</c:f>
              <c:strCache>
                <c:ptCount val="1"/>
                <c:pt idx="0">
                  <c:v>Level 1b</c:v>
                </c:pt>
              </c:strCache>
            </c:strRef>
          </c:tx>
          <c:spPr>
            <a:solidFill>
              <a:schemeClr val="accent2">
                <a:lumMod val="60000"/>
                <a:lumOff val="40000"/>
              </a:schemeClr>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Sheet3!$D$8:$D$15</c:f>
              <c:numCache>
                <c:formatCode>0.0%</c:formatCode>
                <c:ptCount val="8"/>
                <c:pt idx="0">
                  <c:v>9.2925462700633468E-2</c:v>
                </c:pt>
                <c:pt idx="1">
                  <c:v>3.4013721483842192E-2</c:v>
                </c:pt>
                <c:pt idx="2">
                  <c:v>8.9065439144553768E-2</c:v>
                </c:pt>
                <c:pt idx="3">
                  <c:v>6.5993186873551421E-2</c:v>
                </c:pt>
                <c:pt idx="4">
                  <c:v>4.6787650245073434E-2</c:v>
                </c:pt>
                <c:pt idx="5">
                  <c:v>0.11414573550535359</c:v>
                </c:pt>
                <c:pt idx="6">
                  <c:v>0.31732433278299554</c:v>
                </c:pt>
                <c:pt idx="7">
                  <c:v>0.37600921361583384</c:v>
                </c:pt>
              </c:numCache>
            </c:numRef>
          </c:val>
        </c:ser>
        <c:ser>
          <c:idx val="3"/>
          <c:order val="3"/>
          <c:tx>
            <c:strRef>
              <c:f>Sheet3!$E$7</c:f>
              <c:strCache>
                <c:ptCount val="1"/>
                <c:pt idx="0">
                  <c:v>Level 2</c:v>
                </c:pt>
              </c:strCache>
            </c:strRef>
          </c:tx>
          <c:spPr>
            <a:solidFill>
              <a:srgbClr val="FFFF00"/>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Sheet3!$E$8:$E$15</c:f>
              <c:numCache>
                <c:formatCode>0.0%</c:formatCode>
                <c:ptCount val="8"/>
                <c:pt idx="0">
                  <c:v>0.18519031160060745</c:v>
                </c:pt>
                <c:pt idx="1">
                  <c:v>0.13272689660677903</c:v>
                </c:pt>
                <c:pt idx="2">
                  <c:v>0.17956697503462801</c:v>
                </c:pt>
                <c:pt idx="3">
                  <c:v>0.16055416986487561</c:v>
                </c:pt>
                <c:pt idx="4">
                  <c:v>0.15413705327179691</c:v>
                </c:pt>
                <c:pt idx="5">
                  <c:v>0.24615864179974609</c:v>
                </c:pt>
                <c:pt idx="6">
                  <c:v>0.36809839994803956</c:v>
                </c:pt>
                <c:pt idx="7">
                  <c:v>0.34310834597622658</c:v>
                </c:pt>
              </c:numCache>
            </c:numRef>
          </c:val>
        </c:ser>
        <c:ser>
          <c:idx val="4"/>
          <c:order val="4"/>
          <c:tx>
            <c:strRef>
              <c:f>Sheet3!$F$7</c:f>
              <c:strCache>
                <c:ptCount val="1"/>
                <c:pt idx="0">
                  <c:v>Level 3</c:v>
                </c:pt>
              </c:strCache>
            </c:strRef>
          </c:tx>
          <c:spPr>
            <a:solidFill>
              <a:srgbClr val="00B050"/>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Sheet3!$F$8:$F$15</c:f>
              <c:numCache>
                <c:formatCode>0.0%</c:formatCode>
                <c:ptCount val="8"/>
                <c:pt idx="0">
                  <c:v>0.2758536741312369</c:v>
                </c:pt>
                <c:pt idx="1">
                  <c:v>0.2851474804096033</c:v>
                </c:pt>
                <c:pt idx="2">
                  <c:v>0.28002140169405992</c:v>
                </c:pt>
                <c:pt idx="3">
                  <c:v>0.31397754145114082</c:v>
                </c:pt>
                <c:pt idx="4">
                  <c:v>0.32986315682218181</c:v>
                </c:pt>
                <c:pt idx="5">
                  <c:v>0.33547644641856506</c:v>
                </c:pt>
                <c:pt idx="6">
                  <c:v>0.16721618224800541</c:v>
                </c:pt>
                <c:pt idx="7">
                  <c:v>0.11243639489793635</c:v>
                </c:pt>
              </c:numCache>
            </c:numRef>
          </c:val>
        </c:ser>
        <c:ser>
          <c:idx val="5"/>
          <c:order val="5"/>
          <c:tx>
            <c:strRef>
              <c:f>Sheet3!$G$7</c:f>
              <c:strCache>
                <c:ptCount val="1"/>
                <c:pt idx="0">
                  <c:v>Level 4</c:v>
                </c:pt>
              </c:strCache>
            </c:strRef>
          </c:tx>
          <c:spPr>
            <a:solidFill>
              <a:schemeClr val="tx2">
                <a:lumMod val="60000"/>
                <a:lumOff val="40000"/>
              </a:schemeClr>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Sheet3!$G$8:$G$15</c:f>
              <c:numCache>
                <c:formatCode>0.0%</c:formatCode>
                <c:ptCount val="8"/>
                <c:pt idx="0">
                  <c:v>0.25718288133859013</c:v>
                </c:pt>
                <c:pt idx="1">
                  <c:v>0.34665168797468188</c:v>
                </c:pt>
                <c:pt idx="2">
                  <c:v>0.27023938947981657</c:v>
                </c:pt>
                <c:pt idx="3">
                  <c:v>0.31834302549405047</c:v>
                </c:pt>
                <c:pt idx="4">
                  <c:v>0.32905859286835493</c:v>
                </c:pt>
                <c:pt idx="5">
                  <c:v>0.21004212552612209</c:v>
                </c:pt>
                <c:pt idx="6">
                  <c:v>3.3081336421725734E-2</c:v>
                </c:pt>
                <c:pt idx="7">
                  <c:v>1.0072696394752351E-2</c:v>
                </c:pt>
              </c:numCache>
            </c:numRef>
          </c:val>
        </c:ser>
        <c:ser>
          <c:idx val="6"/>
          <c:order val="6"/>
          <c:tx>
            <c:strRef>
              <c:f>Sheet3!$H$7</c:f>
              <c:strCache>
                <c:ptCount val="1"/>
                <c:pt idx="0">
                  <c:v>Level 5</c:v>
                </c:pt>
              </c:strCache>
            </c:strRef>
          </c:tx>
          <c:spPr>
            <a:solidFill>
              <a:srgbClr val="FFC000"/>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Sheet3!$H$8:$H$15</c:f>
              <c:numCache>
                <c:formatCode>0.0%</c:formatCode>
                <c:ptCount val="8"/>
                <c:pt idx="0">
                  <c:v>0.13064131526379527</c:v>
                </c:pt>
                <c:pt idx="1">
                  <c:v>0.1704950496637857</c:v>
                </c:pt>
                <c:pt idx="2">
                  <c:v>0.11485721078389095</c:v>
                </c:pt>
                <c:pt idx="3">
                  <c:v>0.11212680168741572</c:v>
                </c:pt>
                <c:pt idx="4">
                  <c:v>0.11850151268146498</c:v>
                </c:pt>
                <c:pt idx="5">
                  <c:v>4.7815465131169223E-2</c:v>
                </c:pt>
                <c:pt idx="6">
                  <c:v>2.8813799978302012E-3</c:v>
                </c:pt>
                <c:pt idx="7">
                  <c:v>1.6355367700000023E-4</c:v>
                </c:pt>
              </c:numCache>
            </c:numRef>
          </c:val>
        </c:ser>
        <c:ser>
          <c:idx val="7"/>
          <c:order val="7"/>
          <c:tx>
            <c:strRef>
              <c:f>Sheet3!$I$7</c:f>
              <c:strCache>
                <c:ptCount val="1"/>
                <c:pt idx="0">
                  <c:v>Level 6</c:v>
                </c:pt>
              </c:strCache>
            </c:strRef>
          </c:tx>
          <c:spPr>
            <a:solidFill>
              <a:schemeClr val="bg1">
                <a:lumMod val="95000"/>
              </a:schemeClr>
            </a:solidFill>
            <a:ln>
              <a:solidFill>
                <a:sysClr val="windowText" lastClr="000000"/>
              </a:solidFill>
            </a:ln>
          </c:spPr>
          <c:invertIfNegative val="0"/>
          <c:cat>
            <c:strRef>
              <c:f>Sheet3!$A$8:$A$15</c:f>
              <c:strCache>
                <c:ptCount val="8"/>
                <c:pt idx="0">
                  <c:v>Singapore</c:v>
                </c:pt>
                <c:pt idx="1">
                  <c:v>Shanghai-China</c:v>
                </c:pt>
                <c:pt idx="2">
                  <c:v>Japan</c:v>
                </c:pt>
                <c:pt idx="3">
                  <c:v>Hong Kong-China</c:v>
                </c:pt>
                <c:pt idx="4">
                  <c:v>Korea</c:v>
                </c:pt>
                <c:pt idx="5">
                  <c:v>Chinese Taipei</c:v>
                </c:pt>
                <c:pt idx="6">
                  <c:v>Thailand</c:v>
                </c:pt>
                <c:pt idx="7">
                  <c:v>Indonesia</c:v>
                </c:pt>
              </c:strCache>
            </c:strRef>
          </c:cat>
          <c:val>
            <c:numRef>
              <c:f>Sheet3!$I$8:$I$15</c:f>
              <c:numCache>
                <c:formatCode>0.0%</c:formatCode>
                <c:ptCount val="8"/>
                <c:pt idx="0">
                  <c:v>2.6321300638185632E-2</c:v>
                </c:pt>
                <c:pt idx="1">
                  <c:v>2.4430367992785411E-2</c:v>
                </c:pt>
                <c:pt idx="2">
                  <c:v>1.936405222503591E-2</c:v>
                </c:pt>
                <c:pt idx="3">
                  <c:v>1.210488858152084E-2</c:v>
                </c:pt>
                <c:pt idx="4">
                  <c:v>1.0499514282272309E-2</c:v>
                </c:pt>
                <c:pt idx="5">
                  <c:v>4.0601487287435824E-3</c:v>
                </c:pt>
                <c:pt idx="6">
                  <c:v>2.8118880999999997E-5</c:v>
                </c:pt>
                <c:pt idx="7">
                  <c:v>0</c:v>
                </c:pt>
              </c:numCache>
            </c:numRef>
          </c:val>
        </c:ser>
        <c:dLbls>
          <c:showLegendKey val="0"/>
          <c:showVal val="0"/>
          <c:showCatName val="0"/>
          <c:showSerName val="0"/>
          <c:showPercent val="0"/>
          <c:showBubbleSize val="0"/>
        </c:dLbls>
        <c:gapWidth val="150"/>
        <c:overlap val="100"/>
        <c:axId val="42072320"/>
        <c:axId val="41824256"/>
      </c:barChart>
      <c:catAx>
        <c:axId val="42072320"/>
        <c:scaling>
          <c:orientation val="minMax"/>
        </c:scaling>
        <c:delete val="0"/>
        <c:axPos val="b"/>
        <c:majorTickMark val="out"/>
        <c:minorTickMark val="none"/>
        <c:tickLblPos val="nextTo"/>
        <c:txPr>
          <a:bodyPr/>
          <a:lstStyle/>
          <a:p>
            <a:pPr>
              <a:defRPr lang="en-SG"/>
            </a:pPr>
            <a:endParaRPr lang="en-US"/>
          </a:p>
        </c:txPr>
        <c:crossAx val="41824256"/>
        <c:crosses val="autoZero"/>
        <c:auto val="1"/>
        <c:lblAlgn val="ctr"/>
        <c:lblOffset val="100"/>
        <c:noMultiLvlLbl val="0"/>
      </c:catAx>
      <c:valAx>
        <c:axId val="41824256"/>
        <c:scaling>
          <c:orientation val="minMax"/>
          <c:max val="1"/>
        </c:scaling>
        <c:delete val="0"/>
        <c:axPos val="l"/>
        <c:majorGridlines/>
        <c:numFmt formatCode="0%" sourceLinked="0"/>
        <c:majorTickMark val="out"/>
        <c:minorTickMark val="none"/>
        <c:tickLblPos val="nextTo"/>
        <c:txPr>
          <a:bodyPr/>
          <a:lstStyle/>
          <a:p>
            <a:pPr>
              <a:defRPr lang="en-SG"/>
            </a:pPr>
            <a:endParaRPr lang="en-US"/>
          </a:p>
        </c:txPr>
        <c:crossAx val="42072320"/>
        <c:crosses val="autoZero"/>
        <c:crossBetween val="between"/>
        <c:majorUnit val="0.1"/>
      </c:valAx>
    </c:plotArea>
    <c:legend>
      <c:legendPos val="r"/>
      <c:layout>
        <c:manualLayout>
          <c:xMode val="edge"/>
          <c:yMode val="edge"/>
          <c:x val="0.78014552202533061"/>
          <c:y val="5.4507341987656964E-2"/>
          <c:w val="0.21815045724086221"/>
          <c:h val="0.94549283324220001"/>
        </c:manualLayout>
      </c:layout>
      <c:overlay val="0"/>
      <c:txPr>
        <a:bodyPr/>
        <a:lstStyle/>
        <a:p>
          <a:pPr>
            <a:defRPr lang="en-SG"/>
          </a:pPr>
          <a:endParaRPr lang="en-US"/>
        </a:p>
      </c:txPr>
    </c:legend>
    <c:plotVisOnly val="1"/>
    <c:dispBlanksAs val="gap"/>
    <c:showDLblsOverMax val="0"/>
  </c:chart>
  <c:txPr>
    <a:bodyPr/>
    <a:lstStyle/>
    <a:p>
      <a:pPr>
        <a:defRPr sz="14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'bm2011'!$B$60</c:f>
              <c:strCache>
                <c:ptCount val="1"/>
                <c:pt idx="0">
                  <c:v>Very Low</c:v>
                </c:pt>
              </c:strCache>
            </c:strRef>
          </c:tx>
          <c:spPr>
            <a:solidFill>
              <a:schemeClr val="tx1"/>
            </a:solidFill>
            <a:ln>
              <a:solidFill>
                <a:schemeClr val="tx1"/>
              </a:solidFill>
            </a:ln>
          </c:spPr>
          <c:invertIfNegative val="0"/>
          <c:cat>
            <c:strRef>
              <c:f>'bm2011'!$A$61:$A$71</c:f>
              <c:strCache>
                <c:ptCount val="11"/>
                <c:pt idx="0">
                  <c:v>Chinese Taipei </c:v>
                </c:pt>
                <c:pt idx="1">
                  <c:v>Singapore</c:v>
                </c:pt>
                <c:pt idx="2">
                  <c:v>Korea, Rep. of</c:v>
                </c:pt>
                <c:pt idx="3">
                  <c:v>Japan</c:v>
                </c:pt>
                <c:pt idx="4">
                  <c:v>Turkey</c:v>
                </c:pt>
                <c:pt idx="5">
                  <c:v>Malaysia</c:v>
                </c:pt>
                <c:pt idx="6">
                  <c:v>Thailand</c:v>
                </c:pt>
                <c:pt idx="7">
                  <c:v>Iran</c:v>
                </c:pt>
                <c:pt idx="8">
                  <c:v>Saudi Arabia</c:v>
                </c:pt>
                <c:pt idx="9">
                  <c:v>Morocco</c:v>
                </c:pt>
                <c:pt idx="10">
                  <c:v>Indonesia</c:v>
                </c:pt>
              </c:strCache>
            </c:strRef>
          </c:cat>
          <c:val>
            <c:numRef>
              <c:f>'bm2011'!$B$61:$B$71</c:f>
              <c:numCache>
                <c:formatCode>General</c:formatCode>
                <c:ptCount val="11"/>
                <c:pt idx="0">
                  <c:v>4.0000000000000022E-2</c:v>
                </c:pt>
                <c:pt idx="1">
                  <c:v>1.0000000000000005E-2</c:v>
                </c:pt>
                <c:pt idx="2">
                  <c:v>1.0000000000000005E-2</c:v>
                </c:pt>
                <c:pt idx="3">
                  <c:v>3.0000000000000002E-2</c:v>
                </c:pt>
                <c:pt idx="4">
                  <c:v>0.33000000000000307</c:v>
                </c:pt>
                <c:pt idx="5">
                  <c:v>0.35000000000000031</c:v>
                </c:pt>
                <c:pt idx="6">
                  <c:v>0.38000000000000272</c:v>
                </c:pt>
                <c:pt idx="7">
                  <c:v>0.45</c:v>
                </c:pt>
                <c:pt idx="8">
                  <c:v>0.53</c:v>
                </c:pt>
                <c:pt idx="9">
                  <c:v>0.56999999999999995</c:v>
                </c:pt>
                <c:pt idx="10">
                  <c:v>0.64000000000000556</c:v>
                </c:pt>
              </c:numCache>
            </c:numRef>
          </c:val>
        </c:ser>
        <c:ser>
          <c:idx val="1"/>
          <c:order val="1"/>
          <c:tx>
            <c:strRef>
              <c:f>'bm2011'!$C$60</c:f>
              <c:strCache>
                <c:ptCount val="1"/>
                <c:pt idx="0">
                  <c:v>Low</c:v>
                </c:pt>
              </c:strCache>
            </c:strRef>
          </c:tx>
          <c:spPr>
            <a:solidFill>
              <a:srgbClr val="FF0000"/>
            </a:solidFill>
            <a:ln>
              <a:solidFill>
                <a:schemeClr val="tx1"/>
              </a:solidFill>
            </a:ln>
          </c:spPr>
          <c:invertIfNegative val="0"/>
          <c:cat>
            <c:strRef>
              <c:f>'bm2011'!$A$61:$A$71</c:f>
              <c:strCache>
                <c:ptCount val="11"/>
                <c:pt idx="0">
                  <c:v>Chinese Taipei </c:v>
                </c:pt>
                <c:pt idx="1">
                  <c:v>Singapore</c:v>
                </c:pt>
                <c:pt idx="2">
                  <c:v>Korea, Rep. of</c:v>
                </c:pt>
                <c:pt idx="3">
                  <c:v>Japan</c:v>
                </c:pt>
                <c:pt idx="4">
                  <c:v>Turkey</c:v>
                </c:pt>
                <c:pt idx="5">
                  <c:v>Malaysia</c:v>
                </c:pt>
                <c:pt idx="6">
                  <c:v>Thailand</c:v>
                </c:pt>
                <c:pt idx="7">
                  <c:v>Iran</c:v>
                </c:pt>
                <c:pt idx="8">
                  <c:v>Saudi Arabia</c:v>
                </c:pt>
                <c:pt idx="9">
                  <c:v>Morocco</c:v>
                </c:pt>
                <c:pt idx="10">
                  <c:v>Indonesia</c:v>
                </c:pt>
              </c:strCache>
            </c:strRef>
          </c:cat>
          <c:val>
            <c:numRef>
              <c:f>'bm2011'!$C$61:$C$71</c:f>
              <c:numCache>
                <c:formatCode>General</c:formatCode>
                <c:ptCount val="11"/>
                <c:pt idx="0">
                  <c:v>8.0000000000000043E-2</c:v>
                </c:pt>
                <c:pt idx="1">
                  <c:v>7.0000000000000021E-2</c:v>
                </c:pt>
                <c:pt idx="2">
                  <c:v>6.0000000000000032E-2</c:v>
                </c:pt>
                <c:pt idx="3">
                  <c:v>0.1</c:v>
                </c:pt>
                <c:pt idx="4">
                  <c:v>0.27</c:v>
                </c:pt>
                <c:pt idx="5">
                  <c:v>0.29000000000000031</c:v>
                </c:pt>
                <c:pt idx="6">
                  <c:v>0.34</c:v>
                </c:pt>
                <c:pt idx="7">
                  <c:v>0.29000000000000031</c:v>
                </c:pt>
                <c:pt idx="8">
                  <c:v>0.27</c:v>
                </c:pt>
                <c:pt idx="9">
                  <c:v>0.28000000000000008</c:v>
                </c:pt>
                <c:pt idx="10">
                  <c:v>0.24000000000000021</c:v>
                </c:pt>
              </c:numCache>
            </c:numRef>
          </c:val>
        </c:ser>
        <c:ser>
          <c:idx val="2"/>
          <c:order val="2"/>
          <c:tx>
            <c:strRef>
              <c:f>'bm2011'!$D$60</c:f>
              <c:strCache>
                <c:ptCount val="1"/>
                <c:pt idx="0">
                  <c:v>Intermediate</c:v>
                </c:pt>
              </c:strCache>
            </c:strRef>
          </c:tx>
          <c:spPr>
            <a:solidFill>
              <a:srgbClr val="FFFF00"/>
            </a:solidFill>
            <a:ln>
              <a:solidFill>
                <a:schemeClr val="tx1"/>
              </a:solidFill>
            </a:ln>
          </c:spPr>
          <c:invertIfNegative val="0"/>
          <c:cat>
            <c:strRef>
              <c:f>'bm2011'!$A$61:$A$71</c:f>
              <c:strCache>
                <c:ptCount val="11"/>
                <c:pt idx="0">
                  <c:v>Chinese Taipei </c:v>
                </c:pt>
                <c:pt idx="1">
                  <c:v>Singapore</c:v>
                </c:pt>
                <c:pt idx="2">
                  <c:v>Korea, Rep. of</c:v>
                </c:pt>
                <c:pt idx="3">
                  <c:v>Japan</c:v>
                </c:pt>
                <c:pt idx="4">
                  <c:v>Turkey</c:v>
                </c:pt>
                <c:pt idx="5">
                  <c:v>Malaysia</c:v>
                </c:pt>
                <c:pt idx="6">
                  <c:v>Thailand</c:v>
                </c:pt>
                <c:pt idx="7">
                  <c:v>Iran</c:v>
                </c:pt>
                <c:pt idx="8">
                  <c:v>Saudi Arabia</c:v>
                </c:pt>
                <c:pt idx="9">
                  <c:v>Morocco</c:v>
                </c:pt>
                <c:pt idx="10">
                  <c:v>Indonesia</c:v>
                </c:pt>
              </c:strCache>
            </c:strRef>
          </c:cat>
          <c:val>
            <c:numRef>
              <c:f>'bm2011'!$D$61:$D$71</c:f>
              <c:numCache>
                <c:formatCode>General</c:formatCode>
                <c:ptCount val="11"/>
                <c:pt idx="0">
                  <c:v>0.15000000000000024</c:v>
                </c:pt>
                <c:pt idx="1">
                  <c:v>0.14000000000000001</c:v>
                </c:pt>
                <c:pt idx="2">
                  <c:v>0.16</c:v>
                </c:pt>
                <c:pt idx="3">
                  <c:v>0.26</c:v>
                </c:pt>
                <c:pt idx="4">
                  <c:v>0.2</c:v>
                </c:pt>
                <c:pt idx="5">
                  <c:v>0.24000000000000021</c:v>
                </c:pt>
                <c:pt idx="6">
                  <c:v>0.2</c:v>
                </c:pt>
                <c:pt idx="7">
                  <c:v>0.18000000000000024</c:v>
                </c:pt>
                <c:pt idx="8">
                  <c:v>0.15000000000000024</c:v>
                </c:pt>
                <c:pt idx="9">
                  <c:v>0.13</c:v>
                </c:pt>
                <c:pt idx="10">
                  <c:v>0.1</c:v>
                </c:pt>
              </c:numCache>
            </c:numRef>
          </c:val>
        </c:ser>
        <c:ser>
          <c:idx val="3"/>
          <c:order val="3"/>
          <c:tx>
            <c:strRef>
              <c:f>'bm2011'!$E$60</c:f>
              <c:strCache>
                <c:ptCount val="1"/>
                <c:pt idx="0">
                  <c:v>High</c:v>
                </c:pt>
              </c:strCache>
            </c:strRef>
          </c:tx>
          <c:spPr>
            <a:solidFill>
              <a:srgbClr val="00B050"/>
            </a:solidFill>
            <a:ln>
              <a:solidFill>
                <a:schemeClr val="tx1"/>
              </a:solidFill>
            </a:ln>
          </c:spPr>
          <c:invertIfNegative val="0"/>
          <c:cat>
            <c:strRef>
              <c:f>'bm2011'!$A$61:$A$71</c:f>
              <c:strCache>
                <c:ptCount val="11"/>
                <c:pt idx="0">
                  <c:v>Chinese Taipei </c:v>
                </c:pt>
                <c:pt idx="1">
                  <c:v>Singapore</c:v>
                </c:pt>
                <c:pt idx="2">
                  <c:v>Korea, Rep. of</c:v>
                </c:pt>
                <c:pt idx="3">
                  <c:v>Japan</c:v>
                </c:pt>
                <c:pt idx="4">
                  <c:v>Turkey</c:v>
                </c:pt>
                <c:pt idx="5">
                  <c:v>Malaysia</c:v>
                </c:pt>
                <c:pt idx="6">
                  <c:v>Thailand</c:v>
                </c:pt>
                <c:pt idx="7">
                  <c:v>Iran</c:v>
                </c:pt>
                <c:pt idx="8">
                  <c:v>Saudi Arabia</c:v>
                </c:pt>
                <c:pt idx="9">
                  <c:v>Morocco</c:v>
                </c:pt>
                <c:pt idx="10">
                  <c:v>Indonesia</c:v>
                </c:pt>
              </c:strCache>
            </c:strRef>
          </c:cat>
          <c:val>
            <c:numRef>
              <c:f>'bm2011'!$E$61:$E$71</c:f>
              <c:numCache>
                <c:formatCode>General</c:formatCode>
                <c:ptCount val="11"/>
                <c:pt idx="0">
                  <c:v>0.24000000000000021</c:v>
                </c:pt>
                <c:pt idx="1">
                  <c:v>0.30000000000000032</c:v>
                </c:pt>
                <c:pt idx="2">
                  <c:v>0.30000000000000032</c:v>
                </c:pt>
                <c:pt idx="3">
                  <c:v>0.34</c:v>
                </c:pt>
                <c:pt idx="4">
                  <c:v>0.13</c:v>
                </c:pt>
                <c:pt idx="5">
                  <c:v>0.1</c:v>
                </c:pt>
                <c:pt idx="6">
                  <c:v>6.0000000000000032E-2</c:v>
                </c:pt>
                <c:pt idx="7">
                  <c:v>6.0000000000000032E-2</c:v>
                </c:pt>
                <c:pt idx="8">
                  <c:v>4.0000000000000022E-2</c:v>
                </c:pt>
                <c:pt idx="9">
                  <c:v>2.0000000000000011E-2</c:v>
                </c:pt>
                <c:pt idx="10">
                  <c:v>2.0000000000000011E-2</c:v>
                </c:pt>
              </c:numCache>
            </c:numRef>
          </c:val>
        </c:ser>
        <c:ser>
          <c:idx val="4"/>
          <c:order val="4"/>
          <c:tx>
            <c:strRef>
              <c:f>'bm2011'!$F$60</c:f>
              <c:strCache>
                <c:ptCount val="1"/>
                <c:pt idx="0">
                  <c:v>Advance</c:v>
                </c:pt>
              </c:strCache>
            </c:strRef>
          </c:tx>
          <c:spPr>
            <a:solidFill>
              <a:srgbClr val="0070C0"/>
            </a:solidFill>
            <a:ln>
              <a:solidFill>
                <a:schemeClr val="tx1"/>
              </a:solidFill>
            </a:ln>
          </c:spPr>
          <c:invertIfNegative val="0"/>
          <c:cat>
            <c:strRef>
              <c:f>'bm2011'!$A$61:$A$71</c:f>
              <c:strCache>
                <c:ptCount val="11"/>
                <c:pt idx="0">
                  <c:v>Chinese Taipei </c:v>
                </c:pt>
                <c:pt idx="1">
                  <c:v>Singapore</c:v>
                </c:pt>
                <c:pt idx="2">
                  <c:v>Korea, Rep. of</c:v>
                </c:pt>
                <c:pt idx="3">
                  <c:v>Japan</c:v>
                </c:pt>
                <c:pt idx="4">
                  <c:v>Turkey</c:v>
                </c:pt>
                <c:pt idx="5">
                  <c:v>Malaysia</c:v>
                </c:pt>
                <c:pt idx="6">
                  <c:v>Thailand</c:v>
                </c:pt>
                <c:pt idx="7">
                  <c:v>Iran</c:v>
                </c:pt>
                <c:pt idx="8">
                  <c:v>Saudi Arabia</c:v>
                </c:pt>
                <c:pt idx="9">
                  <c:v>Morocco</c:v>
                </c:pt>
                <c:pt idx="10">
                  <c:v>Indonesia</c:v>
                </c:pt>
              </c:strCache>
            </c:strRef>
          </c:cat>
          <c:val>
            <c:numRef>
              <c:f>'bm2011'!$F$61:$F$71</c:f>
              <c:numCache>
                <c:formatCode>General</c:formatCode>
                <c:ptCount val="11"/>
                <c:pt idx="0">
                  <c:v>0.49000000000000032</c:v>
                </c:pt>
                <c:pt idx="1">
                  <c:v>0.48000000000000032</c:v>
                </c:pt>
                <c:pt idx="2">
                  <c:v>0.47000000000000008</c:v>
                </c:pt>
                <c:pt idx="3">
                  <c:v>0.27</c:v>
                </c:pt>
                <c:pt idx="4">
                  <c:v>7.0000000000000021E-2</c:v>
                </c:pt>
                <c:pt idx="5">
                  <c:v>2.0000000000000011E-2</c:v>
                </c:pt>
                <c:pt idx="6">
                  <c:v>2.0000000000000011E-2</c:v>
                </c:pt>
                <c:pt idx="7">
                  <c:v>2.0000000000000011E-2</c:v>
                </c:pt>
                <c:pt idx="8">
                  <c:v>1.0000000000000005E-2</c:v>
                </c:pt>
                <c:pt idx="9">
                  <c:v>0</c:v>
                </c:pt>
                <c:pt idx="10">
                  <c:v>0</c:v>
                </c:pt>
              </c:numCache>
            </c:numRef>
          </c:val>
        </c:ser>
        <c:dLbls>
          <c:showLegendKey val="0"/>
          <c:showVal val="0"/>
          <c:showCatName val="0"/>
          <c:showSerName val="0"/>
          <c:showPercent val="0"/>
          <c:showBubbleSize val="0"/>
        </c:dLbls>
        <c:gapWidth val="150"/>
        <c:overlap val="100"/>
        <c:axId val="41863040"/>
        <c:axId val="41864576"/>
      </c:barChart>
      <c:catAx>
        <c:axId val="41863040"/>
        <c:scaling>
          <c:orientation val="minMax"/>
        </c:scaling>
        <c:delete val="0"/>
        <c:axPos val="b"/>
        <c:majorTickMark val="out"/>
        <c:minorTickMark val="none"/>
        <c:tickLblPos val="nextTo"/>
        <c:txPr>
          <a:bodyPr rot="-5400000" vert="horz"/>
          <a:lstStyle/>
          <a:p>
            <a:pPr>
              <a:defRPr lang="id-ID"/>
            </a:pPr>
            <a:endParaRPr lang="en-US"/>
          </a:p>
        </c:txPr>
        <c:crossAx val="41864576"/>
        <c:crosses val="autoZero"/>
        <c:auto val="1"/>
        <c:lblAlgn val="ctr"/>
        <c:lblOffset val="100"/>
        <c:noMultiLvlLbl val="0"/>
      </c:catAx>
      <c:valAx>
        <c:axId val="41864576"/>
        <c:scaling>
          <c:orientation val="minMax"/>
        </c:scaling>
        <c:delete val="0"/>
        <c:axPos val="l"/>
        <c:majorGridlines/>
        <c:numFmt formatCode="0%" sourceLinked="1"/>
        <c:majorTickMark val="out"/>
        <c:minorTickMark val="none"/>
        <c:tickLblPos val="nextTo"/>
        <c:txPr>
          <a:bodyPr/>
          <a:lstStyle/>
          <a:p>
            <a:pPr>
              <a:defRPr lang="id-ID"/>
            </a:pPr>
            <a:endParaRPr lang="en-US"/>
          </a:p>
        </c:txPr>
        <c:crossAx val="41863040"/>
        <c:crosses val="autoZero"/>
        <c:crossBetween val="between"/>
      </c:valAx>
    </c:plotArea>
    <c:legend>
      <c:legendPos val="t"/>
      <c:layout/>
      <c:overlay val="0"/>
      <c:txPr>
        <a:bodyPr/>
        <a:lstStyle/>
        <a:p>
          <a:pPr>
            <a:defRPr lang="id-ID"/>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'bm2007'!$B$60</c:f>
              <c:strCache>
                <c:ptCount val="1"/>
                <c:pt idx="0">
                  <c:v>Very Low</c:v>
                </c:pt>
              </c:strCache>
            </c:strRef>
          </c:tx>
          <c:spPr>
            <a:solidFill>
              <a:schemeClr val="tx1"/>
            </a:solidFill>
            <a:ln>
              <a:solidFill>
                <a:schemeClr val="tx1"/>
              </a:solidFill>
            </a:ln>
          </c:spPr>
          <c:invertIfNegative val="0"/>
          <c:cat>
            <c:strRef>
              <c:f>'bm2007'!$A$61:$A$71</c:f>
              <c:strCache>
                <c:ptCount val="11"/>
                <c:pt idx="0">
                  <c:v>Chinese Taipei </c:v>
                </c:pt>
                <c:pt idx="1">
                  <c:v>Korea, Rep. of</c:v>
                </c:pt>
                <c:pt idx="2">
                  <c:v>Singapore</c:v>
                </c:pt>
                <c:pt idx="3">
                  <c:v>Japan</c:v>
                </c:pt>
                <c:pt idx="4">
                  <c:v>Turkey</c:v>
                </c:pt>
                <c:pt idx="5">
                  <c:v>Thailand</c:v>
                </c:pt>
                <c:pt idx="6">
                  <c:v>Malaysia</c:v>
                </c:pt>
                <c:pt idx="7">
                  <c:v>Iran</c:v>
                </c:pt>
                <c:pt idx="8">
                  <c:v>Indonesia</c:v>
                </c:pt>
                <c:pt idx="9">
                  <c:v>Morocco</c:v>
                </c:pt>
                <c:pt idx="10">
                  <c:v>Saudi Arabia</c:v>
                </c:pt>
              </c:strCache>
            </c:strRef>
          </c:cat>
          <c:val>
            <c:numRef>
              <c:f>'bm2007'!$B$61:$B$71</c:f>
              <c:numCache>
                <c:formatCode>General</c:formatCode>
                <c:ptCount val="11"/>
                <c:pt idx="0">
                  <c:v>0.05</c:v>
                </c:pt>
                <c:pt idx="1">
                  <c:v>2.0000000000000011E-2</c:v>
                </c:pt>
                <c:pt idx="2">
                  <c:v>3.0000000000000002E-2</c:v>
                </c:pt>
                <c:pt idx="3">
                  <c:v>3.0000000000000002E-2</c:v>
                </c:pt>
                <c:pt idx="4">
                  <c:v>0.41000000000000031</c:v>
                </c:pt>
                <c:pt idx="5">
                  <c:v>0.34</c:v>
                </c:pt>
                <c:pt idx="6">
                  <c:v>0.18000000000000024</c:v>
                </c:pt>
                <c:pt idx="7">
                  <c:v>0.49000000000000032</c:v>
                </c:pt>
                <c:pt idx="8">
                  <c:v>0.52</c:v>
                </c:pt>
                <c:pt idx="9">
                  <c:v>0.59</c:v>
                </c:pt>
                <c:pt idx="10">
                  <c:v>0.82000000000000062</c:v>
                </c:pt>
              </c:numCache>
            </c:numRef>
          </c:val>
        </c:ser>
        <c:ser>
          <c:idx val="1"/>
          <c:order val="1"/>
          <c:tx>
            <c:strRef>
              <c:f>'bm2007'!$C$60</c:f>
              <c:strCache>
                <c:ptCount val="1"/>
                <c:pt idx="0">
                  <c:v>Low</c:v>
                </c:pt>
              </c:strCache>
            </c:strRef>
          </c:tx>
          <c:spPr>
            <a:solidFill>
              <a:srgbClr val="FF0000"/>
            </a:solidFill>
            <a:ln>
              <a:solidFill>
                <a:schemeClr val="tx1"/>
              </a:solidFill>
            </a:ln>
          </c:spPr>
          <c:invertIfNegative val="0"/>
          <c:cat>
            <c:strRef>
              <c:f>'bm2007'!$A$61:$A$71</c:f>
              <c:strCache>
                <c:ptCount val="11"/>
                <c:pt idx="0">
                  <c:v>Chinese Taipei </c:v>
                </c:pt>
                <c:pt idx="1">
                  <c:v>Korea, Rep. of</c:v>
                </c:pt>
                <c:pt idx="2">
                  <c:v>Singapore</c:v>
                </c:pt>
                <c:pt idx="3">
                  <c:v>Japan</c:v>
                </c:pt>
                <c:pt idx="4">
                  <c:v>Turkey</c:v>
                </c:pt>
                <c:pt idx="5">
                  <c:v>Thailand</c:v>
                </c:pt>
                <c:pt idx="6">
                  <c:v>Malaysia</c:v>
                </c:pt>
                <c:pt idx="7">
                  <c:v>Iran</c:v>
                </c:pt>
                <c:pt idx="8">
                  <c:v>Indonesia</c:v>
                </c:pt>
                <c:pt idx="9">
                  <c:v>Morocco</c:v>
                </c:pt>
                <c:pt idx="10">
                  <c:v>Saudi Arabia</c:v>
                </c:pt>
              </c:strCache>
            </c:strRef>
          </c:cat>
          <c:val>
            <c:numRef>
              <c:f>'bm2007'!$C$61:$C$71</c:f>
              <c:numCache>
                <c:formatCode>General</c:formatCode>
                <c:ptCount val="11"/>
                <c:pt idx="0">
                  <c:v>9.0000000000000024E-2</c:v>
                </c:pt>
                <c:pt idx="1">
                  <c:v>8.0000000000000043E-2</c:v>
                </c:pt>
                <c:pt idx="2">
                  <c:v>9.0000000000000024E-2</c:v>
                </c:pt>
                <c:pt idx="3">
                  <c:v>0.1</c:v>
                </c:pt>
                <c:pt idx="4">
                  <c:v>0.26</c:v>
                </c:pt>
                <c:pt idx="5">
                  <c:v>0.32000000000000295</c:v>
                </c:pt>
                <c:pt idx="6">
                  <c:v>0.32000000000000295</c:v>
                </c:pt>
                <c:pt idx="7">
                  <c:v>0.31000000000000238</c:v>
                </c:pt>
                <c:pt idx="8">
                  <c:v>0.29000000000000031</c:v>
                </c:pt>
                <c:pt idx="9">
                  <c:v>0.28000000000000008</c:v>
                </c:pt>
                <c:pt idx="10">
                  <c:v>0.15000000000000024</c:v>
                </c:pt>
              </c:numCache>
            </c:numRef>
          </c:val>
        </c:ser>
        <c:ser>
          <c:idx val="2"/>
          <c:order val="2"/>
          <c:tx>
            <c:strRef>
              <c:f>'bm2007'!$D$60</c:f>
              <c:strCache>
                <c:ptCount val="1"/>
                <c:pt idx="0">
                  <c:v>Intermediate</c:v>
                </c:pt>
              </c:strCache>
            </c:strRef>
          </c:tx>
          <c:spPr>
            <a:solidFill>
              <a:srgbClr val="FFFF00"/>
            </a:solidFill>
            <a:ln>
              <a:solidFill>
                <a:schemeClr val="tx1"/>
              </a:solidFill>
            </a:ln>
          </c:spPr>
          <c:invertIfNegative val="0"/>
          <c:cat>
            <c:strRef>
              <c:f>'bm2007'!$A$61:$A$71</c:f>
              <c:strCache>
                <c:ptCount val="11"/>
                <c:pt idx="0">
                  <c:v>Chinese Taipei </c:v>
                </c:pt>
                <c:pt idx="1">
                  <c:v>Korea, Rep. of</c:v>
                </c:pt>
                <c:pt idx="2">
                  <c:v>Singapore</c:v>
                </c:pt>
                <c:pt idx="3">
                  <c:v>Japan</c:v>
                </c:pt>
                <c:pt idx="4">
                  <c:v>Turkey</c:v>
                </c:pt>
                <c:pt idx="5">
                  <c:v>Thailand</c:v>
                </c:pt>
                <c:pt idx="6">
                  <c:v>Malaysia</c:v>
                </c:pt>
                <c:pt idx="7">
                  <c:v>Iran</c:v>
                </c:pt>
                <c:pt idx="8">
                  <c:v>Indonesia</c:v>
                </c:pt>
                <c:pt idx="9">
                  <c:v>Morocco</c:v>
                </c:pt>
                <c:pt idx="10">
                  <c:v>Saudi Arabia</c:v>
                </c:pt>
              </c:strCache>
            </c:strRef>
          </c:cat>
          <c:val>
            <c:numRef>
              <c:f>'bm2007'!$D$61:$D$71</c:f>
              <c:numCache>
                <c:formatCode>General</c:formatCode>
                <c:ptCount val="11"/>
                <c:pt idx="0">
                  <c:v>0.15000000000000024</c:v>
                </c:pt>
                <c:pt idx="1">
                  <c:v>0.19</c:v>
                </c:pt>
                <c:pt idx="2">
                  <c:v>0.18000000000000024</c:v>
                </c:pt>
                <c:pt idx="3">
                  <c:v>0.26</c:v>
                </c:pt>
                <c:pt idx="4">
                  <c:v>0.18000000000000024</c:v>
                </c:pt>
                <c:pt idx="5">
                  <c:v>0.22</c:v>
                </c:pt>
                <c:pt idx="6">
                  <c:v>0.32000000000000295</c:v>
                </c:pt>
                <c:pt idx="7">
                  <c:v>0.15000000000000024</c:v>
                </c:pt>
                <c:pt idx="8">
                  <c:v>0.15000000000000024</c:v>
                </c:pt>
                <c:pt idx="9">
                  <c:v>0.12000000000000002</c:v>
                </c:pt>
                <c:pt idx="10">
                  <c:v>3.0000000000000002E-2</c:v>
                </c:pt>
              </c:numCache>
            </c:numRef>
          </c:val>
        </c:ser>
        <c:ser>
          <c:idx val="3"/>
          <c:order val="3"/>
          <c:tx>
            <c:strRef>
              <c:f>'bm2007'!$E$60</c:f>
              <c:strCache>
                <c:ptCount val="1"/>
                <c:pt idx="0">
                  <c:v>High</c:v>
                </c:pt>
              </c:strCache>
            </c:strRef>
          </c:tx>
          <c:spPr>
            <a:solidFill>
              <a:srgbClr val="00B050"/>
            </a:solidFill>
            <a:ln>
              <a:solidFill>
                <a:schemeClr val="tx1"/>
              </a:solidFill>
            </a:ln>
          </c:spPr>
          <c:invertIfNegative val="0"/>
          <c:cat>
            <c:strRef>
              <c:f>'bm2007'!$A$61:$A$71</c:f>
              <c:strCache>
                <c:ptCount val="11"/>
                <c:pt idx="0">
                  <c:v>Chinese Taipei </c:v>
                </c:pt>
                <c:pt idx="1">
                  <c:v>Korea, Rep. of</c:v>
                </c:pt>
                <c:pt idx="2">
                  <c:v>Singapore</c:v>
                </c:pt>
                <c:pt idx="3">
                  <c:v>Japan</c:v>
                </c:pt>
                <c:pt idx="4">
                  <c:v>Turkey</c:v>
                </c:pt>
                <c:pt idx="5">
                  <c:v>Thailand</c:v>
                </c:pt>
                <c:pt idx="6">
                  <c:v>Malaysia</c:v>
                </c:pt>
                <c:pt idx="7">
                  <c:v>Iran</c:v>
                </c:pt>
                <c:pt idx="8">
                  <c:v>Indonesia</c:v>
                </c:pt>
                <c:pt idx="9">
                  <c:v>Morocco</c:v>
                </c:pt>
                <c:pt idx="10">
                  <c:v>Saudi Arabia</c:v>
                </c:pt>
              </c:strCache>
            </c:strRef>
          </c:cat>
          <c:val>
            <c:numRef>
              <c:f>'bm2007'!$E$61:$E$71</c:f>
              <c:numCache>
                <c:formatCode>General</c:formatCode>
                <c:ptCount val="11"/>
                <c:pt idx="0">
                  <c:v>0.26</c:v>
                </c:pt>
                <c:pt idx="1">
                  <c:v>0.31000000000000238</c:v>
                </c:pt>
                <c:pt idx="2">
                  <c:v>0.30000000000000032</c:v>
                </c:pt>
                <c:pt idx="3">
                  <c:v>0.35000000000000031</c:v>
                </c:pt>
                <c:pt idx="4">
                  <c:v>0.1</c:v>
                </c:pt>
                <c:pt idx="5">
                  <c:v>9.0000000000000024E-2</c:v>
                </c:pt>
                <c:pt idx="6">
                  <c:v>0.16</c:v>
                </c:pt>
                <c:pt idx="7">
                  <c:v>4.0000000000000022E-2</c:v>
                </c:pt>
                <c:pt idx="8">
                  <c:v>4.0000000000000022E-2</c:v>
                </c:pt>
                <c:pt idx="9">
                  <c:v>1.0000000000000005E-2</c:v>
                </c:pt>
                <c:pt idx="10">
                  <c:v>0</c:v>
                </c:pt>
              </c:numCache>
            </c:numRef>
          </c:val>
        </c:ser>
        <c:ser>
          <c:idx val="4"/>
          <c:order val="4"/>
          <c:tx>
            <c:strRef>
              <c:f>'bm2007'!$F$60</c:f>
              <c:strCache>
                <c:ptCount val="1"/>
                <c:pt idx="0">
                  <c:v>Advance</c:v>
                </c:pt>
              </c:strCache>
            </c:strRef>
          </c:tx>
          <c:spPr>
            <a:solidFill>
              <a:srgbClr val="0070C0"/>
            </a:solidFill>
            <a:ln>
              <a:solidFill>
                <a:schemeClr val="tx1"/>
              </a:solidFill>
            </a:ln>
          </c:spPr>
          <c:invertIfNegative val="0"/>
          <c:cat>
            <c:strRef>
              <c:f>'bm2007'!$A$61:$A$71</c:f>
              <c:strCache>
                <c:ptCount val="11"/>
                <c:pt idx="0">
                  <c:v>Chinese Taipei </c:v>
                </c:pt>
                <c:pt idx="1">
                  <c:v>Korea, Rep. of</c:v>
                </c:pt>
                <c:pt idx="2">
                  <c:v>Singapore</c:v>
                </c:pt>
                <c:pt idx="3">
                  <c:v>Japan</c:v>
                </c:pt>
                <c:pt idx="4">
                  <c:v>Turkey</c:v>
                </c:pt>
                <c:pt idx="5">
                  <c:v>Thailand</c:v>
                </c:pt>
                <c:pt idx="6">
                  <c:v>Malaysia</c:v>
                </c:pt>
                <c:pt idx="7">
                  <c:v>Iran</c:v>
                </c:pt>
                <c:pt idx="8">
                  <c:v>Indonesia</c:v>
                </c:pt>
                <c:pt idx="9">
                  <c:v>Morocco</c:v>
                </c:pt>
                <c:pt idx="10">
                  <c:v>Saudi Arabia</c:v>
                </c:pt>
              </c:strCache>
            </c:strRef>
          </c:cat>
          <c:val>
            <c:numRef>
              <c:f>'bm2007'!$F$61:$F$71</c:f>
              <c:numCache>
                <c:formatCode>General</c:formatCode>
                <c:ptCount val="11"/>
                <c:pt idx="0">
                  <c:v>0.45</c:v>
                </c:pt>
                <c:pt idx="1">
                  <c:v>0.4</c:v>
                </c:pt>
                <c:pt idx="2">
                  <c:v>0.4</c:v>
                </c:pt>
                <c:pt idx="3">
                  <c:v>0.26</c:v>
                </c:pt>
                <c:pt idx="4">
                  <c:v>0.05</c:v>
                </c:pt>
                <c:pt idx="5">
                  <c:v>3.0000000000000002E-2</c:v>
                </c:pt>
                <c:pt idx="6">
                  <c:v>2.0000000000000011E-2</c:v>
                </c:pt>
                <c:pt idx="7">
                  <c:v>1.0000000000000005E-2</c:v>
                </c:pt>
                <c:pt idx="8">
                  <c:v>0</c:v>
                </c:pt>
                <c:pt idx="9">
                  <c:v>0</c:v>
                </c:pt>
                <c:pt idx="10">
                  <c:v>0</c:v>
                </c:pt>
              </c:numCache>
            </c:numRef>
          </c:val>
        </c:ser>
        <c:dLbls>
          <c:showLegendKey val="0"/>
          <c:showVal val="0"/>
          <c:showCatName val="0"/>
          <c:showSerName val="0"/>
          <c:showPercent val="0"/>
          <c:showBubbleSize val="0"/>
        </c:dLbls>
        <c:gapWidth val="150"/>
        <c:overlap val="100"/>
        <c:axId val="41986304"/>
        <c:axId val="42000384"/>
      </c:barChart>
      <c:catAx>
        <c:axId val="41986304"/>
        <c:scaling>
          <c:orientation val="minMax"/>
        </c:scaling>
        <c:delete val="0"/>
        <c:axPos val="b"/>
        <c:majorTickMark val="out"/>
        <c:minorTickMark val="none"/>
        <c:tickLblPos val="nextTo"/>
        <c:txPr>
          <a:bodyPr rot="-5400000" vert="horz"/>
          <a:lstStyle/>
          <a:p>
            <a:pPr>
              <a:defRPr lang="en-US"/>
            </a:pPr>
            <a:endParaRPr lang="en-US"/>
          </a:p>
        </c:txPr>
        <c:crossAx val="42000384"/>
        <c:crosses val="autoZero"/>
        <c:auto val="1"/>
        <c:lblAlgn val="ctr"/>
        <c:lblOffset val="100"/>
        <c:noMultiLvlLbl val="0"/>
      </c:catAx>
      <c:valAx>
        <c:axId val="42000384"/>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41986304"/>
        <c:crosses val="autoZero"/>
        <c:crossBetween val="between"/>
      </c:valAx>
    </c:plotArea>
    <c:legend>
      <c:legendPos val="t"/>
      <c:layout/>
      <c:overlay val="0"/>
      <c:txPr>
        <a:bodyPr/>
        <a:lstStyle/>
        <a:p>
          <a:pPr>
            <a:defRPr lang="en-US"/>
          </a:pPr>
          <a:endParaRPr lang="en-US"/>
        </a:p>
      </c:txPr>
    </c:legend>
    <c:plotVisOnly val="1"/>
    <c:dispBlanksAs val="gap"/>
    <c:showDLblsOverMax val="0"/>
  </c:chart>
  <c:txPr>
    <a:bodyPr/>
    <a:lstStyle/>
    <a:p>
      <a:pPr>
        <a:defRPr sz="14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A1FE4-C453-46F1-AF59-F4904EDE4A59}" type="datetimeFigureOut">
              <a:rPr lang="id-ID" smtClean="0"/>
              <a:pPr/>
              <a:t>04/05/2013</a:t>
            </a:fld>
            <a:endParaRPr lang="id-ID"/>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F5024-120F-454D-9454-237AF5122746}" type="slidenum">
              <a:rPr lang="id-ID" smtClean="0"/>
              <a:pPr/>
              <a:t>‹#›</a:t>
            </a:fld>
            <a:endParaRPr lang="id-ID"/>
          </a:p>
        </p:txBody>
      </p:sp>
    </p:spTree>
    <p:extLst>
      <p:ext uri="{BB962C8B-B14F-4D97-AF65-F5344CB8AC3E}">
        <p14:creationId xmlns:p14="http://schemas.microsoft.com/office/powerpoint/2010/main" val="405038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150531" name="Notes Placeholder 2"/>
          <p:cNvSpPr>
            <a:spLocks noGrp="1"/>
          </p:cNvSpPr>
          <p:nvPr>
            <p:ph type="body" idx="1"/>
          </p:nvPr>
        </p:nvSpPr>
        <p:spPr bwMode="auto">
          <a:solidFill>
            <a:srgbClr val="D9D9D9"/>
          </a:solid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30052"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29D2CD4C-EDF2-453E-BC9E-70248B69B048}" type="slidenum">
              <a:rPr lang="id-ID" smtClean="0"/>
              <a:pPr algn="ctr" fontAlgn="base">
                <a:spcBef>
                  <a:spcPct val="0"/>
                </a:spcBef>
                <a:spcAft>
                  <a:spcPct val="0"/>
                </a:spcAft>
                <a:defRPr/>
              </a:pPr>
              <a:t>1</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184150" y="153988"/>
            <a:ext cx="6553200" cy="4537075"/>
          </a:xfrm>
          <a:noFill/>
          <a:ln>
            <a:solidFill>
              <a:srgbClr val="000000"/>
            </a:solidFill>
            <a:miter lim="800000"/>
            <a:headEnd/>
            <a:tailEnd/>
          </a:ln>
        </p:spPr>
      </p:sp>
      <p:sp>
        <p:nvSpPr>
          <p:cNvPr id="158723" name="Notes Placeholder 2"/>
          <p:cNvSpPr>
            <a:spLocks noGrp="1"/>
          </p:cNvSpPr>
          <p:nvPr>
            <p:ph type="body" idx="1"/>
          </p:nvPr>
        </p:nvSpPr>
        <p:spPr bwMode="auto">
          <a:solidFill>
            <a:srgbClr val="D9D9D9"/>
          </a:solid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38244"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5D3E2C3F-6437-4358-ABB9-429D625E349E}" type="slidenum">
              <a:rPr lang="id-ID" smtClean="0"/>
              <a:pPr algn="ctr" fontAlgn="base">
                <a:spcBef>
                  <a:spcPct val="0"/>
                </a:spcBef>
                <a:spcAft>
                  <a:spcPct val="0"/>
                </a:spcAft>
                <a:defRPr/>
              </a:pPr>
              <a:t>28</a:t>
            </a:fld>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1795"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1317"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F3027A37-D58E-4C04-9FC5-90819D3E5B1A}" type="slidenum">
              <a:rPr lang="id-ID" smtClean="0"/>
              <a:pPr algn="ctr" fontAlgn="base">
                <a:spcBef>
                  <a:spcPct val="0"/>
                </a:spcBef>
                <a:spcAft>
                  <a:spcPct val="0"/>
                </a:spcAft>
                <a:defRPr/>
              </a:pPr>
              <a:t>35</a:t>
            </a:fld>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2819"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2341"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72AD02DA-5A08-4971-8DEE-A8C723EF3870}" type="slidenum">
              <a:rPr lang="id-ID" smtClean="0"/>
              <a:pPr algn="ctr" fontAlgn="base">
                <a:spcBef>
                  <a:spcPct val="0"/>
                </a:spcBef>
                <a:spcAft>
                  <a:spcPct val="0"/>
                </a:spcAft>
                <a:defRPr/>
              </a:pPr>
              <a:t>36</a:t>
            </a:fld>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4867"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4389"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1C942CE7-1626-44B0-BAF1-9191D521222F}" type="slidenum">
              <a:rPr lang="id-ID" smtClean="0"/>
              <a:pPr algn="ctr" fontAlgn="base">
                <a:spcBef>
                  <a:spcPct val="0"/>
                </a:spcBef>
                <a:spcAft>
                  <a:spcPct val="0"/>
                </a:spcAft>
                <a:defRPr/>
              </a:pPr>
              <a:t>42</a:t>
            </a:fld>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589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5413"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B4C5856C-D4EA-4074-BC43-5386979DB9E4}" type="slidenum">
              <a:rPr lang="id-ID" smtClean="0"/>
              <a:pPr algn="ctr" fontAlgn="base">
                <a:spcBef>
                  <a:spcPct val="0"/>
                </a:spcBef>
                <a:spcAft>
                  <a:spcPct val="0"/>
                </a:spcAft>
                <a:defRPr/>
              </a:pPr>
              <a:t>47</a:t>
            </a:fld>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6915"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6437"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002ECA4B-B523-4DE2-80C2-19501B435BBD}" type="slidenum">
              <a:rPr lang="id-ID" smtClean="0"/>
              <a:pPr algn="ctr" fontAlgn="base">
                <a:spcBef>
                  <a:spcPct val="0"/>
                </a:spcBef>
                <a:spcAft>
                  <a:spcPct val="0"/>
                </a:spcAft>
                <a:defRPr/>
              </a:pPr>
              <a:t>51</a:t>
            </a:fld>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7939"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7461"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01C785BC-DB33-4EE6-B2BB-C6E8C8697861}" type="slidenum">
              <a:rPr lang="id-ID" smtClean="0"/>
              <a:pPr algn="ctr" fontAlgn="base">
                <a:spcBef>
                  <a:spcPct val="0"/>
                </a:spcBef>
                <a:spcAft>
                  <a:spcPct val="0"/>
                </a:spcAft>
                <a:defRPr/>
              </a:pPr>
              <a:t>52</a:t>
            </a:fld>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8963"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8485"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AE6ABD2D-EE00-47BF-B5C6-1AA6890E685B}" type="slidenum">
              <a:rPr lang="id-ID" smtClean="0"/>
              <a:pPr algn="ctr" fontAlgn="base">
                <a:spcBef>
                  <a:spcPct val="0"/>
                </a:spcBef>
                <a:spcAft>
                  <a:spcPct val="0"/>
                </a:spcAft>
                <a:defRPr/>
              </a:pPr>
              <a:t>55</a:t>
            </a:fld>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69987"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49509"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1542475C-8D04-4158-B4BC-0D0C52867EC4}" type="slidenum">
              <a:rPr lang="id-ID" smtClean="0"/>
              <a:pPr algn="ctr" fontAlgn="base">
                <a:spcBef>
                  <a:spcPct val="0"/>
                </a:spcBef>
                <a:spcAft>
                  <a:spcPct val="0"/>
                </a:spcAft>
                <a:defRPr/>
              </a:pPr>
              <a:t>58</a:t>
            </a:fld>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7101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50533"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FAAE403A-F5E9-41E3-BA1A-2B549078486C}" type="slidenum">
              <a:rPr lang="id-ID" smtClean="0"/>
              <a:pPr algn="ctr" fontAlgn="base">
                <a:spcBef>
                  <a:spcPct val="0"/>
                </a:spcBef>
                <a:spcAft>
                  <a:spcPct val="0"/>
                </a:spcAft>
                <a:defRPr/>
              </a:pPr>
              <a:t>59</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sz="1350" dirty="0"/>
          </a:p>
        </p:txBody>
      </p:sp>
      <p:sp>
        <p:nvSpPr>
          <p:cNvPr id="106500" name="Slide Number Placeholder 3"/>
          <p:cNvSpPr>
            <a:spLocks noGrp="1"/>
          </p:cNvSpPr>
          <p:nvPr>
            <p:ph type="sldNum" sz="quarter" idx="5"/>
          </p:nvPr>
        </p:nvSpPr>
        <p:spPr bwMode="auto">
          <a:xfrm>
            <a:off x="0" y="8605838"/>
            <a:ext cx="6858000" cy="498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d-ID" smtClean="0"/>
              <a:t>Halaman </a:t>
            </a:r>
            <a:fld id="{A93163CA-DF49-4AFB-AFD6-991161C4775D}" type="slidenum">
              <a:rPr lang="id-ID" smtClean="0"/>
              <a:pPr algn="ctr" fontAlgn="base">
                <a:spcBef>
                  <a:spcPct val="0"/>
                </a:spcBef>
                <a:spcAft>
                  <a:spcPct val="0"/>
                </a:spcAft>
                <a:defRPr/>
              </a:pPr>
              <a:t>2</a:t>
            </a:fld>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A6DC5-4E69-485F-BF82-2FFBC5B912F7}" type="slidenum">
              <a:rPr lang="en-US" smtClean="0">
                <a:solidFill>
                  <a:srgbClr val="000000"/>
                </a:solidFill>
              </a:rPr>
              <a:pPr fontAlgn="base">
                <a:spcBef>
                  <a:spcPct val="0"/>
                </a:spcBef>
                <a:spcAft>
                  <a:spcPct val="0"/>
                </a:spcAft>
                <a:defRPr/>
              </a:pPr>
              <a:t>60</a:t>
            </a:fld>
            <a:endParaRPr lang="en-US" smtClean="0">
              <a:solidFill>
                <a:srgbClr val="000000"/>
              </a:solidFill>
            </a:endParaRPr>
          </a:p>
        </p:txBody>
      </p:sp>
      <p:sp>
        <p:nvSpPr>
          <p:cNvPr id="172035"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172036" name="Notes Placeholder 2"/>
          <p:cNvSpPr>
            <a:spLocks noGrp="1"/>
          </p:cNvSpPr>
          <p:nvPr>
            <p:ph type="body" idx="1"/>
          </p:nvPr>
        </p:nvSpPr>
        <p:spPr bwMode="auto">
          <a:xfrm>
            <a:off x="687388" y="4343400"/>
            <a:ext cx="5483225" cy="4114800"/>
          </a:xfrm>
          <a:noFill/>
        </p:spPr>
        <p:txBody>
          <a:bodyPr wrap="square" lIns="91421" tIns="45711" rIns="91421" bIns="45711" numCol="1" anchor="t" anchorCtr="0" compatLnSpc="1">
            <a:prstTxWarp prst="textNoShape">
              <a:avLst/>
            </a:prstTxWarp>
          </a:bodyPr>
          <a:lstStyle/>
          <a:p>
            <a:pPr eaLnBrk="1" hangingPunct="1">
              <a:spcBef>
                <a:spcPct val="0"/>
              </a:spcBef>
            </a:pPr>
            <a:endParaRPr lang="en-US" smtClean="0"/>
          </a:p>
        </p:txBody>
      </p:sp>
      <p:sp>
        <p:nvSpPr>
          <p:cNvPr id="17203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1" tIns="45711" rIns="91421" bIns="45711" anchor="b"/>
          <a:lstStyle/>
          <a:p>
            <a:pPr algn="r" defTabSz="893763"/>
            <a:fld id="{1BF87F27-A997-40E1-A3F4-0F0CBAA9B173}" type="slidenum">
              <a:rPr lang="en-US" sz="1200">
                <a:solidFill>
                  <a:srgbClr val="000000"/>
                </a:solidFill>
                <a:latin typeface="Calibri" pitchFamily="34" charset="0"/>
              </a:rPr>
              <a:pPr algn="r" defTabSz="893763"/>
              <a:t>60</a:t>
            </a:fld>
            <a:endParaRPr lang="en-US" sz="120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184150" y="153988"/>
            <a:ext cx="6553200" cy="4537075"/>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sz="1350"/>
          </a:p>
        </p:txBody>
      </p:sp>
      <p:sp>
        <p:nvSpPr>
          <p:cNvPr id="152580"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B9CD70CA-3BA5-4659-ADFC-E774DFA1826A}" type="slidenum">
              <a:rPr lang="id-ID" smtClean="0"/>
              <a:pPr algn="ctr" fontAlgn="base">
                <a:spcBef>
                  <a:spcPct val="0"/>
                </a:spcBef>
                <a:spcAft>
                  <a:spcPct val="0"/>
                </a:spcAft>
                <a:defRPr/>
              </a:pPr>
              <a:t>61</a:t>
            </a:fld>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85347"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63845"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79371655-10D1-4876-8C8E-B5577497317A}" type="slidenum">
              <a:rPr lang="id-ID" smtClean="0"/>
              <a:pPr algn="ctr" fontAlgn="base">
                <a:spcBef>
                  <a:spcPct val="0"/>
                </a:spcBef>
                <a:spcAft>
                  <a:spcPct val="0"/>
                </a:spcAft>
                <a:defRPr/>
              </a:pPr>
              <a:t>63</a:t>
            </a:fld>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85347"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63845"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79371655-10D1-4876-8C8E-B5577497317A}" type="slidenum">
              <a:rPr lang="id-ID" smtClean="0"/>
              <a:pPr algn="ctr" fontAlgn="base">
                <a:spcBef>
                  <a:spcPct val="0"/>
                </a:spcBef>
                <a:spcAft>
                  <a:spcPct val="0"/>
                </a:spcAft>
                <a:defRPr/>
              </a:pPr>
              <a:t>70</a:t>
            </a:fld>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87395"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65893"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7A9E5FDC-9A9C-4EC7-811C-C7A6842F2595}" type="slidenum">
              <a:rPr lang="id-ID" smtClean="0"/>
              <a:pPr algn="ctr" fontAlgn="base">
                <a:spcBef>
                  <a:spcPct val="0"/>
                </a:spcBef>
                <a:spcAft>
                  <a:spcPct val="0"/>
                </a:spcAft>
                <a:defRPr/>
              </a:pPr>
              <a:t>75</a:t>
            </a:fld>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6E9A4C-5B78-4A09-A359-81ACAED8F731}" type="slidenum">
              <a:rPr lang="id-ID" smtClean="0"/>
              <a:pPr fontAlgn="base">
                <a:spcBef>
                  <a:spcPct val="0"/>
                </a:spcBef>
                <a:spcAft>
                  <a:spcPct val="0"/>
                </a:spcAft>
                <a:defRPr/>
              </a:pPr>
              <a:t>77</a:t>
            </a:fld>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BAF5024-120F-454D-9454-237AF5122746}" type="slidenum">
              <a:rPr lang="id-ID" smtClean="0"/>
              <a:pPr/>
              <a:t>82</a:t>
            </a:fld>
            <a:endParaRPr lang="id-ID"/>
          </a:p>
        </p:txBody>
      </p:sp>
    </p:spTree>
    <p:extLst>
      <p:ext uri="{BB962C8B-B14F-4D97-AF65-F5344CB8AC3E}">
        <p14:creationId xmlns:p14="http://schemas.microsoft.com/office/powerpoint/2010/main" val="200154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84150" y="153988"/>
            <a:ext cx="6553200" cy="4538662"/>
          </a:xfrm>
          <a:ln/>
        </p:spPr>
      </p:sp>
      <p:sp>
        <p:nvSpPr>
          <p:cNvPr id="13517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id-ID"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a:defRPr/>
            </a:pPr>
            <a:endParaRPr sz="1350" dirty="0"/>
          </a:p>
        </p:txBody>
      </p:sp>
      <p:sp>
        <p:nvSpPr>
          <p:cNvPr id="135173" name="Slide Number Placeholder 3"/>
          <p:cNvSpPr>
            <a:spLocks noGrp="1"/>
          </p:cNvSpPr>
          <p:nvPr>
            <p:ph type="sldNum" sz="quarter" idx="5"/>
          </p:nvPr>
        </p:nvSpPr>
        <p:spPr bwMode="auto">
          <a:xfrm>
            <a:off x="0" y="8605838"/>
            <a:ext cx="6858000" cy="498475"/>
          </a:xfrm>
          <a:noFill/>
          <a:ln>
            <a:miter lim="800000"/>
            <a:headEnd/>
            <a:tailEnd/>
          </a:ln>
        </p:spPr>
        <p:txBody>
          <a:bodyPr/>
          <a:lstStyle/>
          <a:p>
            <a:pPr algn="ctr"/>
            <a:r>
              <a:rPr lang="id-ID"/>
              <a:t>Halaman </a:t>
            </a:r>
            <a:fld id="{FF5D5976-171F-43A9-B644-D1695F15C28D}" type="slidenum">
              <a:rPr lang="id-ID"/>
              <a:pPr algn="ct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BAF5024-120F-454D-9454-237AF5122746}" type="slidenum">
              <a:rPr lang="id-ID" smtClean="0"/>
              <a:pPr/>
              <a:t>5</a:t>
            </a:fld>
            <a:endParaRPr lang="id-ID"/>
          </a:p>
        </p:txBody>
      </p:sp>
    </p:spTree>
    <p:extLst>
      <p:ext uri="{BB962C8B-B14F-4D97-AF65-F5344CB8AC3E}">
        <p14:creationId xmlns:p14="http://schemas.microsoft.com/office/powerpoint/2010/main" val="374456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184150" y="153988"/>
            <a:ext cx="6553200" cy="4538662"/>
          </a:xfrm>
          <a:ln/>
        </p:spPr>
      </p:sp>
      <p:sp>
        <p:nvSpPr>
          <p:cNvPr id="135171"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id-ID"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a:defRPr/>
            </a:pPr>
            <a:endParaRPr sz="1350" dirty="0"/>
          </a:p>
        </p:txBody>
      </p:sp>
      <p:sp>
        <p:nvSpPr>
          <p:cNvPr id="135173" name="Slide Number Placeholder 3"/>
          <p:cNvSpPr>
            <a:spLocks noGrp="1"/>
          </p:cNvSpPr>
          <p:nvPr>
            <p:ph type="sldNum" sz="quarter" idx="5"/>
          </p:nvPr>
        </p:nvSpPr>
        <p:spPr bwMode="auto">
          <a:xfrm>
            <a:off x="0" y="8605838"/>
            <a:ext cx="6858000" cy="498475"/>
          </a:xfrm>
          <a:noFill/>
          <a:ln>
            <a:miter lim="800000"/>
            <a:headEnd/>
            <a:tailEnd/>
          </a:ln>
        </p:spPr>
        <p:txBody>
          <a:bodyPr/>
          <a:lstStyle/>
          <a:p>
            <a:pPr algn="ctr"/>
            <a:r>
              <a:rPr lang="id-ID"/>
              <a:t>Halaman </a:t>
            </a:r>
            <a:fld id="{FF5D5976-171F-43A9-B644-D1695F15C28D}" type="slidenum">
              <a:rPr lang="id-ID"/>
              <a:pPr algn="ctr"/>
              <a:t>15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sz="1350" dirty="0"/>
          </a:p>
        </p:txBody>
      </p:sp>
      <p:sp>
        <p:nvSpPr>
          <p:cNvPr id="131076"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7C7DE255-C311-4A82-8EB7-FAAC96283684}" type="slidenum">
              <a:rPr lang="id-ID" smtClean="0"/>
              <a:pPr algn="ctr" fontAlgn="base">
                <a:spcBef>
                  <a:spcPct val="0"/>
                </a:spcBef>
                <a:spcAft>
                  <a:spcPct val="0"/>
                </a:spcAft>
                <a:defRPr/>
              </a:pPr>
              <a:t>17</a:t>
            </a:fld>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52579"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32101"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BA1E5732-A931-4A2B-BB3E-D4303C032DF2}" type="slidenum">
              <a:rPr lang="id-ID" smtClean="0"/>
              <a:pPr algn="ctr" fontAlgn="base">
                <a:spcBef>
                  <a:spcPct val="0"/>
                </a:spcBef>
                <a:spcAft>
                  <a:spcPct val="0"/>
                </a:spcAft>
                <a:defRPr/>
              </a:pPr>
              <a:t>23</a:t>
            </a:fld>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id-ID" dirty="0" smtClean="0"/>
              <a:t>PP 19</a:t>
            </a:r>
          </a:p>
          <a:p>
            <a:r>
              <a:rPr lang="id-ID" dirty="0" smtClean="0"/>
              <a:t>Tambahkan sasaran RPJMN?</a:t>
            </a:r>
          </a:p>
          <a:p>
            <a:endParaRPr lang="id-ID" dirty="0"/>
          </a:p>
        </p:txBody>
      </p:sp>
      <p:sp>
        <p:nvSpPr>
          <p:cNvPr id="4" name="Slide Number Placeholder 3"/>
          <p:cNvSpPr>
            <a:spLocks noGrp="1"/>
          </p:cNvSpPr>
          <p:nvPr>
            <p:ph type="sldNum" sz="quarter" idx="10"/>
          </p:nvPr>
        </p:nvSpPr>
        <p:spPr/>
        <p:txBody>
          <a:bodyPr/>
          <a:lstStyle/>
          <a:p>
            <a:fld id="{9BAF5024-120F-454D-9454-237AF5122746}" type="slidenum">
              <a:rPr lang="id-ID" smtClean="0"/>
              <a:pPr/>
              <a:t>24</a:t>
            </a:fld>
            <a:endParaRPr lang="id-ID"/>
          </a:p>
        </p:txBody>
      </p:sp>
    </p:spTree>
    <p:extLst>
      <p:ext uri="{BB962C8B-B14F-4D97-AF65-F5344CB8AC3E}">
        <p14:creationId xmlns:p14="http://schemas.microsoft.com/office/powerpoint/2010/main" val="317537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84150" y="153988"/>
            <a:ext cx="6553200" cy="4538662"/>
          </a:xfrm>
          <a:noFill/>
          <a:ln>
            <a:solidFill>
              <a:srgbClr val="000000"/>
            </a:solidFill>
            <a:miter lim="800000"/>
            <a:headEnd/>
            <a:tailEnd/>
          </a:ln>
        </p:spPr>
      </p:sp>
      <p:sp>
        <p:nvSpPr>
          <p:cNvPr id="156675" name="Date Placeholder 4"/>
          <p:cNvSpPr txBox="1">
            <a:spLocks noChangeArrowheads="1"/>
          </p:cNvSpPr>
          <p:nvPr/>
        </p:nvSpPr>
        <p:spPr bwMode="auto">
          <a:xfrm>
            <a:off x="3884613" y="0"/>
            <a:ext cx="2971800" cy="457200"/>
          </a:xfrm>
          <a:prstGeom prst="rect">
            <a:avLst/>
          </a:prstGeom>
          <a:noFill/>
          <a:ln w="9525">
            <a:noFill/>
            <a:miter lim="800000"/>
            <a:headEnd/>
            <a:tailEnd/>
          </a:ln>
        </p:spPr>
        <p:txBody>
          <a:bodyPr/>
          <a:lstStyle/>
          <a:p>
            <a:pPr algn="r"/>
            <a:endParaRPr lang="en-US" sz="1200">
              <a:solidFill>
                <a:srgbClr val="000000"/>
              </a:solidFill>
              <a:latin typeface="Calibri" pitchFamily="34" charset="0"/>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r>
              <a:rPr lang="en-US" sz="1350" dirty="0" err="1" smtClean="0"/>
              <a:t>M</a:t>
            </a:r>
            <a:r>
              <a:rPr sz="1350" dirty="0" err="1" smtClean="0"/>
              <a:t>asukkan</a:t>
            </a:r>
            <a:r>
              <a:rPr sz="1350" dirty="0" smtClean="0"/>
              <a:t> milestone </a:t>
            </a:r>
            <a:r>
              <a:rPr sz="1350" dirty="0" err="1" smtClean="0"/>
              <a:t>kurikulum</a:t>
            </a:r>
            <a:endParaRPr sz="1350" dirty="0"/>
          </a:p>
        </p:txBody>
      </p:sp>
      <p:sp>
        <p:nvSpPr>
          <p:cNvPr id="136197" name="Slide Number Placeholder 3"/>
          <p:cNvSpPr>
            <a:spLocks noGrp="1"/>
          </p:cNvSpPr>
          <p:nvPr>
            <p:ph type="sldNum" sz="quarter" idx="5"/>
          </p:nvPr>
        </p:nvSpPr>
        <p:spPr bwMode="auto">
          <a:xfrm>
            <a:off x="0" y="8605838"/>
            <a:ext cx="6858000" cy="49847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d-ID" smtClean="0"/>
              <a:t>Halaman </a:t>
            </a:r>
            <a:fld id="{45DDDF3E-9977-4CF3-A381-2E279CDAC0E7}" type="slidenum">
              <a:rPr lang="id-ID" smtClean="0"/>
              <a:pPr algn="ctr" fontAlgn="base">
                <a:spcBef>
                  <a:spcPct val="0"/>
                </a:spcBef>
                <a:spcAft>
                  <a:spcPct val="0"/>
                </a:spcAft>
                <a:defRPr/>
              </a:pPr>
              <a:t>26</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132625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360407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536578"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343458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511A80-CDEF-4CC9-BD8F-7A22E6A21FB9}" type="datetime1">
              <a:rPr lang="en-US" smtClean="0">
                <a:solidFill>
                  <a:prstClr val="black">
                    <a:tint val="75000"/>
                  </a:prstClr>
                </a:solidFill>
              </a:rPr>
              <a:pPr/>
              <a:t>5/4/2013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05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FBED2-9DC2-4AAD-92C2-EA9F474A52F3}" type="datetime1">
              <a:rPr lang="en-US" smtClean="0">
                <a:solidFill>
                  <a:prstClr val="black">
                    <a:tint val="75000"/>
                  </a:prstClr>
                </a:solidFill>
              </a:rPr>
              <a:pPr/>
              <a:t>5/4/2013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83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39628-2859-47DA-B5DA-77605841B04F}" type="datetime1">
              <a:rPr lang="en-US" smtClean="0">
                <a:solidFill>
                  <a:prstClr val="black">
                    <a:tint val="75000"/>
                  </a:prstClr>
                </a:solidFill>
              </a:rPr>
              <a:pPr/>
              <a:t>5/4/2013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29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DF421-AA14-4547-B391-09F6FF10C676}" type="datetime1">
              <a:rPr lang="en-US" smtClean="0">
                <a:solidFill>
                  <a:prstClr val="black">
                    <a:tint val="75000"/>
                  </a:prstClr>
                </a:solidFill>
              </a:rPr>
              <a:pPr/>
              <a:t>5/4/2013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092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EE5A2C-61BA-4A26-8930-530438C84492}" type="datetime1">
              <a:rPr lang="en-US" smtClean="0">
                <a:solidFill>
                  <a:prstClr val="black">
                    <a:tint val="75000"/>
                  </a:prstClr>
                </a:solidFill>
              </a:rPr>
              <a:pPr/>
              <a:t>5/4/2013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72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F8813-602B-4747-B9CB-DB35FA3DDAAF}" type="datetime1">
              <a:rPr lang="en-US" smtClean="0">
                <a:solidFill>
                  <a:prstClr val="black">
                    <a:tint val="75000"/>
                  </a:prstClr>
                </a:solidFill>
              </a:rPr>
              <a:pPr/>
              <a:t>5/4/2013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80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EFFF2-0539-48E7-A935-07A65CC98F98}" type="datetime1">
              <a:rPr lang="en-US" smtClean="0">
                <a:solidFill>
                  <a:prstClr val="black">
                    <a:tint val="75000"/>
                  </a:prstClr>
                </a:solidFill>
              </a:rPr>
              <a:pPr/>
              <a:t>5/4/2013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62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E75CC-B7EF-46EA-A9DE-97EAA88BAE3E}" type="datetime1">
              <a:rPr lang="en-US" smtClean="0">
                <a:solidFill>
                  <a:prstClr val="black">
                    <a:tint val="75000"/>
                  </a:prstClr>
                </a:solidFill>
              </a:rPr>
              <a:pPr/>
              <a:t>5/4/2013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1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2725943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ADB8-D4E6-41B3-A498-B8D897DD0CE4}" type="datetime1">
              <a:rPr lang="en-US" smtClean="0">
                <a:solidFill>
                  <a:prstClr val="black">
                    <a:tint val="75000"/>
                  </a:prstClr>
                </a:solidFill>
              </a:rPr>
              <a:pPr/>
              <a:t>5/4/2013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303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BEA03-0EDF-4D9A-BE0D-C9C57BC35771}" type="datetime1">
              <a:rPr lang="en-US" smtClean="0">
                <a:solidFill>
                  <a:prstClr val="black">
                    <a:tint val="75000"/>
                  </a:prstClr>
                </a:solidFill>
              </a:rPr>
              <a:pPr/>
              <a:t>5/4/2013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668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1E48D-FDA0-44D2-AC60-70F97BFB836C}" type="datetime1">
              <a:rPr lang="en-US" smtClean="0">
                <a:solidFill>
                  <a:prstClr val="black">
                    <a:tint val="75000"/>
                  </a:prstClr>
                </a:solidFill>
              </a:rPr>
              <a:pPr/>
              <a:t>5/4/2013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344244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130207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184192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41327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721211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134744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943FC-58C3-4E44-89C4-F17BF20075C2}" type="datetimeFigureOut">
              <a:rPr lang="id-ID" smtClean="0"/>
              <a:pPr/>
              <a:t>04/05/2013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A61C7B-8DA6-47E0-A60A-2E96442BF959}" type="slidenum">
              <a:rPr lang="id-ID" smtClean="0"/>
              <a:pPr/>
              <a:t>‹#›</a:t>
            </a:fld>
            <a:endParaRPr lang="id-ID"/>
          </a:p>
        </p:txBody>
      </p:sp>
    </p:spTree>
    <p:extLst>
      <p:ext uri="{BB962C8B-B14F-4D97-AF65-F5344CB8AC3E}">
        <p14:creationId xmlns:p14="http://schemas.microsoft.com/office/powerpoint/2010/main" val="324946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943FC-58C3-4E44-89C4-F17BF20075C2}" type="datetimeFigureOut">
              <a:rPr lang="id-ID" smtClean="0"/>
              <a:pPr/>
              <a:t>04/05/2013</a:t>
            </a:fld>
            <a:endParaRPr lang="id-ID"/>
          </a:p>
        </p:txBody>
      </p:sp>
      <p:sp>
        <p:nvSpPr>
          <p:cNvPr id="5" name="Footer Placeholder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61C7B-8DA6-47E0-A60A-2E96442BF959}" type="slidenum">
              <a:rPr lang="id-ID" smtClean="0"/>
              <a:pPr/>
              <a:t>‹#›</a:t>
            </a:fld>
            <a:endParaRPr lang="id-ID"/>
          </a:p>
        </p:txBody>
      </p:sp>
    </p:spTree>
    <p:extLst>
      <p:ext uri="{BB962C8B-B14F-4D97-AF65-F5344CB8AC3E}">
        <p14:creationId xmlns:p14="http://schemas.microsoft.com/office/powerpoint/2010/main" val="403899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FA070-98C7-4123-A78D-3DAD3C9E3C89}" type="datetime1">
              <a:rPr lang="en-US" smtClean="0">
                <a:solidFill>
                  <a:prstClr val="black">
                    <a:tint val="75000"/>
                  </a:prstClr>
                </a:solidFill>
              </a:rPr>
              <a:pPr/>
              <a:t>5/4/2013</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ABDB-1E8C-41FB-9143-96F01502D4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966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8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2369572"/>
            <a:ext cx="9929780" cy="2162180"/>
          </a:xfrm>
          <a:prstGeom prst="rect">
            <a:avLst/>
          </a:prstGeom>
          <a:solidFill>
            <a:schemeClr val="accent5">
              <a:lumMod val="50000"/>
            </a:schemeClr>
          </a:solidFill>
          <a:ln>
            <a:noFill/>
            <a:prstDash val="solid"/>
          </a:ln>
        </p:spPr>
        <p:txBody>
          <a:bodyPr anchor="ctr" anchorCtr="1"/>
          <a:lstStyle/>
          <a:p>
            <a:pPr algn="ctr" fontAlgn="auto">
              <a:spcBef>
                <a:spcPts val="0"/>
              </a:spcBef>
              <a:spcAft>
                <a:spcPts val="0"/>
              </a:spcAft>
              <a:defRPr/>
            </a:pPr>
            <a:r>
              <a:rPr lang="id-ID" sz="4800" b="1" dirty="0">
                <a:solidFill>
                  <a:schemeClr val="bg1"/>
                </a:solidFill>
                <a:latin typeface="Calibri" pitchFamily="34" charset="0"/>
                <a:cs typeface="Arial" pitchFamily="34" charset="0"/>
              </a:rPr>
              <a:t>Pengembangan Kurikulum </a:t>
            </a:r>
            <a:r>
              <a:rPr lang="id-ID" sz="4800" b="1" dirty="0" smtClean="0">
                <a:solidFill>
                  <a:schemeClr val="bg1"/>
                </a:solidFill>
                <a:latin typeface="Calibri" pitchFamily="34" charset="0"/>
                <a:cs typeface="Arial" pitchFamily="34" charset="0"/>
              </a:rPr>
              <a:t>2013</a:t>
            </a:r>
            <a:endParaRPr lang="en-AU" sz="4800" b="1" dirty="0" smtClean="0">
              <a:solidFill>
                <a:schemeClr val="bg1"/>
              </a:solidFill>
              <a:latin typeface="Calibri" pitchFamily="34" charset="0"/>
              <a:cs typeface="Arial" pitchFamily="34" charset="0"/>
            </a:endParaRPr>
          </a:p>
        </p:txBody>
      </p:sp>
      <p:sp>
        <p:nvSpPr>
          <p:cNvPr id="2051" name="TextBox 4"/>
          <p:cNvSpPr txBox="1">
            <a:spLocks noChangeArrowheads="1"/>
          </p:cNvSpPr>
          <p:nvPr/>
        </p:nvSpPr>
        <p:spPr bwMode="auto">
          <a:xfrm>
            <a:off x="0" y="4770444"/>
            <a:ext cx="9906000" cy="1938337"/>
          </a:xfrm>
          <a:prstGeom prst="rect">
            <a:avLst/>
          </a:prstGeom>
          <a:noFill/>
          <a:ln w="9525">
            <a:noFill/>
            <a:miter lim="800000"/>
            <a:headEnd/>
            <a:tailEnd/>
          </a:ln>
        </p:spPr>
        <p:txBody>
          <a:bodyPr anchorCtr="1">
            <a:spAutoFit/>
          </a:bodyPr>
          <a:lstStyle/>
          <a:p>
            <a:pPr algn="ctr" fontAlgn="auto">
              <a:spcBef>
                <a:spcPts val="0"/>
              </a:spcBef>
              <a:spcAft>
                <a:spcPts val="0"/>
              </a:spcAft>
              <a:defRPr/>
            </a:pPr>
            <a:endParaRPr lang="id-ID" sz="2000" b="1" dirty="0">
              <a:solidFill>
                <a:schemeClr val="tx2">
                  <a:lumMod val="75000"/>
                </a:schemeClr>
              </a:solidFill>
              <a:latin typeface="Calibri" pitchFamily="34" charset="0"/>
            </a:endParaRPr>
          </a:p>
          <a:p>
            <a:pPr algn="ctr" fontAlgn="auto">
              <a:spcBef>
                <a:spcPts val="0"/>
              </a:spcBef>
              <a:spcAft>
                <a:spcPts val="0"/>
              </a:spcAft>
              <a:defRPr/>
            </a:pPr>
            <a:endParaRPr lang="id-ID" sz="2000" b="1" dirty="0">
              <a:solidFill>
                <a:schemeClr val="tx2">
                  <a:lumMod val="75000"/>
                </a:schemeClr>
              </a:solidFill>
              <a:latin typeface="Calibri" pitchFamily="34" charset="0"/>
            </a:endParaRPr>
          </a:p>
          <a:p>
            <a:pPr algn="ctr" fontAlgn="auto">
              <a:spcBef>
                <a:spcPts val="0"/>
              </a:spcBef>
              <a:spcAft>
                <a:spcPts val="0"/>
              </a:spcAft>
              <a:defRPr/>
            </a:pPr>
            <a:endParaRPr lang="id-ID" sz="2000" b="1" dirty="0">
              <a:solidFill>
                <a:schemeClr val="tx2">
                  <a:lumMod val="75000"/>
                </a:schemeClr>
              </a:solidFill>
              <a:latin typeface="Calibri" pitchFamily="34" charset="0"/>
            </a:endParaRPr>
          </a:p>
          <a:p>
            <a:pPr algn="ctr" fontAlgn="auto">
              <a:spcBef>
                <a:spcPts val="0"/>
              </a:spcBef>
              <a:spcAft>
                <a:spcPts val="0"/>
              </a:spcAft>
              <a:defRPr/>
            </a:pPr>
            <a:endParaRPr lang="id-ID" sz="2000" b="1" dirty="0">
              <a:solidFill>
                <a:schemeClr val="tx2">
                  <a:lumMod val="75000"/>
                </a:schemeClr>
              </a:solidFill>
              <a:latin typeface="Calibri" pitchFamily="34" charset="0"/>
            </a:endParaRPr>
          </a:p>
          <a:p>
            <a:pPr algn="ctr" fontAlgn="auto">
              <a:spcBef>
                <a:spcPts val="0"/>
              </a:spcBef>
              <a:spcAft>
                <a:spcPts val="0"/>
              </a:spcAft>
              <a:defRPr/>
            </a:pPr>
            <a:r>
              <a:rPr lang="id-ID" sz="2000" b="1" dirty="0">
                <a:solidFill>
                  <a:schemeClr val="tx2">
                    <a:lumMod val="75000"/>
                  </a:schemeClr>
                </a:solidFill>
                <a:latin typeface="Calibri" pitchFamily="34" charset="0"/>
              </a:rPr>
              <a:t>KEMENTERIAN PENDIDIKAN DAN KEBUDAYAAN</a:t>
            </a:r>
          </a:p>
          <a:p>
            <a:pPr algn="ctr" fontAlgn="auto">
              <a:spcBef>
                <a:spcPts val="0"/>
              </a:spcBef>
              <a:spcAft>
                <a:spcPts val="0"/>
              </a:spcAft>
              <a:defRPr/>
            </a:pPr>
            <a:r>
              <a:rPr lang="en-AU" sz="2000" b="1" dirty="0" smtClean="0">
                <a:solidFill>
                  <a:schemeClr val="tx2">
                    <a:lumMod val="75000"/>
                  </a:schemeClr>
                </a:solidFill>
                <a:latin typeface="Calibri" pitchFamily="34" charset="0"/>
              </a:rPr>
              <a:t>Semarang</a:t>
            </a:r>
            <a:r>
              <a:rPr lang="id-ID" sz="2000" b="1" dirty="0" smtClean="0">
                <a:solidFill>
                  <a:schemeClr val="tx2">
                    <a:lumMod val="75000"/>
                  </a:schemeClr>
                </a:solidFill>
                <a:latin typeface="Calibri" pitchFamily="34" charset="0"/>
              </a:rPr>
              <a:t>, </a:t>
            </a:r>
            <a:r>
              <a:rPr lang="en-AU" sz="2000" b="1" dirty="0" smtClean="0">
                <a:solidFill>
                  <a:schemeClr val="tx2">
                    <a:lumMod val="75000"/>
                  </a:schemeClr>
                </a:solidFill>
                <a:latin typeface="Calibri" pitchFamily="34" charset="0"/>
              </a:rPr>
              <a:t>4 Mei 2013</a:t>
            </a:r>
            <a:endParaRPr lang="id-ID" sz="2000" b="1" dirty="0">
              <a:solidFill>
                <a:schemeClr val="tx2">
                  <a:lumMod val="75000"/>
                </a:schemeClr>
              </a:solidFill>
              <a:latin typeface="Calibri" pitchFamily="34" charset="0"/>
            </a:endParaRPr>
          </a:p>
        </p:txBody>
      </p:sp>
      <p:pic>
        <p:nvPicPr>
          <p:cNvPr id="31748" name="Picture 6" descr="diknas"/>
          <p:cNvPicPr>
            <a:picLocks noChangeAspect="1"/>
          </p:cNvPicPr>
          <p:nvPr/>
        </p:nvPicPr>
        <p:blipFill>
          <a:blip r:embed="rId3"/>
          <a:srcRect/>
          <a:stretch>
            <a:fillRect/>
          </a:stretch>
        </p:blipFill>
        <p:spPr bwMode="auto">
          <a:xfrm>
            <a:off x="4394201" y="428604"/>
            <a:ext cx="1117600" cy="1111250"/>
          </a:xfrm>
          <a:prstGeom prst="rect">
            <a:avLst/>
          </a:prstGeom>
          <a:noFill/>
          <a:ln w="9525">
            <a:noFill/>
            <a:miter lim="800000"/>
            <a:headEnd/>
            <a:tailEnd/>
          </a:ln>
        </p:spPr>
      </p:pic>
      <p:sp>
        <p:nvSpPr>
          <p:cNvPr id="3" name="TextBox 2"/>
          <p:cNvSpPr txBox="1"/>
          <p:nvPr/>
        </p:nvSpPr>
        <p:spPr>
          <a:xfrm>
            <a:off x="2563537" y="1907540"/>
            <a:ext cx="4839017" cy="369332"/>
          </a:xfrm>
          <a:prstGeom prst="rect">
            <a:avLst/>
          </a:prstGeom>
          <a:noFill/>
        </p:spPr>
        <p:txBody>
          <a:bodyPr wrap="none">
            <a:spAutoFit/>
          </a:bodyPr>
          <a:lstStyle/>
          <a:p>
            <a:pPr>
              <a:defRPr/>
            </a:pPr>
            <a:r>
              <a:rPr lang="en-AU" b="1" i="1" dirty="0" err="1" smtClean="0">
                <a:solidFill>
                  <a:schemeClr val="accent1">
                    <a:lumMod val="75000"/>
                  </a:schemeClr>
                </a:solidFill>
              </a:rPr>
              <a:t>Paparan</a:t>
            </a:r>
            <a:r>
              <a:rPr lang="en-AU" b="1" i="1" dirty="0" smtClean="0">
                <a:solidFill>
                  <a:schemeClr val="accent1">
                    <a:lumMod val="75000"/>
                  </a:schemeClr>
                </a:solidFill>
              </a:rPr>
              <a:t> </a:t>
            </a:r>
            <a:r>
              <a:rPr lang="en-AU" b="1" i="1" dirty="0" err="1" smtClean="0">
                <a:solidFill>
                  <a:schemeClr val="accent1">
                    <a:lumMod val="75000"/>
                  </a:schemeClr>
                </a:solidFill>
              </a:rPr>
              <a:t>Menteri</a:t>
            </a:r>
            <a:r>
              <a:rPr lang="en-AU" b="1" i="1" dirty="0" smtClean="0">
                <a:solidFill>
                  <a:schemeClr val="accent1">
                    <a:lumMod val="75000"/>
                  </a:schemeClr>
                </a:solidFill>
              </a:rPr>
              <a:t> </a:t>
            </a:r>
            <a:r>
              <a:rPr lang="en-AU" b="1" i="1" dirty="0" err="1" smtClean="0">
                <a:solidFill>
                  <a:schemeClr val="accent1">
                    <a:lumMod val="75000"/>
                  </a:schemeClr>
                </a:solidFill>
              </a:rPr>
              <a:t>Pendidikan</a:t>
            </a:r>
            <a:r>
              <a:rPr lang="en-AU" b="1" i="1" dirty="0" smtClean="0">
                <a:solidFill>
                  <a:schemeClr val="accent1">
                    <a:lumMod val="75000"/>
                  </a:schemeClr>
                </a:solidFill>
              </a:rPr>
              <a:t> </a:t>
            </a:r>
            <a:r>
              <a:rPr lang="en-AU" b="1" i="1" dirty="0" err="1" smtClean="0">
                <a:solidFill>
                  <a:schemeClr val="accent1">
                    <a:lumMod val="75000"/>
                  </a:schemeClr>
                </a:solidFill>
              </a:rPr>
              <a:t>dan</a:t>
            </a:r>
            <a:r>
              <a:rPr lang="en-AU" b="1" i="1" dirty="0" smtClean="0">
                <a:solidFill>
                  <a:schemeClr val="accent1">
                    <a:lumMod val="75000"/>
                  </a:schemeClr>
                </a:solidFill>
              </a:rPr>
              <a:t> </a:t>
            </a:r>
            <a:r>
              <a:rPr lang="en-AU" b="1" i="1" dirty="0" err="1" smtClean="0">
                <a:solidFill>
                  <a:schemeClr val="accent1">
                    <a:lumMod val="75000"/>
                  </a:schemeClr>
                </a:solidFill>
              </a:rPr>
              <a:t>Kebudayaan</a:t>
            </a:r>
            <a:r>
              <a:rPr lang="en-AU" b="1" i="1" dirty="0" smtClean="0">
                <a:solidFill>
                  <a:schemeClr val="accent1">
                    <a:lumMod val="75000"/>
                  </a:schemeClr>
                </a:solidFill>
              </a:rPr>
              <a:t> RI</a:t>
            </a:r>
            <a:endParaRPr lang="en-US" b="1" i="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ular Callout 23"/>
          <p:cNvSpPr/>
          <p:nvPr/>
        </p:nvSpPr>
        <p:spPr>
          <a:xfrm>
            <a:off x="8010656" y="1556793"/>
            <a:ext cx="1671638" cy="500063"/>
          </a:xfrm>
          <a:prstGeom prst="wedgeRectCallout">
            <a:avLst>
              <a:gd name="adj1" fmla="val 10758"/>
              <a:gd name="adj2" fmla="val 266366"/>
            </a:avLst>
          </a:prstGeom>
          <a:solidFill>
            <a:schemeClr val="accent3">
              <a:lumMod val="40000"/>
              <a:lumOff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 name="TextBox 1"/>
          <p:cNvSpPr txBox="1">
            <a:spLocks noChangeArrowheads="1"/>
          </p:cNvSpPr>
          <p:nvPr/>
        </p:nvSpPr>
        <p:spPr bwMode="auto">
          <a:xfrm>
            <a:off x="0" y="0"/>
            <a:ext cx="9993559" cy="1077218"/>
          </a:xfrm>
          <a:prstGeom prst="rect">
            <a:avLst/>
          </a:prstGeom>
          <a:solidFill>
            <a:schemeClr val="tx2">
              <a:lumMod val="75000"/>
            </a:schemeClr>
          </a:solidFill>
          <a:extLst/>
        </p:spPr>
        <p:txBody>
          <a:bodyPr vert="horz" lIns="91440" tIns="45720" rIns="91440" bIns="45720" rtlCol="0" anchor="ctr">
            <a:noAutofit/>
          </a:bodyPr>
          <a:lstStyle>
            <a:lvl1pPr algn="ctr">
              <a:spcBef>
                <a:spcPct val="0"/>
              </a:spcBef>
              <a:buNone/>
              <a:defRPr sz="3200" b="1">
                <a:solidFill>
                  <a:schemeClr val="bg1"/>
                </a:solidFill>
                <a:latin typeface="+mj-lt"/>
                <a:ea typeface="+mj-ea"/>
                <a:cs typeface="+mj-cs"/>
              </a:defRPr>
            </a:lvl1pPr>
          </a:lstStyle>
          <a:p>
            <a:r>
              <a:rPr lang="en-US" dirty="0" err="1" smtClean="0"/>
              <a:t>Perkembangan</a:t>
            </a:r>
            <a:r>
              <a:rPr lang="en-US" dirty="0" smtClean="0"/>
              <a:t> </a:t>
            </a:r>
            <a:r>
              <a:rPr lang="en-US" dirty="0"/>
              <a:t>HDI (IPM) </a:t>
            </a:r>
            <a:r>
              <a:rPr lang="en-US" dirty="0" smtClean="0"/>
              <a:t>Indonesia</a:t>
            </a:r>
            <a:endParaRPr lang="en-US" dirty="0"/>
          </a:p>
          <a:p>
            <a:r>
              <a:rPr lang="en-US" dirty="0" smtClean="0"/>
              <a:t>2005-201</a:t>
            </a:r>
            <a:r>
              <a:rPr lang="id-ID" dirty="0" smtClean="0"/>
              <a:t>2</a:t>
            </a:r>
            <a:endParaRPr lang="en-US" dirty="0"/>
          </a:p>
        </p:txBody>
      </p:sp>
      <p:graphicFrame>
        <p:nvGraphicFramePr>
          <p:cNvPr id="4" name="Chart 3"/>
          <p:cNvGraphicFramePr/>
          <p:nvPr>
            <p:extLst>
              <p:ext uri="{D42A27DB-BD31-4B8C-83A1-F6EECF244321}">
                <p14:modId xmlns:p14="http://schemas.microsoft.com/office/powerpoint/2010/main" val="3729821838"/>
              </p:ext>
            </p:extLst>
          </p:nvPr>
        </p:nvGraphicFramePr>
        <p:xfrm>
          <a:off x="194471" y="1487247"/>
          <a:ext cx="9439049"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676835" y="4082325"/>
            <a:ext cx="3735102" cy="18275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1338382" y="1644356"/>
            <a:ext cx="3863512" cy="18275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4"/>
          <p:cNvSpPr txBox="1">
            <a:spLocks noChangeArrowheads="1"/>
          </p:cNvSpPr>
          <p:nvPr/>
        </p:nvSpPr>
        <p:spPr bwMode="auto">
          <a:xfrm>
            <a:off x="416496" y="6408632"/>
            <a:ext cx="79406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200" dirty="0" err="1">
                <a:latin typeface="Cambria" pitchFamily="18" charset="0"/>
              </a:rPr>
              <a:t>Sumber</a:t>
            </a:r>
            <a:r>
              <a:rPr lang="en-AU" sz="1200" dirty="0">
                <a:latin typeface="Cambria" pitchFamily="18" charset="0"/>
              </a:rPr>
              <a:t>: </a:t>
            </a:r>
            <a:r>
              <a:rPr lang="en-AU" sz="1200" i="1" dirty="0">
                <a:latin typeface="Cambria" pitchFamily="18" charset="0"/>
              </a:rPr>
              <a:t>HDR </a:t>
            </a:r>
            <a:r>
              <a:rPr lang="en-AU" sz="1200" i="1" dirty="0" smtClean="0">
                <a:latin typeface="Cambria" pitchFamily="18" charset="0"/>
              </a:rPr>
              <a:t>201</a:t>
            </a:r>
            <a:r>
              <a:rPr lang="id-ID" sz="1200" i="1" dirty="0" smtClean="0">
                <a:latin typeface="Cambria" pitchFamily="18" charset="0"/>
              </a:rPr>
              <a:t>3: </a:t>
            </a:r>
            <a:r>
              <a:rPr lang="en-US" sz="1200" i="1" dirty="0">
                <a:latin typeface="Cambria" pitchFamily="18" charset="0"/>
              </a:rPr>
              <a:t>The Rise of the South</a:t>
            </a:r>
            <a:r>
              <a:rPr lang="en-US" sz="1200" i="1" dirty="0" smtClean="0">
                <a:latin typeface="Cambria" pitchFamily="18" charset="0"/>
              </a:rPr>
              <a:t>:</a:t>
            </a:r>
            <a:r>
              <a:rPr lang="id-ID" sz="1200" i="1" dirty="0" smtClean="0">
                <a:latin typeface="Cambria" pitchFamily="18" charset="0"/>
              </a:rPr>
              <a:t> </a:t>
            </a:r>
            <a:r>
              <a:rPr lang="en-US" sz="1200" i="1" dirty="0" smtClean="0">
                <a:latin typeface="Cambria" pitchFamily="18" charset="0"/>
              </a:rPr>
              <a:t>Human </a:t>
            </a:r>
            <a:r>
              <a:rPr lang="en-US" sz="1200" i="1" dirty="0">
                <a:latin typeface="Cambria" pitchFamily="18" charset="0"/>
              </a:rPr>
              <a:t>Progress in a Diverse </a:t>
            </a:r>
            <a:r>
              <a:rPr lang="en-US" sz="1200" i="1" dirty="0" smtClean="0">
                <a:latin typeface="Cambria" pitchFamily="18" charset="0"/>
              </a:rPr>
              <a:t>Worl</a:t>
            </a:r>
            <a:r>
              <a:rPr lang="en-US" sz="1200" dirty="0" smtClean="0">
                <a:latin typeface="Cambria" pitchFamily="18" charset="0"/>
              </a:rPr>
              <a:t>d</a:t>
            </a:r>
            <a:r>
              <a:rPr lang="id-ID" sz="1200" dirty="0">
                <a:latin typeface="Cambria" pitchFamily="18" charset="0"/>
              </a:rPr>
              <a:t> </a:t>
            </a:r>
            <a:r>
              <a:rPr lang="id-ID" sz="1200" dirty="0" smtClean="0">
                <a:latin typeface="Cambria" pitchFamily="18" charset="0"/>
              </a:rPr>
              <a:t>(</a:t>
            </a:r>
            <a:r>
              <a:rPr lang="en-AU" sz="1200" dirty="0" smtClean="0">
                <a:latin typeface="Cambria" pitchFamily="18" charset="0"/>
              </a:rPr>
              <a:t>UNDP</a:t>
            </a:r>
            <a:r>
              <a:rPr lang="id-ID" sz="1200" dirty="0" smtClean="0">
                <a:latin typeface="Cambria" pitchFamily="18" charset="0"/>
              </a:rPr>
              <a:t> 2013) dan BPS 2012</a:t>
            </a:r>
            <a:endParaRPr lang="en-AU" sz="1200" dirty="0">
              <a:latin typeface="Cambria" pitchFamily="18" charset="0"/>
            </a:endParaRPr>
          </a:p>
        </p:txBody>
      </p:sp>
      <p:sp>
        <p:nvSpPr>
          <p:cNvPr id="8" name="Rectangular Callout 7"/>
          <p:cNvSpPr/>
          <p:nvPr/>
        </p:nvSpPr>
        <p:spPr>
          <a:xfrm>
            <a:off x="5363466" y="2247739"/>
            <a:ext cx="1669917" cy="500063"/>
          </a:xfrm>
          <a:prstGeom prst="wedgeRectCallout">
            <a:avLst>
              <a:gd name="adj1" fmla="val 40916"/>
              <a:gd name="adj2" fmla="val 158935"/>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TextBox 8"/>
          <p:cNvSpPr txBox="1">
            <a:spLocks noChangeArrowheads="1"/>
          </p:cNvSpPr>
          <p:nvPr/>
        </p:nvSpPr>
        <p:spPr bwMode="auto">
          <a:xfrm>
            <a:off x="5343043" y="2204864"/>
            <a:ext cx="160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sz="1200" dirty="0">
                <a:latin typeface="Calibri" pitchFamily="34" charset="0"/>
              </a:rPr>
              <a:t>Rank 108</a:t>
            </a:r>
          </a:p>
          <a:p>
            <a:pPr algn="ctr" eaLnBrk="1" hangingPunct="1"/>
            <a:r>
              <a:rPr lang="en-AU" sz="1200" dirty="0" err="1">
                <a:latin typeface="Calibri" pitchFamily="34" charset="0"/>
              </a:rPr>
              <a:t>Jumlah</a:t>
            </a:r>
            <a:r>
              <a:rPr lang="en-AU" sz="1200" dirty="0">
                <a:latin typeface="Calibri" pitchFamily="34" charset="0"/>
              </a:rPr>
              <a:t> Negara 169</a:t>
            </a:r>
          </a:p>
        </p:txBody>
      </p:sp>
      <p:sp>
        <p:nvSpPr>
          <p:cNvPr id="10" name="TextBox 5"/>
          <p:cNvSpPr txBox="1">
            <a:spLocks noChangeArrowheads="1"/>
          </p:cNvSpPr>
          <p:nvPr/>
        </p:nvSpPr>
        <p:spPr bwMode="auto">
          <a:xfrm>
            <a:off x="7138964" y="2280874"/>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sz="1200" dirty="0">
                <a:latin typeface="Calibri" pitchFamily="34" charset="0"/>
              </a:rPr>
              <a:t>Rank 124</a:t>
            </a:r>
          </a:p>
          <a:p>
            <a:pPr algn="ctr" eaLnBrk="1" hangingPunct="1"/>
            <a:r>
              <a:rPr lang="en-AU" sz="1200" dirty="0" err="1">
                <a:latin typeface="Calibri" pitchFamily="34" charset="0"/>
              </a:rPr>
              <a:t>Jumlah</a:t>
            </a:r>
            <a:r>
              <a:rPr lang="en-AU" sz="1200" dirty="0">
                <a:latin typeface="Calibri" pitchFamily="34" charset="0"/>
              </a:rPr>
              <a:t> Negara 187</a:t>
            </a:r>
          </a:p>
        </p:txBody>
      </p:sp>
      <p:sp>
        <p:nvSpPr>
          <p:cNvPr id="11" name="Rectangular Callout 10"/>
          <p:cNvSpPr/>
          <p:nvPr/>
        </p:nvSpPr>
        <p:spPr>
          <a:xfrm>
            <a:off x="7137242" y="2280874"/>
            <a:ext cx="1671638" cy="500063"/>
          </a:xfrm>
          <a:prstGeom prst="wedgeRectCallout">
            <a:avLst>
              <a:gd name="adj1" fmla="val -4674"/>
              <a:gd name="adj2" fmla="val 142557"/>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Rectangle 11"/>
          <p:cNvSpPr/>
          <p:nvPr/>
        </p:nvSpPr>
        <p:spPr>
          <a:xfrm>
            <a:off x="1322037" y="1902199"/>
            <a:ext cx="2228850" cy="1569660"/>
          </a:xfrm>
          <a:prstGeom prst="rect">
            <a:avLst/>
          </a:prstGeom>
        </p:spPr>
        <p:txBody>
          <a:bodyPr wrap="square">
            <a:spAutoFit/>
          </a:bodyPr>
          <a:lstStyle/>
          <a:p>
            <a:r>
              <a:rPr lang="id-ID" sz="1200" dirty="0">
                <a:latin typeface="Calibri" pitchFamily="34" charset="0"/>
                <a:cs typeface="Calibri" pitchFamily="34" charset="0"/>
              </a:rPr>
              <a:t>1. DKI Jakarta</a:t>
            </a:r>
          </a:p>
          <a:p>
            <a:r>
              <a:rPr lang="id-ID" sz="1200" dirty="0">
                <a:latin typeface="Calibri" pitchFamily="34" charset="0"/>
                <a:cs typeface="Calibri" pitchFamily="34" charset="0"/>
              </a:rPr>
              <a:t>2. Sulawesi Utara</a:t>
            </a:r>
          </a:p>
          <a:p>
            <a:r>
              <a:rPr lang="id-ID" sz="1200" dirty="0">
                <a:latin typeface="Calibri" pitchFamily="34" charset="0"/>
                <a:cs typeface="Calibri" pitchFamily="34" charset="0"/>
              </a:rPr>
              <a:t>3. Riau</a:t>
            </a:r>
          </a:p>
          <a:p>
            <a:r>
              <a:rPr lang="id-ID" sz="1200" dirty="0">
                <a:latin typeface="Calibri" pitchFamily="34" charset="0"/>
                <a:cs typeface="Calibri" pitchFamily="34" charset="0"/>
              </a:rPr>
              <a:t>4. Yogyakarta</a:t>
            </a:r>
          </a:p>
          <a:p>
            <a:r>
              <a:rPr lang="id-ID" sz="1200" dirty="0">
                <a:latin typeface="Calibri" pitchFamily="34" charset="0"/>
                <a:cs typeface="Calibri" pitchFamily="34" charset="0"/>
              </a:rPr>
              <a:t>5. Kalimantan Timur</a:t>
            </a:r>
          </a:p>
          <a:p>
            <a:r>
              <a:rPr lang="id-ID" sz="1200" dirty="0">
                <a:latin typeface="Calibri" pitchFamily="34" charset="0"/>
                <a:cs typeface="Calibri" pitchFamily="34" charset="0"/>
              </a:rPr>
              <a:t>6. Kepulauan Riau</a:t>
            </a:r>
          </a:p>
          <a:p>
            <a:r>
              <a:rPr lang="id-ID" sz="1200" dirty="0">
                <a:latin typeface="Calibri" pitchFamily="34" charset="0"/>
                <a:cs typeface="Calibri" pitchFamily="34" charset="0"/>
              </a:rPr>
              <a:t>7. Kalimantan Tengah</a:t>
            </a:r>
          </a:p>
          <a:p>
            <a:r>
              <a:rPr lang="id-ID" sz="1200" dirty="0">
                <a:latin typeface="Calibri" pitchFamily="34" charset="0"/>
                <a:cs typeface="Calibri" pitchFamily="34" charset="0"/>
              </a:rPr>
              <a:t>8. Sumatera </a:t>
            </a:r>
            <a:r>
              <a:rPr lang="id-ID" sz="1200" dirty="0" smtClean="0">
                <a:latin typeface="Calibri" pitchFamily="34" charset="0"/>
                <a:cs typeface="Calibri" pitchFamily="34" charset="0"/>
              </a:rPr>
              <a:t>Utara</a:t>
            </a:r>
            <a:endParaRPr lang="id-ID" sz="1200" dirty="0">
              <a:latin typeface="Calibri" pitchFamily="34" charset="0"/>
              <a:cs typeface="Calibri" pitchFamily="34" charset="0"/>
            </a:endParaRPr>
          </a:p>
        </p:txBody>
      </p:sp>
      <p:sp>
        <p:nvSpPr>
          <p:cNvPr id="13" name="Rectangle 12"/>
          <p:cNvSpPr/>
          <p:nvPr/>
        </p:nvSpPr>
        <p:spPr>
          <a:xfrm>
            <a:off x="3138137" y="1902204"/>
            <a:ext cx="2228850" cy="1384995"/>
          </a:xfrm>
          <a:prstGeom prst="rect">
            <a:avLst/>
          </a:prstGeom>
        </p:spPr>
        <p:txBody>
          <a:bodyPr wrap="square">
            <a:spAutoFit/>
          </a:bodyPr>
          <a:lstStyle/>
          <a:p>
            <a:r>
              <a:rPr lang="id-ID" sz="1200" dirty="0">
                <a:latin typeface="Calibri" pitchFamily="34" charset="0"/>
                <a:cs typeface="Calibri" pitchFamily="34" charset="0"/>
              </a:rPr>
              <a:t>9. Sumatera Barat</a:t>
            </a:r>
          </a:p>
          <a:p>
            <a:r>
              <a:rPr lang="id-ID" sz="1200" dirty="0">
                <a:latin typeface="Calibri" pitchFamily="34" charset="0"/>
                <a:cs typeface="Calibri" pitchFamily="34" charset="0"/>
              </a:rPr>
              <a:t>20. Sumatera Selatan</a:t>
            </a:r>
          </a:p>
          <a:p>
            <a:r>
              <a:rPr lang="id-ID" sz="1200" dirty="0">
                <a:latin typeface="Calibri" pitchFamily="34" charset="0"/>
                <a:cs typeface="Calibri" pitchFamily="34" charset="0"/>
              </a:rPr>
              <a:t>11. Bengkulu</a:t>
            </a:r>
          </a:p>
          <a:p>
            <a:r>
              <a:rPr lang="id-ID" sz="1200" dirty="0">
                <a:latin typeface="Calibri" pitchFamily="34" charset="0"/>
                <a:cs typeface="Calibri" pitchFamily="34" charset="0"/>
              </a:rPr>
              <a:t>12. Bangka Belitung</a:t>
            </a:r>
          </a:p>
          <a:p>
            <a:r>
              <a:rPr lang="id-ID" sz="1200" dirty="0">
                <a:latin typeface="Calibri" pitchFamily="34" charset="0"/>
                <a:cs typeface="Calibri" pitchFamily="34" charset="0"/>
              </a:rPr>
              <a:t>13. Jambi</a:t>
            </a:r>
          </a:p>
          <a:p>
            <a:r>
              <a:rPr lang="id-ID" sz="1200" dirty="0">
                <a:latin typeface="Calibri" pitchFamily="34" charset="0"/>
                <a:cs typeface="Calibri" pitchFamily="34" charset="0"/>
              </a:rPr>
              <a:t>14. Jawa Tengah</a:t>
            </a:r>
          </a:p>
          <a:p>
            <a:r>
              <a:rPr lang="id-ID" sz="1200" dirty="0">
                <a:latin typeface="Calibri" pitchFamily="34" charset="0"/>
                <a:cs typeface="Calibri" pitchFamily="34" charset="0"/>
              </a:rPr>
              <a:t>15. </a:t>
            </a:r>
            <a:r>
              <a:rPr lang="id-ID" sz="1200" dirty="0" smtClean="0">
                <a:latin typeface="Calibri" pitchFamily="34" charset="0"/>
                <a:cs typeface="Calibri" pitchFamily="34" charset="0"/>
              </a:rPr>
              <a:t>Bali</a:t>
            </a:r>
            <a:endParaRPr lang="id-ID" sz="1200" dirty="0">
              <a:latin typeface="Calibri" pitchFamily="34" charset="0"/>
              <a:cs typeface="Calibri" pitchFamily="34" charset="0"/>
            </a:endParaRPr>
          </a:p>
        </p:txBody>
      </p:sp>
      <p:sp>
        <p:nvSpPr>
          <p:cNvPr id="14" name="TextBox 13"/>
          <p:cNvSpPr txBox="1"/>
          <p:nvPr/>
        </p:nvSpPr>
        <p:spPr>
          <a:xfrm>
            <a:off x="1322037" y="1627241"/>
            <a:ext cx="3879850" cy="307777"/>
          </a:xfrm>
          <a:prstGeom prst="rect">
            <a:avLst/>
          </a:prstGeom>
          <a:solidFill>
            <a:schemeClr val="accent2">
              <a:lumMod val="60000"/>
              <a:lumOff val="40000"/>
            </a:schemeClr>
          </a:solidFill>
        </p:spPr>
        <p:txBody>
          <a:bodyPr wrap="square" rtlCol="0">
            <a:spAutoFit/>
          </a:bodyPr>
          <a:lstStyle/>
          <a:p>
            <a:pPr algn="ctr"/>
            <a:r>
              <a:rPr lang="id-ID" sz="1400" b="1" dirty="0" smtClean="0">
                <a:solidFill>
                  <a:schemeClr val="bg1"/>
                </a:solidFill>
                <a:latin typeface="Calibri" pitchFamily="34" charset="0"/>
                <a:cs typeface="Calibri" pitchFamily="34" charset="0"/>
              </a:rPr>
              <a:t>15 Provinsi di atas rerata Nasional (2011)</a:t>
            </a:r>
            <a:endParaRPr lang="id-ID" sz="1400" b="1" dirty="0">
              <a:solidFill>
                <a:schemeClr val="bg1"/>
              </a:solidFill>
              <a:latin typeface="Calibri" pitchFamily="34" charset="0"/>
              <a:cs typeface="Calibri" pitchFamily="34" charset="0"/>
            </a:endParaRPr>
          </a:p>
        </p:txBody>
      </p:sp>
      <p:sp>
        <p:nvSpPr>
          <p:cNvPr id="15" name="Rectangle 14"/>
          <p:cNvSpPr/>
          <p:nvPr/>
        </p:nvSpPr>
        <p:spPr>
          <a:xfrm>
            <a:off x="5807254" y="4157226"/>
            <a:ext cx="1788583" cy="1754326"/>
          </a:xfrm>
          <a:prstGeom prst="rect">
            <a:avLst/>
          </a:prstGeom>
        </p:spPr>
        <p:txBody>
          <a:bodyPr wrap="square">
            <a:spAutoFit/>
          </a:bodyPr>
          <a:lstStyle/>
          <a:p>
            <a:pPr marL="228600" indent="-228600">
              <a:buFont typeface="+mj-lt"/>
              <a:buAutoNum type="arabicPeriod"/>
            </a:pPr>
            <a:r>
              <a:rPr lang="id-ID" sz="1200" dirty="0" smtClean="0">
                <a:latin typeface="Calibri" pitchFamily="34" charset="0"/>
                <a:cs typeface="Calibri" pitchFamily="34" charset="0"/>
              </a:rPr>
              <a:t>Aceh</a:t>
            </a:r>
            <a:endParaRPr lang="id-ID" sz="1200" dirty="0">
              <a:latin typeface="Calibri" pitchFamily="34" charset="0"/>
              <a:cs typeface="Calibri" pitchFamily="34" charset="0"/>
            </a:endParaRPr>
          </a:p>
          <a:p>
            <a:pPr marL="228600" indent="-228600">
              <a:buFont typeface="+mj-lt"/>
              <a:buAutoNum type="arabicPeriod"/>
            </a:pPr>
            <a:r>
              <a:rPr lang="id-ID" sz="1200" dirty="0">
                <a:latin typeface="Calibri" pitchFamily="34" charset="0"/>
                <a:cs typeface="Calibri" pitchFamily="34" charset="0"/>
              </a:rPr>
              <a:t>Jawa </a:t>
            </a:r>
            <a:r>
              <a:rPr lang="id-ID" sz="1200" dirty="0" smtClean="0">
                <a:latin typeface="Calibri" pitchFamily="34" charset="0"/>
                <a:cs typeface="Calibri" pitchFamily="34" charset="0"/>
              </a:rPr>
              <a:t>Barat</a:t>
            </a:r>
            <a:endParaRPr lang="en-US" sz="1200" dirty="0" smtClean="0">
              <a:latin typeface="Calibri" pitchFamily="34" charset="0"/>
              <a:cs typeface="Calibri" pitchFamily="34" charset="0"/>
            </a:endParaRPr>
          </a:p>
          <a:p>
            <a:pPr marL="228600" indent="-228600">
              <a:buFont typeface="+mj-lt"/>
              <a:buAutoNum type="arabicPeriod"/>
            </a:pPr>
            <a:r>
              <a:rPr lang="en-US" sz="1200" dirty="0" err="1" smtClean="0">
                <a:latin typeface="Calibri" pitchFamily="34" charset="0"/>
                <a:cs typeface="Calibri" pitchFamily="34" charset="0"/>
              </a:rPr>
              <a:t>Jawa</a:t>
            </a:r>
            <a:r>
              <a:rPr lang="en-US" sz="1200" dirty="0" smtClean="0">
                <a:latin typeface="Calibri" pitchFamily="34" charset="0"/>
                <a:cs typeface="Calibri" pitchFamily="34" charset="0"/>
              </a:rPr>
              <a:t> </a:t>
            </a:r>
            <a:r>
              <a:rPr lang="en-US" sz="1200" dirty="0" err="1" smtClean="0">
                <a:latin typeface="Calibri" pitchFamily="34" charset="0"/>
                <a:cs typeface="Calibri" pitchFamily="34" charset="0"/>
              </a:rPr>
              <a:t>Timur</a:t>
            </a:r>
            <a:endParaRPr lang="id-ID" sz="1200" dirty="0" smtClean="0">
              <a:latin typeface="Calibri" pitchFamily="34" charset="0"/>
              <a:cs typeface="Calibri" pitchFamily="34" charset="0"/>
            </a:endParaRPr>
          </a:p>
          <a:p>
            <a:pPr marL="228600" indent="-228600">
              <a:buFont typeface="+mj-lt"/>
              <a:buAutoNum type="arabicPeriod"/>
            </a:pPr>
            <a:r>
              <a:rPr lang="id-ID" sz="1200" dirty="0" smtClean="0">
                <a:latin typeface="Calibri" pitchFamily="34" charset="0"/>
                <a:cs typeface="Calibri" pitchFamily="34" charset="0"/>
              </a:rPr>
              <a:t>Sulawesi </a:t>
            </a:r>
            <a:r>
              <a:rPr lang="id-ID" sz="1200" dirty="0">
                <a:latin typeface="Calibri" pitchFamily="34" charset="0"/>
                <a:cs typeface="Calibri" pitchFamily="34" charset="0"/>
              </a:rPr>
              <a:t>Selatan</a:t>
            </a:r>
          </a:p>
          <a:p>
            <a:pPr marL="228600" indent="-228600">
              <a:buFont typeface="+mj-lt"/>
              <a:buAutoNum type="arabicPeriod"/>
            </a:pPr>
            <a:r>
              <a:rPr lang="id-ID" sz="1200" dirty="0" smtClean="0">
                <a:latin typeface="Calibri" pitchFamily="34" charset="0"/>
                <a:cs typeface="Calibri" pitchFamily="34" charset="0"/>
              </a:rPr>
              <a:t>Lampung</a:t>
            </a:r>
            <a:endParaRPr lang="id-ID" sz="1200" dirty="0">
              <a:latin typeface="Calibri" pitchFamily="34" charset="0"/>
              <a:cs typeface="Calibri" pitchFamily="34" charset="0"/>
            </a:endParaRPr>
          </a:p>
          <a:p>
            <a:pPr marL="228600" indent="-228600">
              <a:buFont typeface="+mj-lt"/>
              <a:buAutoNum type="arabicPeriod"/>
            </a:pPr>
            <a:r>
              <a:rPr lang="id-ID" sz="1200" dirty="0" smtClean="0">
                <a:latin typeface="Calibri" pitchFamily="34" charset="0"/>
                <a:cs typeface="Calibri" pitchFamily="34" charset="0"/>
              </a:rPr>
              <a:t>Maluku</a:t>
            </a:r>
            <a:endParaRPr lang="id-ID" sz="1200" dirty="0">
              <a:latin typeface="Calibri" pitchFamily="34" charset="0"/>
              <a:cs typeface="Calibri" pitchFamily="34" charset="0"/>
            </a:endParaRPr>
          </a:p>
          <a:p>
            <a:pPr marL="228600" indent="-228600">
              <a:buFont typeface="+mj-lt"/>
              <a:buAutoNum type="arabicPeriod"/>
            </a:pPr>
            <a:r>
              <a:rPr lang="id-ID" sz="1200" dirty="0" smtClean="0">
                <a:latin typeface="Calibri" pitchFamily="34" charset="0"/>
                <a:cs typeface="Calibri" pitchFamily="34" charset="0"/>
              </a:rPr>
              <a:t>Sulawesi </a:t>
            </a:r>
            <a:r>
              <a:rPr lang="id-ID" sz="1200" dirty="0">
                <a:latin typeface="Calibri" pitchFamily="34" charset="0"/>
                <a:cs typeface="Calibri" pitchFamily="34" charset="0"/>
              </a:rPr>
              <a:t>Tengah</a:t>
            </a:r>
          </a:p>
          <a:p>
            <a:pPr marL="228600" indent="-228600">
              <a:buFont typeface="+mj-lt"/>
              <a:buAutoNum type="arabicPeriod"/>
            </a:pPr>
            <a:r>
              <a:rPr lang="id-ID" sz="1200" dirty="0" smtClean="0">
                <a:latin typeface="Calibri" pitchFamily="34" charset="0"/>
                <a:cs typeface="Calibri" pitchFamily="34" charset="0"/>
              </a:rPr>
              <a:t>Banten</a:t>
            </a:r>
            <a:endParaRPr lang="id-ID" sz="1200" dirty="0">
              <a:latin typeface="Calibri" pitchFamily="34" charset="0"/>
              <a:cs typeface="Calibri" pitchFamily="34" charset="0"/>
            </a:endParaRPr>
          </a:p>
          <a:p>
            <a:pPr marL="228600" indent="-228600">
              <a:buFont typeface="+mj-lt"/>
              <a:buAutoNum type="arabicPeriod"/>
            </a:pPr>
            <a:r>
              <a:rPr lang="id-ID" sz="1200" dirty="0" smtClean="0">
                <a:latin typeface="Calibri" pitchFamily="34" charset="0"/>
                <a:cs typeface="Calibri" pitchFamily="34" charset="0"/>
              </a:rPr>
              <a:t>Gorontalo</a:t>
            </a:r>
            <a:endParaRPr lang="id-ID" sz="1200" dirty="0">
              <a:latin typeface="Calibri" pitchFamily="34" charset="0"/>
              <a:cs typeface="Calibri" pitchFamily="34" charset="0"/>
            </a:endParaRPr>
          </a:p>
        </p:txBody>
      </p:sp>
      <p:sp>
        <p:nvSpPr>
          <p:cNvPr id="16" name="Rectangle 15"/>
          <p:cNvSpPr/>
          <p:nvPr/>
        </p:nvSpPr>
        <p:spPr>
          <a:xfrm>
            <a:off x="7430744" y="4157226"/>
            <a:ext cx="1852789" cy="1754326"/>
          </a:xfrm>
          <a:prstGeom prst="rect">
            <a:avLst/>
          </a:prstGeom>
        </p:spPr>
        <p:txBody>
          <a:bodyPr wrap="square">
            <a:spAutoFit/>
          </a:bodyPr>
          <a:lstStyle/>
          <a:p>
            <a:pPr marL="228600" indent="-228600"/>
            <a:r>
              <a:rPr lang="en-US" sz="1200" dirty="0" smtClean="0">
                <a:latin typeface="Calibri" pitchFamily="34" charset="0"/>
                <a:cs typeface="Calibri" pitchFamily="34" charset="0"/>
              </a:rPr>
              <a:t>10. </a:t>
            </a:r>
            <a:r>
              <a:rPr lang="id-ID" sz="1200" dirty="0" smtClean="0">
                <a:latin typeface="Calibri" pitchFamily="34" charset="0"/>
                <a:cs typeface="Calibri" pitchFamily="34" charset="0"/>
              </a:rPr>
              <a:t>Sulawesi </a:t>
            </a:r>
            <a:r>
              <a:rPr lang="id-ID" sz="1200" dirty="0">
                <a:latin typeface="Calibri" pitchFamily="34" charset="0"/>
                <a:cs typeface="Calibri" pitchFamily="34" charset="0"/>
              </a:rPr>
              <a:t>Tenggara</a:t>
            </a:r>
          </a:p>
          <a:p>
            <a:pPr marL="228600" indent="-228600"/>
            <a:r>
              <a:rPr lang="en-US" sz="1200" dirty="0" smtClean="0">
                <a:latin typeface="Calibri" pitchFamily="34" charset="0"/>
                <a:cs typeface="Calibri" pitchFamily="34" charset="0"/>
              </a:rPr>
              <a:t>11. </a:t>
            </a:r>
            <a:r>
              <a:rPr lang="id-ID" sz="1200" dirty="0" smtClean="0">
                <a:latin typeface="Calibri" pitchFamily="34" charset="0"/>
                <a:cs typeface="Calibri" pitchFamily="34" charset="0"/>
              </a:rPr>
              <a:t>Kalimantan </a:t>
            </a:r>
            <a:r>
              <a:rPr lang="id-ID" sz="1200" dirty="0">
                <a:latin typeface="Calibri" pitchFamily="34" charset="0"/>
                <a:cs typeface="Calibri" pitchFamily="34" charset="0"/>
              </a:rPr>
              <a:t>Selatan</a:t>
            </a:r>
          </a:p>
          <a:p>
            <a:pPr marL="228600" indent="-228600"/>
            <a:r>
              <a:rPr lang="en-US" sz="1200" dirty="0" smtClean="0">
                <a:latin typeface="Calibri" pitchFamily="34" charset="0"/>
                <a:cs typeface="Calibri" pitchFamily="34" charset="0"/>
              </a:rPr>
              <a:t>12. </a:t>
            </a:r>
            <a:r>
              <a:rPr lang="id-ID" sz="1200" dirty="0" smtClean="0">
                <a:latin typeface="Calibri" pitchFamily="34" charset="0"/>
                <a:cs typeface="Calibri" pitchFamily="34" charset="0"/>
              </a:rPr>
              <a:t>Sulawesi </a:t>
            </a:r>
            <a:r>
              <a:rPr lang="id-ID" sz="1200" dirty="0">
                <a:latin typeface="Calibri" pitchFamily="34" charset="0"/>
                <a:cs typeface="Calibri" pitchFamily="34" charset="0"/>
              </a:rPr>
              <a:t>Barat</a:t>
            </a:r>
          </a:p>
          <a:p>
            <a:pPr marL="228600" indent="-228600"/>
            <a:r>
              <a:rPr lang="en-US" sz="1200" dirty="0" smtClean="0">
                <a:latin typeface="Calibri" pitchFamily="34" charset="0"/>
                <a:cs typeface="Calibri" pitchFamily="34" charset="0"/>
              </a:rPr>
              <a:t>13. </a:t>
            </a:r>
            <a:r>
              <a:rPr lang="id-ID" sz="1200" dirty="0" smtClean="0">
                <a:latin typeface="Calibri" pitchFamily="34" charset="0"/>
                <a:cs typeface="Calibri" pitchFamily="34" charset="0"/>
              </a:rPr>
              <a:t>Kalimantan </a:t>
            </a:r>
            <a:r>
              <a:rPr lang="id-ID" sz="1200" dirty="0">
                <a:latin typeface="Calibri" pitchFamily="34" charset="0"/>
                <a:cs typeface="Calibri" pitchFamily="34" charset="0"/>
              </a:rPr>
              <a:t>Barat</a:t>
            </a:r>
          </a:p>
          <a:p>
            <a:pPr marL="228600" indent="-228600"/>
            <a:r>
              <a:rPr lang="en-US" sz="1200" dirty="0" smtClean="0">
                <a:latin typeface="Calibri" pitchFamily="34" charset="0"/>
                <a:cs typeface="Calibri" pitchFamily="34" charset="0"/>
              </a:rPr>
              <a:t>14. </a:t>
            </a:r>
            <a:r>
              <a:rPr lang="id-ID" sz="1200" dirty="0" smtClean="0">
                <a:latin typeface="Calibri" pitchFamily="34" charset="0"/>
                <a:cs typeface="Calibri" pitchFamily="34" charset="0"/>
              </a:rPr>
              <a:t>Papua </a:t>
            </a:r>
            <a:r>
              <a:rPr lang="id-ID" sz="1200" dirty="0">
                <a:latin typeface="Calibri" pitchFamily="34" charset="0"/>
                <a:cs typeface="Calibri" pitchFamily="34" charset="0"/>
              </a:rPr>
              <a:t>Barat</a:t>
            </a:r>
          </a:p>
          <a:p>
            <a:pPr marL="228600" indent="-228600"/>
            <a:r>
              <a:rPr lang="en-US" sz="1200" dirty="0" smtClean="0">
                <a:latin typeface="Calibri" pitchFamily="34" charset="0"/>
                <a:cs typeface="Calibri" pitchFamily="34" charset="0"/>
              </a:rPr>
              <a:t>15. </a:t>
            </a:r>
            <a:r>
              <a:rPr lang="id-ID" sz="1200" dirty="0" smtClean="0">
                <a:latin typeface="Calibri" pitchFamily="34" charset="0"/>
                <a:cs typeface="Calibri" pitchFamily="34" charset="0"/>
              </a:rPr>
              <a:t>Maluku </a:t>
            </a:r>
            <a:r>
              <a:rPr lang="id-ID" sz="1200" dirty="0">
                <a:latin typeface="Calibri" pitchFamily="34" charset="0"/>
                <a:cs typeface="Calibri" pitchFamily="34" charset="0"/>
              </a:rPr>
              <a:t>Utara</a:t>
            </a:r>
          </a:p>
          <a:p>
            <a:pPr marL="228600" indent="-228600"/>
            <a:r>
              <a:rPr lang="en-US" sz="1200" dirty="0" smtClean="0">
                <a:latin typeface="Calibri" pitchFamily="34" charset="0"/>
                <a:cs typeface="Calibri" pitchFamily="34" charset="0"/>
              </a:rPr>
              <a:t>16. </a:t>
            </a:r>
            <a:r>
              <a:rPr lang="id-ID" sz="1200" dirty="0" smtClean="0">
                <a:latin typeface="Calibri" pitchFamily="34" charset="0"/>
                <a:cs typeface="Calibri" pitchFamily="34" charset="0"/>
              </a:rPr>
              <a:t>Nusa </a:t>
            </a:r>
            <a:r>
              <a:rPr lang="id-ID" sz="1200" dirty="0">
                <a:latin typeface="Calibri" pitchFamily="34" charset="0"/>
                <a:cs typeface="Calibri" pitchFamily="34" charset="0"/>
              </a:rPr>
              <a:t>Tenggara Timur</a:t>
            </a:r>
          </a:p>
          <a:p>
            <a:pPr marL="228600" indent="-228600"/>
            <a:r>
              <a:rPr lang="en-US" sz="1200" dirty="0" smtClean="0">
                <a:latin typeface="Calibri" pitchFamily="34" charset="0"/>
                <a:cs typeface="Calibri" pitchFamily="34" charset="0"/>
              </a:rPr>
              <a:t>17. </a:t>
            </a:r>
            <a:r>
              <a:rPr lang="id-ID" sz="1200" dirty="0" smtClean="0">
                <a:latin typeface="Calibri" pitchFamily="34" charset="0"/>
                <a:cs typeface="Calibri" pitchFamily="34" charset="0"/>
              </a:rPr>
              <a:t>Nusa </a:t>
            </a:r>
            <a:r>
              <a:rPr lang="id-ID" sz="1200" dirty="0">
                <a:latin typeface="Calibri" pitchFamily="34" charset="0"/>
                <a:cs typeface="Calibri" pitchFamily="34" charset="0"/>
              </a:rPr>
              <a:t>Tenggara Barat</a:t>
            </a:r>
          </a:p>
          <a:p>
            <a:pPr marL="228600" indent="-228600"/>
            <a:r>
              <a:rPr lang="en-US" sz="1200" dirty="0" smtClean="0">
                <a:latin typeface="Calibri" pitchFamily="34" charset="0"/>
                <a:cs typeface="Calibri" pitchFamily="34" charset="0"/>
              </a:rPr>
              <a:t>18. </a:t>
            </a:r>
            <a:r>
              <a:rPr lang="id-ID" sz="1200" dirty="0" smtClean="0">
                <a:latin typeface="Calibri" pitchFamily="34" charset="0"/>
                <a:cs typeface="Calibri" pitchFamily="34" charset="0"/>
              </a:rPr>
              <a:t>Papua</a:t>
            </a:r>
            <a:endParaRPr lang="id-ID" sz="1200" dirty="0">
              <a:latin typeface="Calibri" pitchFamily="34" charset="0"/>
              <a:cs typeface="Calibri" pitchFamily="34" charset="0"/>
            </a:endParaRPr>
          </a:p>
        </p:txBody>
      </p:sp>
      <p:sp>
        <p:nvSpPr>
          <p:cNvPr id="17" name="TextBox 16"/>
          <p:cNvSpPr txBox="1"/>
          <p:nvPr/>
        </p:nvSpPr>
        <p:spPr>
          <a:xfrm>
            <a:off x="5676835" y="3851608"/>
            <a:ext cx="3735102" cy="307344"/>
          </a:xfrm>
          <a:prstGeom prst="rect">
            <a:avLst/>
          </a:prstGeom>
          <a:solidFill>
            <a:schemeClr val="accent1">
              <a:lumMod val="60000"/>
              <a:lumOff val="40000"/>
            </a:schemeClr>
          </a:solidFill>
        </p:spPr>
        <p:txBody>
          <a:bodyPr wrap="square" rtlCol="0">
            <a:spAutoFit/>
          </a:bodyPr>
          <a:lstStyle/>
          <a:p>
            <a:pPr algn="ctr"/>
            <a:r>
              <a:rPr lang="id-ID" sz="1400" b="1" dirty="0" smtClean="0">
                <a:solidFill>
                  <a:schemeClr val="bg1"/>
                </a:solidFill>
                <a:latin typeface="Calibri" pitchFamily="34" charset="0"/>
                <a:cs typeface="Calibri" pitchFamily="34" charset="0"/>
              </a:rPr>
              <a:t>18 Provinsi di bawah rerata Nasional (2011)</a:t>
            </a:r>
            <a:endParaRPr lang="id-ID" sz="1400" b="1" dirty="0">
              <a:solidFill>
                <a:schemeClr val="bg1"/>
              </a:solidFill>
              <a:latin typeface="Calibri" pitchFamily="34" charset="0"/>
              <a:cs typeface="Calibri" pitchFamily="34" charset="0"/>
            </a:endParaRPr>
          </a:p>
        </p:txBody>
      </p:sp>
      <p:sp>
        <p:nvSpPr>
          <p:cNvPr id="19"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10</a:t>
            </a:fld>
            <a:endParaRPr lang="id-ID" sz="1050" b="1" dirty="0">
              <a:solidFill>
                <a:schemeClr val="bg1"/>
              </a:solidFill>
              <a:effectLst>
                <a:outerShdw blurRad="38100" dist="38100" dir="2700000" algn="tl">
                  <a:srgbClr val="000000"/>
                </a:outerShdw>
              </a:effectLst>
              <a:latin typeface="Calibri" pitchFamily="34" charset="0"/>
            </a:endParaRPr>
          </a:p>
        </p:txBody>
      </p:sp>
      <p:cxnSp>
        <p:nvCxnSpPr>
          <p:cNvPr id="18" name="Straight Connector 17"/>
          <p:cNvCxnSpPr/>
          <p:nvPr/>
        </p:nvCxnSpPr>
        <p:spPr>
          <a:xfrm flipV="1">
            <a:off x="8357132" y="3573022"/>
            <a:ext cx="649818" cy="43433"/>
          </a:xfrm>
          <a:prstGeom prst="line">
            <a:avLst/>
          </a:prstGeom>
          <a:ln w="57150">
            <a:solidFill>
              <a:schemeClr val="accent1">
                <a:lumMod val="75000"/>
              </a:schemeClr>
            </a:solidFill>
            <a:tailEnd type="diamond"/>
          </a:ln>
        </p:spPr>
        <p:style>
          <a:lnRef idx="1">
            <a:schemeClr val="accent1"/>
          </a:lnRef>
          <a:fillRef idx="0">
            <a:schemeClr val="accent1"/>
          </a:fillRef>
          <a:effectRef idx="0">
            <a:schemeClr val="accent1"/>
          </a:effectRef>
          <a:fontRef idx="minor">
            <a:schemeClr val="tx1"/>
          </a:fontRef>
        </p:style>
      </p:cxnSp>
      <p:sp>
        <p:nvSpPr>
          <p:cNvPr id="23" name="TextBox 5"/>
          <p:cNvSpPr txBox="1">
            <a:spLocks noChangeArrowheads="1"/>
          </p:cNvSpPr>
          <p:nvPr/>
        </p:nvSpPr>
        <p:spPr bwMode="auto">
          <a:xfrm>
            <a:off x="8012381" y="1556794"/>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AU" sz="1200" dirty="0">
                <a:latin typeface="Calibri" pitchFamily="34" charset="0"/>
              </a:rPr>
              <a:t>Rank </a:t>
            </a:r>
            <a:r>
              <a:rPr lang="en-AU" sz="1200" dirty="0" smtClean="0">
                <a:latin typeface="Calibri" pitchFamily="34" charset="0"/>
              </a:rPr>
              <a:t>12</a:t>
            </a:r>
            <a:r>
              <a:rPr lang="id-ID" sz="1200" dirty="0" smtClean="0">
                <a:latin typeface="Calibri" pitchFamily="34" charset="0"/>
              </a:rPr>
              <a:t>1</a:t>
            </a:r>
            <a:endParaRPr lang="en-AU" sz="1200" dirty="0">
              <a:latin typeface="Calibri" pitchFamily="34" charset="0"/>
            </a:endParaRPr>
          </a:p>
          <a:p>
            <a:pPr algn="ctr" eaLnBrk="1" hangingPunct="1"/>
            <a:r>
              <a:rPr lang="en-AU" sz="1200" dirty="0" err="1">
                <a:latin typeface="Calibri" pitchFamily="34" charset="0"/>
              </a:rPr>
              <a:t>Jumlah</a:t>
            </a:r>
            <a:r>
              <a:rPr lang="en-AU" sz="1200" dirty="0">
                <a:latin typeface="Calibri" pitchFamily="34" charset="0"/>
              </a:rPr>
              <a:t> Negara </a:t>
            </a:r>
            <a:r>
              <a:rPr lang="en-AU" sz="1200" dirty="0" smtClean="0">
                <a:latin typeface="Calibri" pitchFamily="34" charset="0"/>
              </a:rPr>
              <a:t>18</a:t>
            </a:r>
            <a:r>
              <a:rPr lang="id-ID" sz="1200" dirty="0">
                <a:latin typeface="Calibri" pitchFamily="34" charset="0"/>
              </a:rPr>
              <a:t>7</a:t>
            </a:r>
            <a:endParaRPr lang="en-AU" sz="1200" dirty="0">
              <a:latin typeface="Calibri" pitchFamily="34" charset="0"/>
            </a:endParaRPr>
          </a:p>
        </p:txBody>
      </p:sp>
      <p:sp>
        <p:nvSpPr>
          <p:cNvPr id="26" name="TextBox 25"/>
          <p:cNvSpPr txBox="1"/>
          <p:nvPr/>
        </p:nvSpPr>
        <p:spPr>
          <a:xfrm>
            <a:off x="8619412" y="3140968"/>
            <a:ext cx="710451" cy="369332"/>
          </a:xfrm>
          <a:prstGeom prst="rect">
            <a:avLst/>
          </a:prstGeom>
          <a:noFill/>
        </p:spPr>
        <p:txBody>
          <a:bodyPr wrap="none" rtlCol="0">
            <a:spAutoFit/>
          </a:bodyPr>
          <a:lstStyle/>
          <a:p>
            <a:r>
              <a:rPr lang="id-ID" dirty="0" smtClean="0"/>
              <a:t>0,629</a:t>
            </a:r>
            <a:endParaRPr lang="en-US" dirty="0"/>
          </a:p>
        </p:txBody>
      </p:sp>
      <p:sp>
        <p:nvSpPr>
          <p:cNvPr id="27" name="TextBox 26"/>
          <p:cNvSpPr txBox="1"/>
          <p:nvPr/>
        </p:nvSpPr>
        <p:spPr>
          <a:xfrm>
            <a:off x="8614352" y="6021288"/>
            <a:ext cx="652743" cy="369332"/>
          </a:xfrm>
          <a:prstGeom prst="rect">
            <a:avLst/>
          </a:prstGeom>
          <a:noFill/>
        </p:spPr>
        <p:txBody>
          <a:bodyPr wrap="none" rtlCol="0">
            <a:spAutoFit/>
          </a:bodyPr>
          <a:lstStyle/>
          <a:p>
            <a:r>
              <a:rPr lang="id-ID" dirty="0" smtClean="0"/>
              <a:t>2012</a:t>
            </a:r>
            <a:endParaRPr lang="en-US" dirty="0"/>
          </a:p>
        </p:txBody>
      </p:sp>
    </p:spTree>
    <p:extLst>
      <p:ext uri="{BB962C8B-B14F-4D97-AF65-F5344CB8AC3E}">
        <p14:creationId xmlns:p14="http://schemas.microsoft.com/office/powerpoint/2010/main" val="382667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2" y="-27384"/>
            <a:ext cx="9921552" cy="720080"/>
          </a:xfrm>
          <a:solidFill>
            <a:schemeClr val="accent1">
              <a:lumMod val="50000"/>
            </a:schemeClr>
          </a:solidFill>
        </p:spPr>
        <p:txBody>
          <a:bodyPr>
            <a:normAutofit fontScale="90000"/>
          </a:bodyPr>
          <a:lstStyle/>
          <a:p>
            <a:r>
              <a:rPr lang="id-ID" dirty="0" smtClean="0">
                <a:solidFill>
                  <a:schemeClr val="bg1"/>
                </a:solidFill>
              </a:rPr>
              <a:t>Human Development Report 2013</a:t>
            </a:r>
            <a:endParaRPr lang="en-US" dirty="0">
              <a:solidFill>
                <a:schemeClr val="bg1"/>
              </a:solidFill>
            </a:endParaRPr>
          </a:p>
        </p:txBody>
      </p:sp>
      <p:pic>
        <p:nvPicPr>
          <p:cNvPr id="239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2" y="813184"/>
            <a:ext cx="7727377" cy="4296761"/>
          </a:xfrm>
          <a:prstGeom prst="rect">
            <a:avLst/>
          </a:prstGeom>
          <a:noFill/>
          <a:ln w="127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523844" y="3786190"/>
            <a:ext cx="5286412" cy="71438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2406" y="4000509"/>
            <a:ext cx="821776" cy="371571"/>
          </a:xfrm>
          <a:prstGeom prst="ellipse">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96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1536" y="1571611"/>
            <a:ext cx="2738422" cy="3786215"/>
          </a:xfrm>
          <a:prstGeom prst="rect">
            <a:avLst/>
          </a:prstGeom>
          <a:noFill/>
          <a:ln w="127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4"/>
          <p:cNvSpPr txBox="1">
            <a:spLocks noChangeArrowheads="1"/>
          </p:cNvSpPr>
          <p:nvPr/>
        </p:nvSpPr>
        <p:spPr bwMode="auto">
          <a:xfrm>
            <a:off x="3" y="6357958"/>
            <a:ext cx="59766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AU" sz="1050" dirty="0" err="1">
                <a:latin typeface="Cambria" pitchFamily="18" charset="0"/>
              </a:rPr>
              <a:t>Sumber</a:t>
            </a:r>
            <a:r>
              <a:rPr lang="en-AU" sz="1050" dirty="0">
                <a:latin typeface="Cambria" pitchFamily="18" charset="0"/>
              </a:rPr>
              <a:t>: </a:t>
            </a:r>
            <a:r>
              <a:rPr lang="en-AU" sz="1050" i="1" dirty="0">
                <a:latin typeface="Cambria" pitchFamily="18" charset="0"/>
              </a:rPr>
              <a:t>HDR </a:t>
            </a:r>
            <a:r>
              <a:rPr lang="en-AU" sz="1050" i="1" dirty="0" smtClean="0">
                <a:latin typeface="Cambria" pitchFamily="18" charset="0"/>
              </a:rPr>
              <a:t>201</a:t>
            </a:r>
            <a:r>
              <a:rPr lang="id-ID" sz="1050" i="1" dirty="0" smtClean="0">
                <a:latin typeface="Cambria" pitchFamily="18" charset="0"/>
              </a:rPr>
              <a:t>3: </a:t>
            </a:r>
            <a:r>
              <a:rPr lang="en-US" sz="1050" i="1" dirty="0">
                <a:latin typeface="Cambria" pitchFamily="18" charset="0"/>
              </a:rPr>
              <a:t>The Rise of the South</a:t>
            </a:r>
            <a:r>
              <a:rPr lang="en-US" sz="1050" i="1" dirty="0" smtClean="0">
                <a:latin typeface="Cambria" pitchFamily="18" charset="0"/>
              </a:rPr>
              <a:t>:</a:t>
            </a:r>
            <a:r>
              <a:rPr lang="id-ID" sz="1050" i="1" dirty="0" smtClean="0">
                <a:latin typeface="Cambria" pitchFamily="18" charset="0"/>
              </a:rPr>
              <a:t> </a:t>
            </a:r>
            <a:r>
              <a:rPr lang="en-US" sz="1050" i="1" dirty="0" smtClean="0">
                <a:latin typeface="Cambria" pitchFamily="18" charset="0"/>
              </a:rPr>
              <a:t>Human </a:t>
            </a:r>
            <a:r>
              <a:rPr lang="en-US" sz="1050" i="1" dirty="0">
                <a:latin typeface="Cambria" pitchFamily="18" charset="0"/>
              </a:rPr>
              <a:t>Progress in a Diverse </a:t>
            </a:r>
            <a:r>
              <a:rPr lang="en-US" sz="1050" i="1" dirty="0" smtClean="0">
                <a:latin typeface="Cambria" pitchFamily="18" charset="0"/>
              </a:rPr>
              <a:t>World</a:t>
            </a:r>
            <a:r>
              <a:rPr lang="id-ID" sz="1050" dirty="0">
                <a:latin typeface="Cambria" pitchFamily="18" charset="0"/>
              </a:rPr>
              <a:t> </a:t>
            </a:r>
            <a:r>
              <a:rPr lang="id-ID" sz="1050" dirty="0" smtClean="0">
                <a:latin typeface="Cambria" pitchFamily="18" charset="0"/>
              </a:rPr>
              <a:t>(</a:t>
            </a:r>
            <a:r>
              <a:rPr lang="en-AU" sz="1050" dirty="0" smtClean="0">
                <a:latin typeface="Cambria" pitchFamily="18" charset="0"/>
              </a:rPr>
              <a:t>UNDP</a:t>
            </a:r>
            <a:r>
              <a:rPr lang="id-ID" sz="1050" dirty="0" smtClean="0">
                <a:latin typeface="Cambria" pitchFamily="18" charset="0"/>
              </a:rPr>
              <a:t>, 2013)</a:t>
            </a:r>
            <a:endParaRPr lang="en-AU" sz="1050" dirty="0">
              <a:latin typeface="Cambria" pitchFamily="18" charset="0"/>
            </a:endParaRPr>
          </a:p>
        </p:txBody>
      </p:sp>
      <p:pic>
        <p:nvPicPr>
          <p:cNvPr id="2396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28" y="5143512"/>
            <a:ext cx="7715395" cy="1207608"/>
          </a:xfrm>
          <a:prstGeom prst="rect">
            <a:avLst/>
          </a:prstGeom>
          <a:noFill/>
          <a:ln w="12700">
            <a:solidFill>
              <a:schemeClr val="accent6">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595282" y="5715016"/>
            <a:ext cx="5572164" cy="500066"/>
          </a:xfrm>
          <a:prstGeom prst="ellipse">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11</a:t>
            </a:fld>
            <a:endParaRPr lang="id-ID" sz="105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46860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13338"/>
          <a:stretch>
            <a:fillRect/>
          </a:stretch>
        </p:blipFill>
        <p:spPr bwMode="auto">
          <a:xfrm>
            <a:off x="238091" y="785796"/>
            <a:ext cx="9453594" cy="536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27384"/>
            <a:ext cx="9906000" cy="430887"/>
          </a:xfrm>
          <a:prstGeom prst="rect">
            <a:avLst/>
          </a:prstGeom>
          <a:solidFill>
            <a:schemeClr val="tx2">
              <a:lumMod val="75000"/>
            </a:schemeClr>
          </a:solidFill>
        </p:spPr>
        <p:txBody>
          <a:bodyPr vert="horz" lIns="91440" tIns="45720" rIns="91440" bIns="45720" rtlCol="0" anchor="ctr">
            <a:noAutofit/>
          </a:bodyPr>
          <a:lstStyle/>
          <a:p>
            <a:pPr marL="342900" indent="-342900" algn="ctr">
              <a:spcBef>
                <a:spcPct val="0"/>
              </a:spcBef>
            </a:pPr>
            <a:r>
              <a:rPr lang="id-ID" sz="2200" b="1" dirty="0" smtClean="0">
                <a:solidFill>
                  <a:schemeClr val="bg1"/>
                </a:solidFill>
                <a:latin typeface="+mj-lt"/>
                <a:ea typeface="+mj-ea"/>
                <a:cs typeface="+mj-cs"/>
              </a:rPr>
              <a:t>KOHORT </a:t>
            </a:r>
            <a:r>
              <a:rPr lang="en-US" sz="2200" b="1" dirty="0" smtClean="0">
                <a:solidFill>
                  <a:schemeClr val="bg1"/>
                </a:solidFill>
                <a:latin typeface="+mj-lt"/>
                <a:ea typeface="+mj-ea"/>
                <a:cs typeface="+mj-cs"/>
              </a:rPr>
              <a:t>PENDIDIKAN TERTINGGI PENDUDUK</a:t>
            </a:r>
            <a:r>
              <a:rPr lang="id-ID" sz="2200" b="1" dirty="0" smtClean="0">
                <a:solidFill>
                  <a:schemeClr val="bg1"/>
                </a:solidFill>
                <a:latin typeface="+mj-lt"/>
                <a:ea typeface="+mj-ea"/>
                <a:cs typeface="+mj-cs"/>
              </a:rPr>
              <a:t> TAHUN </a:t>
            </a:r>
            <a:r>
              <a:rPr lang="id-ID" sz="2200" b="1" dirty="0" smtClean="0">
                <a:solidFill>
                  <a:srgbClr val="FFFF00"/>
                </a:solidFill>
                <a:latin typeface="+mj-lt"/>
                <a:ea typeface="+mj-ea"/>
                <a:cs typeface="+mj-cs"/>
              </a:rPr>
              <a:t>2007</a:t>
            </a:r>
            <a:r>
              <a:rPr lang="id-ID" sz="2200" b="1" dirty="0" smtClean="0">
                <a:solidFill>
                  <a:schemeClr val="bg1"/>
                </a:solidFill>
                <a:latin typeface="+mj-lt"/>
                <a:ea typeface="+mj-ea"/>
                <a:cs typeface="+mj-cs"/>
              </a:rPr>
              <a:t> USIA 19-23</a:t>
            </a:r>
            <a:endParaRPr lang="id-ID" sz="2200" b="1" dirty="0">
              <a:solidFill>
                <a:schemeClr val="bg1"/>
              </a:solidFill>
              <a:latin typeface="+mj-lt"/>
              <a:ea typeface="+mj-ea"/>
              <a:cs typeface="+mj-cs"/>
            </a:endParaRPr>
          </a:p>
        </p:txBody>
      </p:sp>
      <p:sp>
        <p:nvSpPr>
          <p:cNvPr id="10" name="TextBox 9"/>
          <p:cNvSpPr txBox="1"/>
          <p:nvPr/>
        </p:nvSpPr>
        <p:spPr>
          <a:xfrm>
            <a:off x="165773" y="6357964"/>
            <a:ext cx="1872629" cy="307777"/>
          </a:xfrm>
          <a:prstGeom prst="rect">
            <a:avLst/>
          </a:prstGeom>
          <a:noFill/>
        </p:spPr>
        <p:txBody>
          <a:bodyPr wrap="none" rtlCol="0">
            <a:spAutoFit/>
          </a:bodyPr>
          <a:lstStyle/>
          <a:p>
            <a:r>
              <a:rPr lang="id-ID" sz="1400" dirty="0" smtClean="0"/>
              <a:t>Sumber : Susenas 2007</a:t>
            </a:r>
            <a:endParaRPr lang="en-US" sz="1400" dirty="0"/>
          </a:p>
        </p:txBody>
      </p:sp>
      <p:sp>
        <p:nvSpPr>
          <p:cNvPr id="8" name="Slide Number Placeholder 2"/>
          <p:cNvSpPr txBox="1"/>
          <p:nvPr/>
        </p:nvSpPr>
        <p:spPr>
          <a:xfrm>
            <a:off x="9372603" y="6492881"/>
            <a:ext cx="533400" cy="365125"/>
          </a:xfrm>
          <a:prstGeom prst="rect">
            <a:avLst/>
          </a:prstGeom>
          <a:solidFill>
            <a:schemeClr val="accent3">
              <a:lumMod val="75000"/>
            </a:schemeClr>
          </a:solidFill>
          <a:ln>
            <a:noFill/>
          </a:ln>
        </p:spPr>
        <p:txBody>
          <a:bodyPr anchor="ctr"/>
          <a:lstStyle/>
          <a:p>
            <a:pPr algn="r" fontAlgn="auto">
              <a:spcBef>
                <a:spcPts val="0"/>
              </a:spcBef>
              <a:spcAft>
                <a:spcPts val="0"/>
              </a:spcAft>
              <a:defRPr/>
            </a:pPr>
            <a:fld id="{F68FBD42-37B5-4F2F-8AF6-4E4B171B27BB}"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12</a:t>
            </a:fld>
            <a:endParaRPr lang="id-ID" sz="110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464175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8265"/>
          <a:stretch>
            <a:fillRect/>
          </a:stretch>
        </p:blipFill>
        <p:spPr bwMode="auto">
          <a:xfrm>
            <a:off x="595282" y="714356"/>
            <a:ext cx="8643998" cy="533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27384"/>
            <a:ext cx="9906000" cy="430887"/>
          </a:xfrm>
          <a:prstGeom prst="rect">
            <a:avLst/>
          </a:prstGeom>
          <a:solidFill>
            <a:schemeClr val="tx2">
              <a:lumMod val="75000"/>
            </a:schemeClr>
          </a:solidFill>
        </p:spPr>
        <p:txBody>
          <a:bodyPr vert="horz" lIns="91440" tIns="45720" rIns="91440" bIns="45720" rtlCol="0" anchor="ctr">
            <a:noAutofit/>
          </a:bodyPr>
          <a:lstStyle/>
          <a:p>
            <a:pPr marL="342900" indent="-342900" algn="ctr">
              <a:spcBef>
                <a:spcPct val="0"/>
              </a:spcBef>
            </a:pPr>
            <a:r>
              <a:rPr lang="id-ID" sz="2200" b="1" dirty="0" smtClean="0">
                <a:solidFill>
                  <a:schemeClr val="bg1"/>
                </a:solidFill>
                <a:latin typeface="+mj-lt"/>
                <a:ea typeface="+mj-ea"/>
                <a:cs typeface="+mj-cs"/>
              </a:rPr>
              <a:t>KOHORT </a:t>
            </a:r>
            <a:r>
              <a:rPr lang="en-US" sz="2200" b="1" dirty="0" smtClean="0">
                <a:solidFill>
                  <a:schemeClr val="bg1"/>
                </a:solidFill>
                <a:latin typeface="+mj-lt"/>
                <a:ea typeface="+mj-ea"/>
                <a:cs typeface="+mj-cs"/>
              </a:rPr>
              <a:t>PENDIDIKAN TERTINGGI PENDUDUK</a:t>
            </a:r>
            <a:r>
              <a:rPr lang="id-ID" sz="2200" b="1" dirty="0" smtClean="0">
                <a:solidFill>
                  <a:schemeClr val="bg1"/>
                </a:solidFill>
                <a:latin typeface="+mj-lt"/>
                <a:ea typeface="+mj-ea"/>
                <a:cs typeface="+mj-cs"/>
              </a:rPr>
              <a:t> TAHUN </a:t>
            </a:r>
            <a:r>
              <a:rPr lang="id-ID" sz="2200" b="1" dirty="0" smtClean="0">
                <a:solidFill>
                  <a:srgbClr val="FFFF00"/>
                </a:solidFill>
                <a:latin typeface="+mj-lt"/>
                <a:ea typeface="+mj-ea"/>
                <a:cs typeface="+mj-cs"/>
              </a:rPr>
              <a:t>2011</a:t>
            </a:r>
            <a:r>
              <a:rPr lang="id-ID" sz="2200" b="1" dirty="0" smtClean="0">
                <a:solidFill>
                  <a:schemeClr val="bg1"/>
                </a:solidFill>
                <a:latin typeface="+mj-lt"/>
                <a:ea typeface="+mj-ea"/>
                <a:cs typeface="+mj-cs"/>
              </a:rPr>
              <a:t> USIA 19-23</a:t>
            </a:r>
            <a:endParaRPr lang="id-ID" sz="2200" b="1" dirty="0">
              <a:solidFill>
                <a:schemeClr val="bg1"/>
              </a:solidFill>
              <a:latin typeface="+mj-lt"/>
              <a:ea typeface="+mj-ea"/>
              <a:cs typeface="+mj-cs"/>
            </a:endParaRPr>
          </a:p>
        </p:txBody>
      </p:sp>
      <p:sp>
        <p:nvSpPr>
          <p:cNvPr id="7" name="TextBox 6"/>
          <p:cNvSpPr txBox="1"/>
          <p:nvPr/>
        </p:nvSpPr>
        <p:spPr>
          <a:xfrm>
            <a:off x="523848" y="6215088"/>
            <a:ext cx="1872629" cy="307777"/>
          </a:xfrm>
          <a:prstGeom prst="rect">
            <a:avLst/>
          </a:prstGeom>
          <a:noFill/>
        </p:spPr>
        <p:txBody>
          <a:bodyPr wrap="none" rtlCol="0">
            <a:spAutoFit/>
          </a:bodyPr>
          <a:lstStyle/>
          <a:p>
            <a:r>
              <a:rPr lang="id-ID" sz="1400" dirty="0" smtClean="0"/>
              <a:t>Sumber : Susenas 2011</a:t>
            </a:r>
            <a:endParaRPr lang="en-US" sz="1400" dirty="0"/>
          </a:p>
        </p:txBody>
      </p:sp>
      <p:sp>
        <p:nvSpPr>
          <p:cNvPr id="8" name="TextBox 7"/>
          <p:cNvSpPr txBox="1"/>
          <p:nvPr/>
        </p:nvSpPr>
        <p:spPr>
          <a:xfrm>
            <a:off x="1666855" y="3214692"/>
            <a:ext cx="2632195" cy="1200329"/>
          </a:xfrm>
          <a:prstGeom prst="rect">
            <a:avLst/>
          </a:prstGeom>
          <a:noFill/>
          <a:ln>
            <a:solidFill>
              <a:srgbClr val="C00000"/>
            </a:solidFill>
          </a:ln>
        </p:spPr>
        <p:txBody>
          <a:bodyPr wrap="none" rtlCol="0">
            <a:spAutoFit/>
          </a:bodyPr>
          <a:lstStyle/>
          <a:p>
            <a:r>
              <a:rPr lang="id-ID" b="1" dirty="0" smtClean="0">
                <a:solidFill>
                  <a:srgbClr val="FF0000"/>
                </a:solidFill>
              </a:rPr>
              <a:t>Kebijakan :</a:t>
            </a:r>
          </a:p>
          <a:p>
            <a:pPr marL="173038" indent="-173038">
              <a:buFont typeface="Arial" pitchFamily="34" charset="0"/>
              <a:buChar char="•"/>
            </a:pPr>
            <a:r>
              <a:rPr lang="id-ID" dirty="0" smtClean="0"/>
              <a:t>Perlunya integrasi BSM</a:t>
            </a:r>
          </a:p>
          <a:p>
            <a:pPr marL="173038" indent="-173038">
              <a:buFont typeface="Arial" pitchFamily="34" charset="0"/>
              <a:buChar char="•"/>
            </a:pPr>
            <a:r>
              <a:rPr lang="id-ID" dirty="0" smtClean="0"/>
              <a:t>Kenaikan Unit Cost</a:t>
            </a:r>
          </a:p>
          <a:p>
            <a:pPr marL="173038" indent="-173038">
              <a:buFont typeface="Arial" pitchFamily="34" charset="0"/>
              <a:buChar char="•"/>
            </a:pPr>
            <a:r>
              <a:rPr lang="id-ID" dirty="0" smtClean="0"/>
              <a:t>Keberlanjutan Bidik Misi</a:t>
            </a:r>
            <a:endParaRPr lang="en-US" dirty="0"/>
          </a:p>
        </p:txBody>
      </p:sp>
      <p:sp>
        <p:nvSpPr>
          <p:cNvPr id="9" name="Slide Number Placeholder 2"/>
          <p:cNvSpPr txBox="1"/>
          <p:nvPr/>
        </p:nvSpPr>
        <p:spPr>
          <a:xfrm>
            <a:off x="9372603" y="6492881"/>
            <a:ext cx="533400" cy="365125"/>
          </a:xfrm>
          <a:prstGeom prst="rect">
            <a:avLst/>
          </a:prstGeom>
          <a:solidFill>
            <a:schemeClr val="accent3">
              <a:lumMod val="75000"/>
            </a:schemeClr>
          </a:solidFill>
          <a:ln>
            <a:noFill/>
          </a:ln>
        </p:spPr>
        <p:txBody>
          <a:bodyPr anchor="ctr"/>
          <a:lstStyle/>
          <a:p>
            <a:pPr algn="r" fontAlgn="auto">
              <a:spcBef>
                <a:spcPts val="0"/>
              </a:spcBef>
              <a:spcAft>
                <a:spcPts val="0"/>
              </a:spcAft>
              <a:defRPr/>
            </a:pPr>
            <a:fld id="{F68FBD42-37B5-4F2F-8AF6-4E4B171B27BB}"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13</a:t>
            </a:fld>
            <a:endParaRPr lang="id-ID" sz="110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811933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4"/>
            <a:ext cx="9906000" cy="642937"/>
          </a:xfrm>
          <a:solidFill>
            <a:schemeClr val="tx2">
              <a:lumMod val="75000"/>
            </a:schemeClr>
          </a:solidFill>
        </p:spPr>
        <p:txBody>
          <a:bodyPr vert="horz" lIns="91440" tIns="45720" rIns="91440" bIns="45720" rtlCol="0" anchor="ctr">
            <a:noAutofit/>
          </a:bodyPr>
          <a:lstStyle/>
          <a:p>
            <a:pPr marL="342900" indent="-342900"/>
            <a:r>
              <a:rPr lang="en-AU" sz="2200" b="1" dirty="0" err="1" smtClean="0">
                <a:solidFill>
                  <a:schemeClr val="bg1"/>
                </a:solidFill>
              </a:rPr>
              <a:t>Distribusi</a:t>
            </a:r>
            <a:r>
              <a:rPr lang="en-AU" sz="2200" b="1" dirty="0" smtClean="0">
                <a:solidFill>
                  <a:schemeClr val="bg1"/>
                </a:solidFill>
              </a:rPr>
              <a:t> </a:t>
            </a:r>
            <a:r>
              <a:rPr lang="en-AU" sz="2200" b="1" dirty="0" err="1" smtClean="0">
                <a:solidFill>
                  <a:schemeClr val="bg1"/>
                </a:solidFill>
              </a:rPr>
              <a:t>Angka</a:t>
            </a:r>
            <a:r>
              <a:rPr lang="en-AU" sz="2200" b="1" dirty="0" smtClean="0">
                <a:solidFill>
                  <a:schemeClr val="bg1"/>
                </a:solidFill>
              </a:rPr>
              <a:t> </a:t>
            </a:r>
            <a:r>
              <a:rPr lang="en-AU" sz="2200" b="1" dirty="0" err="1" smtClean="0">
                <a:solidFill>
                  <a:schemeClr val="bg1"/>
                </a:solidFill>
              </a:rPr>
              <a:t>Putus</a:t>
            </a:r>
            <a:r>
              <a:rPr lang="en-AU" sz="2200" b="1" dirty="0" smtClean="0">
                <a:solidFill>
                  <a:schemeClr val="bg1"/>
                </a:solidFill>
              </a:rPr>
              <a:t> </a:t>
            </a:r>
            <a:r>
              <a:rPr lang="en-AU" sz="2200" b="1" dirty="0" err="1" smtClean="0">
                <a:solidFill>
                  <a:schemeClr val="bg1"/>
                </a:solidFill>
              </a:rPr>
              <a:t>Sekolah</a:t>
            </a:r>
            <a:r>
              <a:rPr lang="en-AU" sz="2200" b="1" dirty="0" smtClean="0">
                <a:solidFill>
                  <a:schemeClr val="bg1"/>
                </a:solidFill>
              </a:rPr>
              <a:t> </a:t>
            </a:r>
            <a:r>
              <a:rPr lang="en-AU" sz="2200" b="1" dirty="0" err="1" smtClean="0">
                <a:solidFill>
                  <a:schemeClr val="bg1"/>
                </a:solidFill>
              </a:rPr>
              <a:t>Tahun</a:t>
            </a:r>
            <a:r>
              <a:rPr lang="en-AU" sz="2200" b="1" dirty="0" smtClean="0">
                <a:solidFill>
                  <a:schemeClr val="bg1"/>
                </a:solidFill>
              </a:rPr>
              <a:t> 2011:</a:t>
            </a:r>
            <a:br>
              <a:rPr lang="en-AU" sz="2200" b="1" dirty="0" smtClean="0">
                <a:solidFill>
                  <a:schemeClr val="bg1"/>
                </a:solidFill>
              </a:rPr>
            </a:br>
            <a:r>
              <a:rPr lang="en-AU" sz="2200" b="1" dirty="0" err="1" smtClean="0">
                <a:solidFill>
                  <a:schemeClr val="bg1"/>
                </a:solidFill>
              </a:rPr>
              <a:t>Penduduk</a:t>
            </a:r>
            <a:r>
              <a:rPr lang="en-AU" sz="2200" b="1" dirty="0" smtClean="0">
                <a:solidFill>
                  <a:schemeClr val="bg1"/>
                </a:solidFill>
              </a:rPr>
              <a:t> </a:t>
            </a:r>
            <a:r>
              <a:rPr lang="en-AU" sz="2200" b="1" dirty="0" err="1" smtClean="0">
                <a:solidFill>
                  <a:schemeClr val="bg1"/>
                </a:solidFill>
              </a:rPr>
              <a:t>Usia</a:t>
            </a:r>
            <a:r>
              <a:rPr lang="en-AU" sz="2200" b="1" dirty="0" smtClean="0">
                <a:solidFill>
                  <a:schemeClr val="bg1"/>
                </a:solidFill>
              </a:rPr>
              <a:t> 7-1</a:t>
            </a:r>
            <a:r>
              <a:rPr lang="id-ID" sz="2200" b="1" dirty="0" smtClean="0">
                <a:solidFill>
                  <a:schemeClr val="bg1"/>
                </a:solidFill>
              </a:rPr>
              <a:t>8</a:t>
            </a:r>
            <a:r>
              <a:rPr lang="en-AU" sz="2200" b="1" dirty="0" smtClean="0">
                <a:solidFill>
                  <a:schemeClr val="bg1"/>
                </a:solidFill>
              </a:rPr>
              <a:t> </a:t>
            </a:r>
            <a:r>
              <a:rPr lang="en-AU" sz="2200" b="1" dirty="0" err="1" smtClean="0">
                <a:solidFill>
                  <a:schemeClr val="bg1"/>
                </a:solidFill>
              </a:rPr>
              <a:t>Tahun</a:t>
            </a:r>
            <a:endParaRPr lang="en-AU" sz="2200" b="1" dirty="0" smtClean="0">
              <a:solidFill>
                <a:schemeClr val="bg1"/>
              </a:solidFill>
            </a:endParaRPr>
          </a:p>
        </p:txBody>
      </p:sp>
      <p:grpSp>
        <p:nvGrpSpPr>
          <p:cNvPr id="2" name="Group 2"/>
          <p:cNvGrpSpPr>
            <a:grpSpLocks/>
          </p:cNvGrpSpPr>
          <p:nvPr/>
        </p:nvGrpSpPr>
        <p:grpSpPr bwMode="auto">
          <a:xfrm>
            <a:off x="22358" y="857256"/>
            <a:ext cx="3367352" cy="5755463"/>
            <a:chOff x="21252" y="857232"/>
            <a:chExt cx="3571900" cy="5755481"/>
          </a:xfrm>
        </p:grpSpPr>
        <p:graphicFrame>
          <p:nvGraphicFramePr>
            <p:cNvPr id="4" name="Chart 3"/>
            <p:cNvGraphicFramePr/>
            <p:nvPr/>
          </p:nvGraphicFramePr>
          <p:xfrm>
            <a:off x="21252" y="857232"/>
            <a:ext cx="3571900" cy="5572164"/>
          </p:xfrm>
          <a:graphic>
            <a:graphicData uri="http://schemas.openxmlformats.org/drawingml/2006/chart">
              <c:chart xmlns:c="http://schemas.openxmlformats.org/drawingml/2006/chart" xmlns:r="http://schemas.openxmlformats.org/officeDocument/2006/relationships" r:id="rId2"/>
            </a:graphicData>
          </a:graphic>
        </p:graphicFrame>
        <p:sp>
          <p:nvSpPr>
            <p:cNvPr id="3094" name="TextBox 6"/>
            <p:cNvSpPr txBox="1">
              <a:spLocks noChangeArrowheads="1"/>
            </p:cNvSpPr>
            <p:nvPr/>
          </p:nvSpPr>
          <p:spPr bwMode="auto">
            <a:xfrm>
              <a:off x="1807220" y="6335713"/>
              <a:ext cx="754083" cy="277000"/>
            </a:xfrm>
            <a:prstGeom prst="rect">
              <a:avLst/>
            </a:prstGeom>
            <a:noFill/>
            <a:ln w="9525">
              <a:noFill/>
              <a:miter lim="800000"/>
              <a:headEnd/>
              <a:tailEnd/>
            </a:ln>
          </p:spPr>
          <p:txBody>
            <a:bodyPr wrap="none">
              <a:spAutoFit/>
            </a:bodyPr>
            <a:lstStyle/>
            <a:p>
              <a:r>
                <a:rPr lang="en-AU" sz="1200" b="1">
                  <a:solidFill>
                    <a:prstClr val="black"/>
                  </a:solidFill>
                </a:rPr>
                <a:t>(Persen)</a:t>
              </a:r>
            </a:p>
          </p:txBody>
        </p:sp>
        <p:cxnSp>
          <p:nvCxnSpPr>
            <p:cNvPr id="10" name="Straight Connector 9"/>
            <p:cNvCxnSpPr/>
            <p:nvPr/>
          </p:nvCxnSpPr>
          <p:spPr>
            <a:xfrm rot="5400000" flipH="1" flipV="1">
              <a:off x="-535243" y="3552815"/>
              <a:ext cx="5111766"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59969" y="5445121"/>
              <a:ext cx="780813" cy="577083"/>
            </a:xfrm>
            <a:prstGeom prst="rect">
              <a:avLst/>
            </a:prstGeom>
            <a:solidFill>
              <a:schemeClr val="accent6">
                <a:lumMod val="40000"/>
                <a:lumOff val="60000"/>
              </a:schemeClr>
            </a:solidFill>
          </p:spPr>
          <p:txBody>
            <a:bodyPr wrap="none">
              <a:spAutoFit/>
            </a:bodyPr>
            <a:lstStyle/>
            <a:p>
              <a:pPr algn="ctr">
                <a:defRPr/>
              </a:pPr>
              <a:r>
                <a:rPr lang="en-AU" sz="1050" b="1" dirty="0">
                  <a:solidFill>
                    <a:prstClr val="black"/>
                  </a:solidFill>
                </a:rPr>
                <a:t>Rata-rata </a:t>
              </a:r>
              <a:endParaRPr lang="id-ID" sz="1050" b="1" dirty="0">
                <a:solidFill>
                  <a:prstClr val="black"/>
                </a:solidFill>
              </a:endParaRPr>
            </a:p>
            <a:p>
              <a:pPr algn="ctr">
                <a:defRPr/>
              </a:pPr>
              <a:r>
                <a:rPr lang="en-AU" sz="1050" b="1" dirty="0" err="1">
                  <a:solidFill>
                    <a:prstClr val="black"/>
                  </a:solidFill>
                </a:rPr>
                <a:t>Nasional</a:t>
              </a:r>
              <a:r>
                <a:rPr lang="en-AU" sz="1050" b="1" dirty="0">
                  <a:solidFill>
                    <a:prstClr val="black"/>
                  </a:solidFill>
                </a:rPr>
                <a:t>:</a:t>
              </a:r>
            </a:p>
            <a:p>
              <a:pPr algn="ctr">
                <a:defRPr/>
              </a:pPr>
              <a:r>
                <a:rPr lang="en-AU" sz="1050" b="1" dirty="0">
                  <a:solidFill>
                    <a:prstClr val="black"/>
                  </a:solidFill>
                </a:rPr>
                <a:t>0,67%</a:t>
              </a:r>
            </a:p>
          </p:txBody>
        </p:sp>
        <p:cxnSp>
          <p:nvCxnSpPr>
            <p:cNvPr id="13" name="Shape 12"/>
            <p:cNvCxnSpPr>
              <a:stCxn id="11" idx="1"/>
            </p:cNvCxnSpPr>
            <p:nvPr/>
          </p:nvCxnSpPr>
          <p:spPr>
            <a:xfrm rot="10800000">
              <a:off x="2020645" y="4932359"/>
              <a:ext cx="439325" cy="801305"/>
            </a:xfrm>
            <a:prstGeom prst="curvedConnector2">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6"/>
          <p:cNvGrpSpPr>
            <a:grpSpLocks/>
          </p:cNvGrpSpPr>
          <p:nvPr/>
        </p:nvGrpSpPr>
        <p:grpSpPr bwMode="auto">
          <a:xfrm>
            <a:off x="2768864" y="900116"/>
            <a:ext cx="3900488" cy="5764987"/>
            <a:chOff x="3347864" y="900526"/>
            <a:chExt cx="4357718" cy="5765005"/>
          </a:xfrm>
        </p:grpSpPr>
        <p:graphicFrame>
          <p:nvGraphicFramePr>
            <p:cNvPr id="20" name="Chart 19"/>
            <p:cNvGraphicFramePr/>
            <p:nvPr/>
          </p:nvGraphicFramePr>
          <p:xfrm>
            <a:off x="3347864" y="900526"/>
            <a:ext cx="4357718" cy="5572164"/>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p:cNvCxnSpPr/>
            <p:nvPr/>
          </p:nvCxnSpPr>
          <p:spPr>
            <a:xfrm rot="5400000" flipH="1" flipV="1">
              <a:off x="3316684" y="3581822"/>
              <a:ext cx="5184791"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40189" y="5516990"/>
              <a:ext cx="822387" cy="577083"/>
            </a:xfrm>
            <a:prstGeom prst="rect">
              <a:avLst/>
            </a:prstGeom>
            <a:solidFill>
              <a:schemeClr val="accent6">
                <a:lumMod val="40000"/>
                <a:lumOff val="60000"/>
              </a:schemeClr>
            </a:solidFill>
          </p:spPr>
          <p:txBody>
            <a:bodyPr wrap="none">
              <a:spAutoFit/>
            </a:bodyPr>
            <a:lstStyle/>
            <a:p>
              <a:pPr algn="ctr">
                <a:defRPr/>
              </a:pPr>
              <a:r>
                <a:rPr lang="en-AU" sz="1050" b="1" dirty="0">
                  <a:solidFill>
                    <a:prstClr val="black"/>
                  </a:solidFill>
                </a:rPr>
                <a:t>Rata-rata </a:t>
              </a:r>
              <a:endParaRPr lang="id-ID" sz="1050" b="1" dirty="0">
                <a:solidFill>
                  <a:prstClr val="black"/>
                </a:solidFill>
              </a:endParaRPr>
            </a:p>
            <a:p>
              <a:pPr algn="ctr">
                <a:defRPr/>
              </a:pPr>
              <a:r>
                <a:rPr lang="en-AU" sz="1050" b="1" dirty="0" err="1">
                  <a:solidFill>
                    <a:prstClr val="black"/>
                  </a:solidFill>
                </a:rPr>
                <a:t>Nasional</a:t>
              </a:r>
              <a:r>
                <a:rPr lang="en-AU" sz="1050" b="1" dirty="0">
                  <a:solidFill>
                    <a:prstClr val="black"/>
                  </a:solidFill>
                </a:rPr>
                <a:t>:</a:t>
              </a:r>
            </a:p>
            <a:p>
              <a:pPr algn="ctr">
                <a:defRPr/>
              </a:pPr>
              <a:r>
                <a:rPr lang="en-AU" sz="1050" b="1" dirty="0">
                  <a:solidFill>
                    <a:prstClr val="black"/>
                  </a:solidFill>
                </a:rPr>
                <a:t>2,21%</a:t>
              </a:r>
            </a:p>
          </p:txBody>
        </p:sp>
        <p:cxnSp>
          <p:nvCxnSpPr>
            <p:cNvPr id="23" name="Shape 18"/>
            <p:cNvCxnSpPr>
              <a:stCxn id="22" idx="1"/>
            </p:cNvCxnSpPr>
            <p:nvPr/>
          </p:nvCxnSpPr>
          <p:spPr>
            <a:xfrm rot="10800000">
              <a:off x="5909084" y="5143926"/>
              <a:ext cx="331105" cy="661606"/>
            </a:xfrm>
            <a:prstGeom prst="curvedConnector2">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92" name="TextBox 20"/>
            <p:cNvSpPr txBox="1">
              <a:spLocks noChangeArrowheads="1"/>
            </p:cNvSpPr>
            <p:nvPr/>
          </p:nvSpPr>
          <p:spPr bwMode="auto">
            <a:xfrm>
              <a:off x="5276707" y="6388531"/>
              <a:ext cx="794234" cy="277000"/>
            </a:xfrm>
            <a:prstGeom prst="rect">
              <a:avLst/>
            </a:prstGeom>
            <a:noFill/>
            <a:ln w="9525">
              <a:noFill/>
              <a:miter lim="800000"/>
              <a:headEnd/>
              <a:tailEnd/>
            </a:ln>
          </p:spPr>
          <p:txBody>
            <a:bodyPr wrap="none">
              <a:spAutoFit/>
            </a:bodyPr>
            <a:lstStyle/>
            <a:p>
              <a:r>
                <a:rPr lang="en-AU" sz="1200" b="1">
                  <a:solidFill>
                    <a:prstClr val="black"/>
                  </a:solidFill>
                </a:rPr>
                <a:t>(Persen)</a:t>
              </a:r>
            </a:p>
          </p:txBody>
        </p:sp>
      </p:grpSp>
      <p:grpSp>
        <p:nvGrpSpPr>
          <p:cNvPr id="5" name="Group 8"/>
          <p:cNvGrpSpPr>
            <a:grpSpLocks/>
          </p:cNvGrpSpPr>
          <p:nvPr/>
        </p:nvGrpSpPr>
        <p:grpSpPr bwMode="auto">
          <a:xfrm>
            <a:off x="6002078" y="928688"/>
            <a:ext cx="3903927" cy="5807160"/>
            <a:chOff x="5892480" y="878276"/>
            <a:chExt cx="3500462" cy="5662871"/>
          </a:xfrm>
        </p:grpSpPr>
        <p:graphicFrame>
          <p:nvGraphicFramePr>
            <p:cNvPr id="26" name="Chart 25"/>
            <p:cNvGraphicFramePr/>
            <p:nvPr/>
          </p:nvGraphicFramePr>
          <p:xfrm>
            <a:off x="5892480" y="878276"/>
            <a:ext cx="3500462" cy="5500726"/>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p:cNvCxnSpPr/>
            <p:nvPr/>
          </p:nvCxnSpPr>
          <p:spPr>
            <a:xfrm rot="5400000" flipH="1" flipV="1">
              <a:off x="5531793" y="3493716"/>
              <a:ext cx="5091556" cy="0"/>
            </a:xfrm>
            <a:prstGeom prst="line">
              <a:avLst/>
            </a:prstGeom>
            <a:ln>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97851" y="5423368"/>
              <a:ext cx="811120" cy="563492"/>
            </a:xfrm>
            <a:prstGeom prst="rect">
              <a:avLst/>
            </a:prstGeom>
            <a:solidFill>
              <a:schemeClr val="accent6">
                <a:lumMod val="40000"/>
                <a:lumOff val="60000"/>
              </a:schemeClr>
            </a:solidFill>
          </p:spPr>
          <p:txBody>
            <a:bodyPr>
              <a:spAutoFit/>
            </a:bodyPr>
            <a:lstStyle/>
            <a:p>
              <a:pPr algn="ctr">
                <a:defRPr/>
              </a:pPr>
              <a:r>
                <a:rPr lang="en-AU" sz="1050" b="1" dirty="0">
                  <a:solidFill>
                    <a:prstClr val="black"/>
                  </a:solidFill>
                </a:rPr>
                <a:t>Rata-rata </a:t>
              </a:r>
              <a:r>
                <a:rPr lang="en-AU" sz="1050" b="1" dirty="0" err="1">
                  <a:solidFill>
                    <a:prstClr val="black"/>
                  </a:solidFill>
                </a:rPr>
                <a:t>Nasional</a:t>
              </a:r>
              <a:r>
                <a:rPr lang="en-AU" sz="1050" b="1" dirty="0">
                  <a:solidFill>
                    <a:prstClr val="black"/>
                  </a:solidFill>
                </a:rPr>
                <a:t>:</a:t>
              </a:r>
            </a:p>
            <a:p>
              <a:pPr algn="ctr">
                <a:defRPr/>
              </a:pPr>
              <a:r>
                <a:rPr lang="en-AU" sz="1050" b="1" dirty="0">
                  <a:solidFill>
                    <a:prstClr val="black"/>
                  </a:solidFill>
                </a:rPr>
                <a:t>3,14%</a:t>
              </a:r>
            </a:p>
          </p:txBody>
        </p:sp>
        <p:sp>
          <p:nvSpPr>
            <p:cNvPr id="3087" name="TextBox 19"/>
            <p:cNvSpPr txBox="1">
              <a:spLocks noChangeArrowheads="1"/>
            </p:cNvSpPr>
            <p:nvPr/>
          </p:nvSpPr>
          <p:spPr bwMode="auto">
            <a:xfrm>
              <a:off x="7583197" y="6271031"/>
              <a:ext cx="637430" cy="270116"/>
            </a:xfrm>
            <a:prstGeom prst="rect">
              <a:avLst/>
            </a:prstGeom>
            <a:noFill/>
            <a:ln w="9525">
              <a:noFill/>
              <a:miter lim="800000"/>
              <a:headEnd/>
              <a:tailEnd/>
            </a:ln>
          </p:spPr>
          <p:txBody>
            <a:bodyPr wrap="none">
              <a:spAutoFit/>
            </a:bodyPr>
            <a:lstStyle/>
            <a:p>
              <a:r>
                <a:rPr lang="en-AU" sz="1200" b="1">
                  <a:solidFill>
                    <a:prstClr val="black"/>
                  </a:solidFill>
                </a:rPr>
                <a:t>(Persen)</a:t>
              </a:r>
            </a:p>
          </p:txBody>
        </p:sp>
      </p:grpSp>
      <p:cxnSp>
        <p:nvCxnSpPr>
          <p:cNvPr id="3072" name="Straight Arrow Connector 3071"/>
          <p:cNvCxnSpPr/>
          <p:nvPr/>
        </p:nvCxnSpPr>
        <p:spPr>
          <a:xfrm flipH="1">
            <a:off x="8408067" y="5878513"/>
            <a:ext cx="1943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80" name="TextBox 3072"/>
          <p:cNvSpPr txBox="1">
            <a:spLocks noChangeArrowheads="1"/>
          </p:cNvSpPr>
          <p:nvPr/>
        </p:nvSpPr>
        <p:spPr bwMode="auto">
          <a:xfrm>
            <a:off x="1547685" y="703737"/>
            <a:ext cx="777777" cy="276999"/>
          </a:xfrm>
          <a:prstGeom prst="rect">
            <a:avLst/>
          </a:prstGeom>
          <a:noFill/>
          <a:ln w="9525">
            <a:noFill/>
            <a:miter lim="800000"/>
            <a:headEnd/>
            <a:tailEnd/>
          </a:ln>
        </p:spPr>
        <p:txBody>
          <a:bodyPr wrap="none">
            <a:spAutoFit/>
          </a:bodyPr>
          <a:lstStyle/>
          <a:p>
            <a:r>
              <a:rPr lang="id-ID" sz="1200" b="1" dirty="0">
                <a:solidFill>
                  <a:prstClr val="black"/>
                </a:solidFill>
              </a:rPr>
              <a:t>Usia 7-12</a:t>
            </a:r>
            <a:endParaRPr lang="en-US" sz="1200" b="1" dirty="0">
              <a:solidFill>
                <a:prstClr val="black"/>
              </a:solidFill>
            </a:endParaRPr>
          </a:p>
        </p:txBody>
      </p:sp>
      <p:sp>
        <p:nvSpPr>
          <p:cNvPr id="3081" name="TextBox 36"/>
          <p:cNvSpPr txBox="1">
            <a:spLocks noChangeArrowheads="1"/>
          </p:cNvSpPr>
          <p:nvPr/>
        </p:nvSpPr>
        <p:spPr bwMode="auto">
          <a:xfrm>
            <a:off x="4485223" y="692625"/>
            <a:ext cx="856325" cy="276999"/>
          </a:xfrm>
          <a:prstGeom prst="rect">
            <a:avLst/>
          </a:prstGeom>
          <a:noFill/>
          <a:ln w="9525">
            <a:noFill/>
            <a:miter lim="800000"/>
            <a:headEnd/>
            <a:tailEnd/>
          </a:ln>
        </p:spPr>
        <p:txBody>
          <a:bodyPr wrap="none">
            <a:spAutoFit/>
          </a:bodyPr>
          <a:lstStyle/>
          <a:p>
            <a:r>
              <a:rPr lang="id-ID" sz="1200" b="1">
                <a:solidFill>
                  <a:prstClr val="black"/>
                </a:solidFill>
              </a:rPr>
              <a:t>Usia 13-15</a:t>
            </a:r>
            <a:endParaRPr lang="en-US" sz="1200" b="1">
              <a:solidFill>
                <a:prstClr val="black"/>
              </a:solidFill>
            </a:endParaRPr>
          </a:p>
        </p:txBody>
      </p:sp>
      <p:sp>
        <p:nvSpPr>
          <p:cNvPr id="3082" name="TextBox 37"/>
          <p:cNvSpPr txBox="1">
            <a:spLocks noChangeArrowheads="1"/>
          </p:cNvSpPr>
          <p:nvPr/>
        </p:nvSpPr>
        <p:spPr bwMode="auto">
          <a:xfrm>
            <a:off x="7813018" y="703737"/>
            <a:ext cx="856325" cy="276999"/>
          </a:xfrm>
          <a:prstGeom prst="rect">
            <a:avLst/>
          </a:prstGeom>
          <a:noFill/>
          <a:ln w="9525">
            <a:noFill/>
            <a:miter lim="800000"/>
            <a:headEnd/>
            <a:tailEnd/>
          </a:ln>
        </p:spPr>
        <p:txBody>
          <a:bodyPr wrap="none">
            <a:spAutoFit/>
          </a:bodyPr>
          <a:lstStyle/>
          <a:p>
            <a:r>
              <a:rPr lang="id-ID" sz="1200" b="1">
                <a:solidFill>
                  <a:prstClr val="black"/>
                </a:solidFill>
              </a:rPr>
              <a:t>Usia 16-18</a:t>
            </a:r>
            <a:endParaRPr lang="en-US" sz="1200" b="1">
              <a:solidFill>
                <a:prstClr val="black"/>
              </a:solidFill>
            </a:endParaRPr>
          </a:p>
        </p:txBody>
      </p:sp>
      <p:sp>
        <p:nvSpPr>
          <p:cNvPr id="3083" name="TextBox 38"/>
          <p:cNvSpPr txBox="1">
            <a:spLocks noChangeArrowheads="1"/>
          </p:cNvSpPr>
          <p:nvPr/>
        </p:nvSpPr>
        <p:spPr bwMode="auto">
          <a:xfrm>
            <a:off x="271727" y="6551614"/>
            <a:ext cx="1811714" cy="230832"/>
          </a:xfrm>
          <a:prstGeom prst="rect">
            <a:avLst/>
          </a:prstGeom>
          <a:noFill/>
          <a:ln w="9525">
            <a:noFill/>
            <a:miter lim="800000"/>
            <a:headEnd/>
            <a:tailEnd/>
          </a:ln>
        </p:spPr>
        <p:txBody>
          <a:bodyPr wrap="none">
            <a:spAutoFit/>
          </a:bodyPr>
          <a:lstStyle/>
          <a:p>
            <a:r>
              <a:rPr lang="id-ID" sz="900" i="1" dirty="0">
                <a:solidFill>
                  <a:prstClr val="black"/>
                </a:solidFill>
              </a:rPr>
              <a:t>Sumber: </a:t>
            </a:r>
            <a:r>
              <a:rPr lang="id-ID" sz="900" i="1" dirty="0" smtClean="0">
                <a:solidFill>
                  <a:prstClr val="black"/>
                </a:solidFill>
              </a:rPr>
              <a:t>Diolah dari data BPS </a:t>
            </a:r>
            <a:r>
              <a:rPr lang="id-ID" sz="900" i="1" dirty="0">
                <a:solidFill>
                  <a:prstClr val="black"/>
                </a:solidFill>
              </a:rPr>
              <a:t>2013</a:t>
            </a:r>
            <a:endParaRPr lang="en-US" sz="900" i="1" dirty="0">
              <a:solidFill>
                <a:prstClr val="black"/>
              </a:solidFill>
            </a:endParaRPr>
          </a:p>
        </p:txBody>
      </p:sp>
      <p:sp>
        <p:nvSpPr>
          <p:cNvPr id="36" name="Slide Number Placeholder 2"/>
          <p:cNvSpPr txBox="1"/>
          <p:nvPr/>
        </p:nvSpPr>
        <p:spPr>
          <a:xfrm>
            <a:off x="9333310" y="6492880"/>
            <a:ext cx="577850" cy="365125"/>
          </a:xfrm>
          <a:prstGeom prst="rect">
            <a:avLst/>
          </a:prstGeom>
          <a:solidFill>
            <a:schemeClr val="tx2"/>
          </a:solidFill>
          <a:ln>
            <a:noFill/>
          </a:ln>
        </p:spPr>
        <p:txBody>
          <a:bodyPr anchor="ctr"/>
          <a:lstStyle/>
          <a:p>
            <a:pPr algn="r">
              <a:defRPr/>
            </a:pPr>
            <a:fld id="{F28C387F-7EEA-4EDD-8940-22464DD52B2B}" type="slidenum">
              <a:rPr lang="en-US" sz="1600" b="1">
                <a:solidFill>
                  <a:prstClr val="white"/>
                </a:solidFill>
                <a:effectLst>
                  <a:outerShdw blurRad="38100" dist="38100" dir="2700000" algn="tl">
                    <a:srgbClr val="000000"/>
                  </a:outerShdw>
                </a:effectLst>
              </a:rPr>
              <a:pPr algn="r">
                <a:defRPr/>
              </a:pPr>
              <a:t>14</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123654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3032125"/>
            <a:ext cx="9074150"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defRPr/>
            </a:pPr>
            <a:r>
              <a:rPr lang="id-ID" sz="3600" b="1" dirty="0" smtClean="0">
                <a:solidFill>
                  <a:schemeClr val="tx2"/>
                </a:solidFill>
                <a:latin typeface="Calibri" pitchFamily="34" charset="0"/>
                <a:cs typeface="Arial" pitchFamily="34" charset="0"/>
              </a:rPr>
              <a:t>Kurikulum 2013</a:t>
            </a:r>
            <a:endParaRPr lang="id-ID" sz="3600" b="1" dirty="0">
              <a:solidFill>
                <a:schemeClr val="tx2"/>
              </a:solidFill>
              <a:latin typeface="Calibri" pitchFamily="34" charset="0"/>
              <a:cs typeface="Arial" pitchFamily="34" charset="0"/>
            </a:endParaRPr>
          </a:p>
        </p:txBody>
      </p:sp>
      <p:sp>
        <p:nvSpPr>
          <p:cNvPr id="15363" name="Rounded Rectangle 4"/>
          <p:cNvSpPr>
            <a:spLocks noChangeArrowheads="1"/>
          </p:cNvSpPr>
          <p:nvPr/>
        </p:nvSpPr>
        <p:spPr bwMode="auto">
          <a:xfrm>
            <a:off x="4521200" y="1916113"/>
            <a:ext cx="865188" cy="868362"/>
          </a:xfrm>
          <a:custGeom>
            <a:avLst/>
            <a:gdLst>
              <a:gd name="T0" fmla="*/ 432598 w 865186"/>
              <a:gd name="T1" fmla="*/ 0 h 867646"/>
              <a:gd name="T2" fmla="*/ 865196 w 865186"/>
              <a:gd name="T3" fmla="*/ 435616 h 867646"/>
              <a:gd name="T4" fmla="*/ 432598 w 865186"/>
              <a:gd name="T5" fmla="*/ 871232 h 867646"/>
              <a:gd name="T6" fmla="*/ 0 w 865186"/>
              <a:gd name="T7" fmla="*/ 4356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id-ID" sz="4400" dirty="0" smtClean="0">
                <a:solidFill>
                  <a:srgbClr val="E46C0A"/>
                </a:solidFill>
                <a:latin typeface="Arial Rounded MT Bold" pitchFamily="34" charset="0"/>
              </a:rPr>
              <a:t>I</a:t>
            </a:r>
            <a:r>
              <a:rPr lang="en-AU" sz="4400" dirty="0" smtClean="0">
                <a:solidFill>
                  <a:srgbClr val="E46C0A"/>
                </a:solidFill>
                <a:latin typeface="Arial Rounded MT Bold" pitchFamily="34" charset="0"/>
              </a:rPr>
              <a:t>I</a:t>
            </a:r>
            <a:endParaRPr lang="id-ID" sz="4400" dirty="0">
              <a:solidFill>
                <a:srgbClr val="E46C0A"/>
              </a:solidFill>
              <a:latin typeface="Arial Rounded MT Bold" pitchFamily="34" charset="0"/>
            </a:endParaRPr>
          </a:p>
        </p:txBody>
      </p:sp>
      <p:sp>
        <p:nvSpPr>
          <p:cNvPr id="5" name="Slide Number Placeholder 2"/>
          <p:cNvSpPr txBox="1"/>
          <p:nvPr/>
        </p:nvSpPr>
        <p:spPr>
          <a:xfrm>
            <a:off x="9372606" y="6492903"/>
            <a:ext cx="533400" cy="365125"/>
          </a:xfrm>
          <a:prstGeom prst="rect">
            <a:avLst/>
          </a:prstGeom>
          <a:solidFill>
            <a:srgbClr val="800000"/>
          </a:solidFill>
          <a:ln>
            <a:noFill/>
          </a:ln>
        </p:spPr>
        <p:txBody>
          <a:bodyPr anchor="ctr"/>
          <a:lstStyle/>
          <a:p>
            <a:pPr algn="r">
              <a:defRPr/>
            </a:pPr>
            <a:fld id="{B7D2FE6F-D628-400C-9D64-74A1BC76769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15</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8105126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txBox="1">
            <a:spLocks/>
          </p:cNvSpPr>
          <p:nvPr/>
        </p:nvSpPr>
        <p:spPr bwMode="auto">
          <a:xfrm>
            <a:off x="0" y="0"/>
            <a:ext cx="9906000" cy="76200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d-ID" sz="3600" b="1" dirty="0" smtClean="0">
                <a:solidFill>
                  <a:schemeClr val="bg1"/>
                </a:solidFill>
              </a:rPr>
              <a:t>Beberapa Isu Publik Tentang Kurikulum</a:t>
            </a:r>
            <a:r>
              <a:rPr lang="en-AU" sz="3600" b="1" dirty="0" smtClean="0">
                <a:solidFill>
                  <a:schemeClr val="bg1"/>
                </a:solidFill>
              </a:rPr>
              <a:t> 2013</a:t>
            </a:r>
            <a:endParaRPr lang="id-ID" sz="36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82926873"/>
              </p:ext>
            </p:extLst>
          </p:nvPr>
        </p:nvGraphicFramePr>
        <p:xfrm>
          <a:off x="264481" y="1142984"/>
          <a:ext cx="9403427" cy="4669309"/>
        </p:xfrm>
        <a:graphic>
          <a:graphicData uri="http://schemas.openxmlformats.org/drawingml/2006/table">
            <a:tbl>
              <a:tblPr firstRow="1" bandRow="1">
                <a:tableStyleId>{7DF18680-E054-41AD-8BC1-D1AEF772440D}</a:tableStyleId>
              </a:tblPr>
              <a:tblGrid>
                <a:gridCol w="9403427"/>
              </a:tblGrid>
              <a:tr h="4669309">
                <a:tc>
                  <a:txBody>
                    <a:bodyPr/>
                    <a:lstStyle/>
                    <a:p>
                      <a:pPr marL="355600" lvl="0" indent="-355600">
                        <a:buFont typeface="Arial" pitchFamily="34" charset="0"/>
                        <a:buChar char="•"/>
                      </a:pPr>
                      <a:r>
                        <a:rPr lang="id-ID" sz="2400" dirty="0" smtClean="0">
                          <a:solidFill>
                            <a:schemeClr val="tx2">
                              <a:lumMod val="75000"/>
                            </a:schemeClr>
                          </a:solidFill>
                        </a:rPr>
                        <a:t>Terkesan </a:t>
                      </a:r>
                      <a:r>
                        <a:rPr lang="en-AU" sz="2400" dirty="0" smtClean="0">
                          <a:solidFill>
                            <a:schemeClr val="tx2">
                              <a:lumMod val="75000"/>
                            </a:schemeClr>
                          </a:solidFill>
                        </a:rPr>
                        <a:t>m</a:t>
                      </a:r>
                      <a:r>
                        <a:rPr lang="id-ID" sz="2400" dirty="0" smtClean="0">
                          <a:solidFill>
                            <a:schemeClr val="tx2">
                              <a:lumMod val="75000"/>
                            </a:schemeClr>
                          </a:solidFill>
                        </a:rPr>
                        <a:t>endadak, tanpa evaluasi</a:t>
                      </a:r>
                      <a:r>
                        <a:rPr lang="id-ID" sz="2400" baseline="0" dirty="0" smtClean="0">
                          <a:solidFill>
                            <a:schemeClr val="tx2">
                              <a:lumMod val="75000"/>
                            </a:schemeClr>
                          </a:solidFill>
                        </a:rPr>
                        <a:t> kurikulum yang sedang berjalan</a:t>
                      </a:r>
                      <a:r>
                        <a:rPr lang="id-ID" sz="2400" dirty="0" smtClean="0">
                          <a:solidFill>
                            <a:schemeClr val="tx2">
                              <a:lumMod val="75000"/>
                            </a:schemeClr>
                          </a:solidFill>
                        </a:rPr>
                        <a:t> </a:t>
                      </a:r>
                      <a:r>
                        <a:rPr lang="id-ID" sz="2400" baseline="0" dirty="0" smtClean="0">
                          <a:solidFill>
                            <a:schemeClr val="tx2">
                              <a:lumMod val="75000"/>
                            </a:schemeClr>
                          </a:solidFill>
                        </a:rPr>
                        <a:t> </a:t>
                      </a:r>
                      <a:endParaRPr lang="id-ID" sz="2400" dirty="0" smtClean="0">
                        <a:solidFill>
                          <a:schemeClr val="tx2">
                            <a:lumMod val="75000"/>
                          </a:schemeClr>
                        </a:solidFill>
                      </a:endParaRPr>
                    </a:p>
                    <a:p>
                      <a:pPr marL="355600" lvl="0" indent="-355600">
                        <a:buFont typeface="Arial" pitchFamily="34" charset="0"/>
                        <a:buChar char="•"/>
                      </a:pPr>
                      <a:r>
                        <a:rPr lang="id-ID" sz="2400" dirty="0" smtClean="0">
                          <a:solidFill>
                            <a:schemeClr val="tx2">
                              <a:lumMod val="75000"/>
                            </a:schemeClr>
                          </a:solidFill>
                        </a:rPr>
                        <a:t>Tidak melibatkan guru atau asosiasi profesi pendidik</a:t>
                      </a:r>
                    </a:p>
                    <a:p>
                      <a:pPr marL="355600" lvl="0" indent="-355600">
                        <a:buFont typeface="Arial" pitchFamily="34" charset="0"/>
                        <a:buChar char="•"/>
                      </a:pPr>
                      <a:r>
                        <a:rPr lang="id-ID" sz="2400" dirty="0" smtClean="0">
                          <a:solidFill>
                            <a:schemeClr val="tx2">
                              <a:lumMod val="75000"/>
                            </a:schemeClr>
                          </a:solidFill>
                        </a:rPr>
                        <a:t>Kurang sosialisasi</a:t>
                      </a:r>
                    </a:p>
                    <a:p>
                      <a:pPr marL="355600" lvl="0" indent="-355600">
                        <a:buFont typeface="Arial" pitchFamily="34" charset="0"/>
                        <a:buChar char="•"/>
                      </a:pPr>
                      <a:r>
                        <a:rPr lang="id-ID" sz="2400" dirty="0" smtClean="0">
                          <a:solidFill>
                            <a:schemeClr val="tx2">
                              <a:lumMod val="75000"/>
                            </a:schemeClr>
                          </a:solidFill>
                        </a:rPr>
                        <a:t>Menghapus mata pelajaran yang mendukung di persaing</a:t>
                      </a:r>
                      <a:r>
                        <a:rPr lang="en-AU" sz="2400" dirty="0" smtClean="0">
                          <a:solidFill>
                            <a:schemeClr val="tx2">
                              <a:lumMod val="75000"/>
                            </a:schemeClr>
                          </a:solidFill>
                        </a:rPr>
                        <a:t>a</a:t>
                      </a:r>
                      <a:r>
                        <a:rPr lang="id-ID" sz="2400" dirty="0" smtClean="0">
                          <a:solidFill>
                            <a:schemeClr val="tx2">
                              <a:lumMod val="75000"/>
                            </a:schemeClr>
                          </a:solidFill>
                        </a:rPr>
                        <a:t>n global (B</a:t>
                      </a:r>
                      <a:r>
                        <a:rPr lang="en-AU" sz="2400" dirty="0" err="1" smtClean="0">
                          <a:solidFill>
                            <a:schemeClr val="tx2">
                              <a:lumMod val="75000"/>
                            </a:schemeClr>
                          </a:solidFill>
                        </a:rPr>
                        <a:t>ahasa</a:t>
                      </a:r>
                      <a:r>
                        <a:rPr lang="id-ID" sz="2400" dirty="0" smtClean="0">
                          <a:solidFill>
                            <a:schemeClr val="tx2">
                              <a:lumMod val="75000"/>
                            </a:schemeClr>
                          </a:solidFill>
                        </a:rPr>
                        <a:t> Inggris dan TIK) </a:t>
                      </a:r>
                      <a:endParaRPr lang="en-US" sz="2400" dirty="0" smtClean="0">
                        <a:solidFill>
                          <a:schemeClr val="tx2">
                            <a:lumMod val="75000"/>
                          </a:schemeClr>
                        </a:solidFill>
                      </a:endParaRPr>
                    </a:p>
                    <a:p>
                      <a:pPr marL="355600" lvl="0" indent="-355600">
                        <a:buFont typeface="Arial" pitchFamily="34" charset="0"/>
                        <a:buChar char="•"/>
                      </a:pPr>
                      <a:r>
                        <a:rPr lang="id-ID" sz="2400" dirty="0" smtClean="0">
                          <a:solidFill>
                            <a:schemeClr val="tx2">
                              <a:lumMod val="75000"/>
                            </a:schemeClr>
                          </a:solidFill>
                        </a:rPr>
                        <a:t>Mengabaikan kemampuan guru didalam membuat RPP dan </a:t>
                      </a:r>
                      <a:r>
                        <a:rPr lang="en-AU" sz="2400" dirty="0" smtClean="0">
                          <a:solidFill>
                            <a:schemeClr val="tx2">
                              <a:lumMod val="75000"/>
                            </a:schemeClr>
                          </a:solidFill>
                        </a:rPr>
                        <a:t>s</a:t>
                      </a:r>
                      <a:r>
                        <a:rPr lang="id-ID" sz="2400" dirty="0" smtClean="0">
                          <a:solidFill>
                            <a:schemeClr val="tx2">
                              <a:lumMod val="75000"/>
                            </a:schemeClr>
                          </a:solidFill>
                        </a:rPr>
                        <a:t>ilabus </a:t>
                      </a:r>
                    </a:p>
                    <a:p>
                      <a:pPr marL="355600" lvl="0" indent="-355600">
                        <a:buFont typeface="Arial" pitchFamily="34" charset="0"/>
                        <a:buChar char="•"/>
                      </a:pPr>
                      <a:r>
                        <a:rPr lang="id-ID" sz="2400" dirty="0" smtClean="0">
                          <a:solidFill>
                            <a:schemeClr val="tx2">
                              <a:lumMod val="75000"/>
                            </a:schemeClr>
                          </a:solidFill>
                        </a:rPr>
                        <a:t>Tidak menjawab </a:t>
                      </a:r>
                      <a:r>
                        <a:rPr lang="id-ID" sz="2400" baseline="0" dirty="0" smtClean="0">
                          <a:solidFill>
                            <a:schemeClr val="tx2">
                              <a:lumMod val="75000"/>
                            </a:schemeClr>
                          </a:solidFill>
                        </a:rPr>
                        <a:t>apa yang dibutuhkan peserta didik</a:t>
                      </a:r>
                      <a:endParaRPr lang="id-ID" sz="2400" dirty="0" smtClean="0">
                        <a:solidFill>
                          <a:schemeClr val="tx2">
                            <a:lumMod val="75000"/>
                          </a:schemeClr>
                        </a:solidFill>
                      </a:endParaRPr>
                    </a:p>
                    <a:p>
                      <a:pPr marL="355600" lvl="0" indent="-355600">
                        <a:buFont typeface="Arial" pitchFamily="34" charset="0"/>
                        <a:buChar char="•"/>
                      </a:pPr>
                      <a:r>
                        <a:rPr lang="id-ID" sz="2400" dirty="0" smtClean="0">
                          <a:solidFill>
                            <a:schemeClr val="tx2">
                              <a:lumMod val="75000"/>
                            </a:schemeClr>
                          </a:solidFill>
                        </a:rPr>
                        <a:t>Berkembangnya stigma negatif terhadap guru</a:t>
                      </a:r>
                    </a:p>
                    <a:p>
                      <a:pPr marL="355600" lvl="0" indent="-355600">
                        <a:buFont typeface="Arial" pitchFamily="34" charset="0"/>
                        <a:buChar char="•"/>
                      </a:pPr>
                      <a:r>
                        <a:rPr lang="id-ID" sz="2400" dirty="0" smtClean="0">
                          <a:solidFill>
                            <a:schemeClr val="tx2">
                              <a:lumMod val="75000"/>
                            </a:schemeClr>
                          </a:solidFill>
                        </a:rPr>
                        <a:t>Mestinya metodologi yang diperbaiki bukan kurikulum</a:t>
                      </a:r>
                    </a:p>
                    <a:p>
                      <a:pPr marL="355600" lvl="0" indent="-355600">
                        <a:buFont typeface="Arial" pitchFamily="34" charset="0"/>
                        <a:buChar char="•"/>
                      </a:pPr>
                      <a:r>
                        <a:rPr lang="id-ID" sz="2400" dirty="0" smtClean="0">
                          <a:solidFill>
                            <a:schemeClr val="tx2">
                              <a:lumMod val="75000"/>
                            </a:schemeClr>
                          </a:solidFill>
                        </a:rPr>
                        <a:t>Anggaran sangat besar , khwatir seperti kasus hambalang </a:t>
                      </a:r>
                    </a:p>
                    <a:p>
                      <a:pPr marL="355600" lvl="0" indent="-355600">
                        <a:buFont typeface="Arial" pitchFamily="34" charset="0"/>
                        <a:buChar char="•"/>
                      </a:pPr>
                      <a:r>
                        <a:rPr lang="id-ID" sz="2400" dirty="0" smtClean="0">
                          <a:solidFill>
                            <a:schemeClr val="tx2">
                              <a:lumMod val="75000"/>
                            </a:schemeClr>
                          </a:solidFill>
                        </a:rPr>
                        <a:t>Tarik-ulur</a:t>
                      </a:r>
                      <a:r>
                        <a:rPr lang="id-ID" sz="2400" baseline="0" dirty="0" smtClean="0">
                          <a:solidFill>
                            <a:schemeClr val="tx2">
                              <a:lumMod val="75000"/>
                            </a:schemeClr>
                          </a:solidFill>
                        </a:rPr>
                        <a:t> anggaran antara Kemdikbud dengan DPR</a:t>
                      </a:r>
                    </a:p>
                    <a:p>
                      <a:pPr marL="355600" lvl="0" indent="-355600">
                        <a:buFont typeface="Arial" pitchFamily="34" charset="0"/>
                        <a:buChar char="•"/>
                      </a:pPr>
                      <a:r>
                        <a:rPr lang="id-ID" sz="2400" baseline="0" dirty="0" smtClean="0">
                          <a:solidFill>
                            <a:schemeClr val="tx2">
                              <a:lumMod val="75000"/>
                            </a:schemeClr>
                          </a:solidFill>
                        </a:rPr>
                        <a:t>Implementasi bakal terhambat karena anggaran belum disetujui</a:t>
                      </a:r>
                      <a:endParaRPr lang="id-ID" sz="1500" dirty="0" smtClean="0">
                        <a:solidFill>
                          <a:schemeClr val="tx2">
                            <a:lumMod val="75000"/>
                          </a:schemeClr>
                        </a:solidFill>
                      </a:endParaRPr>
                    </a:p>
                  </a:txBody>
                  <a:tcPr>
                    <a:solidFill>
                      <a:schemeClr val="accent3">
                        <a:lumMod val="40000"/>
                        <a:lumOff val="60000"/>
                      </a:schemeClr>
                    </a:solidFill>
                  </a:tcPr>
                </a:tc>
              </a:tr>
            </a:tbl>
          </a:graphicData>
        </a:graphic>
      </p:graphicFrame>
      <p:sp>
        <p:nvSpPr>
          <p:cNvPr id="9" name="Slide Number Placeholder 2"/>
          <p:cNvSpPr txBox="1"/>
          <p:nvPr/>
        </p:nvSpPr>
        <p:spPr>
          <a:xfrm>
            <a:off x="9372601" y="6492877"/>
            <a:ext cx="533400" cy="365125"/>
          </a:xfrm>
          <a:prstGeom prst="rect">
            <a:avLst/>
          </a:prstGeom>
          <a:solidFill>
            <a:srgbClr val="800000"/>
          </a:solidFill>
          <a:ln>
            <a:noFill/>
          </a:ln>
        </p:spPr>
        <p:txBody>
          <a:bodyPr anchor="ctr"/>
          <a:lstStyle/>
          <a:p>
            <a:pPr algn="r" fontAlgn="auto">
              <a:spcBef>
                <a:spcPts val="0"/>
              </a:spcBef>
              <a:spcAft>
                <a:spcPts val="0"/>
              </a:spcAft>
              <a:defRPr/>
            </a:pPr>
            <a:fld id="{A5F43DED-1943-4134-95B5-797FF2CB2CE5}"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16</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18133473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8"/>
          <p:cNvSpPr txBox="1">
            <a:spLocks noChangeArrowheads="1"/>
          </p:cNvSpPr>
          <p:nvPr/>
        </p:nvSpPr>
        <p:spPr bwMode="auto">
          <a:xfrm>
            <a:off x="128588" y="-36513"/>
            <a:ext cx="9548812" cy="1138773"/>
          </a:xfrm>
          <a:prstGeom prst="rect">
            <a:avLst/>
          </a:prstGeom>
          <a:noFill/>
          <a:ln w="9525">
            <a:noFill/>
            <a:miter lim="800000"/>
            <a:headEnd/>
            <a:tailEnd/>
          </a:ln>
        </p:spPr>
        <p:txBody>
          <a:bodyPr wrap="square" anchorCtr="1">
            <a:spAutoFit/>
          </a:bodyPr>
          <a:lstStyle/>
          <a:p>
            <a:pPr algn="ctr"/>
            <a:r>
              <a:rPr lang="en-AU" sz="3200" b="1" dirty="0" err="1" smtClean="0">
                <a:solidFill>
                  <a:schemeClr val="tx2"/>
                </a:solidFill>
                <a:latin typeface="Calibri" pitchFamily="34" charset="0"/>
                <a:cs typeface="Arial" pitchFamily="34" charset="0"/>
              </a:rPr>
              <a:t>Daftar</a:t>
            </a:r>
            <a:r>
              <a:rPr lang="en-AU" sz="3200" b="1" dirty="0" smtClean="0">
                <a:solidFill>
                  <a:schemeClr val="tx2"/>
                </a:solidFill>
                <a:latin typeface="Calibri" pitchFamily="34" charset="0"/>
                <a:cs typeface="Arial" pitchFamily="34" charset="0"/>
              </a:rPr>
              <a:t> </a:t>
            </a:r>
            <a:r>
              <a:rPr lang="en-AU" sz="3200" b="1" dirty="0" err="1" smtClean="0">
                <a:solidFill>
                  <a:schemeClr val="tx2"/>
                </a:solidFill>
                <a:latin typeface="Calibri" pitchFamily="34" charset="0"/>
                <a:cs typeface="Arial" pitchFamily="34" charset="0"/>
              </a:rPr>
              <a:t>Isi</a:t>
            </a:r>
            <a:r>
              <a:rPr lang="en-AU" sz="3200" b="1" dirty="0" smtClean="0">
                <a:solidFill>
                  <a:schemeClr val="tx2"/>
                </a:solidFill>
                <a:latin typeface="Calibri" pitchFamily="34" charset="0"/>
                <a:cs typeface="Arial" pitchFamily="34" charset="0"/>
              </a:rPr>
              <a:t> </a:t>
            </a:r>
          </a:p>
          <a:p>
            <a:pPr algn="ctr"/>
            <a:r>
              <a:rPr lang="en-AU" sz="3600" b="1" dirty="0" err="1" smtClean="0">
                <a:solidFill>
                  <a:srgbClr val="E46C0A"/>
                </a:solidFill>
                <a:latin typeface="Calibri" pitchFamily="34" charset="0"/>
                <a:cs typeface="Arial" pitchFamily="34" charset="0"/>
              </a:rPr>
              <a:t>Kurikulum</a:t>
            </a:r>
            <a:r>
              <a:rPr lang="en-AU" sz="3600" b="1" dirty="0" smtClean="0">
                <a:solidFill>
                  <a:srgbClr val="E46C0A"/>
                </a:solidFill>
                <a:latin typeface="Calibri" pitchFamily="34" charset="0"/>
                <a:cs typeface="Arial" pitchFamily="34" charset="0"/>
              </a:rPr>
              <a:t> 2013</a:t>
            </a:r>
            <a:endParaRPr lang="id-ID" sz="3600" b="1" dirty="0">
              <a:solidFill>
                <a:srgbClr val="E46C0A"/>
              </a:solidFill>
              <a:latin typeface="Calibri" pitchFamily="34" charset="0"/>
              <a:cs typeface="Arial" pitchFamily="34" charset="0"/>
            </a:endParaRPr>
          </a:p>
        </p:txBody>
      </p:sp>
      <p:cxnSp>
        <p:nvCxnSpPr>
          <p:cNvPr id="33795" name="Straight Connector 3"/>
          <p:cNvCxnSpPr>
            <a:cxnSpLocks noChangeShapeType="1"/>
          </p:cNvCxnSpPr>
          <p:nvPr/>
        </p:nvCxnSpPr>
        <p:spPr bwMode="auto">
          <a:xfrm>
            <a:off x="0" y="1214422"/>
            <a:ext cx="9906000" cy="0"/>
          </a:xfrm>
          <a:prstGeom prst="straightConnector1">
            <a:avLst/>
          </a:prstGeom>
          <a:noFill/>
          <a:ln w="9528">
            <a:solidFill>
              <a:srgbClr val="4A7EBB"/>
            </a:solidFill>
            <a:round/>
            <a:headEnd/>
            <a:tailEnd/>
          </a:ln>
        </p:spPr>
      </p:cxnSp>
      <p:sp>
        <p:nvSpPr>
          <p:cNvPr id="3077" name="Rounded Rectangle 6"/>
          <p:cNvSpPr>
            <a:spLocks noChangeArrowheads="1"/>
          </p:cNvSpPr>
          <p:nvPr/>
        </p:nvSpPr>
        <p:spPr bwMode="auto">
          <a:xfrm>
            <a:off x="1476375" y="2428826"/>
            <a:ext cx="8075613" cy="922532"/>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endParaRPr lang="id-ID" sz="2800" b="1" dirty="0">
              <a:solidFill>
                <a:schemeClr val="tx2">
                  <a:lumMod val="75000"/>
                </a:schemeClr>
              </a:solidFill>
              <a:latin typeface="Calibri" pitchFamily="34" charset="0"/>
            </a:endParaRPr>
          </a:p>
          <a:p>
            <a:pPr fontAlgn="auto">
              <a:spcBef>
                <a:spcPts val="0"/>
              </a:spcBef>
              <a:spcAft>
                <a:spcPts val="0"/>
              </a:spcAft>
              <a:defRPr/>
            </a:pPr>
            <a:r>
              <a:rPr lang="id-ID" sz="2800" b="1" dirty="0">
                <a:solidFill>
                  <a:schemeClr val="tx2"/>
                </a:solidFill>
                <a:latin typeface="Calibri" pitchFamily="34" charset="0"/>
              </a:rPr>
              <a:t>Pengembangan Kurikulum 2013</a:t>
            </a:r>
            <a:endParaRPr lang="id-ID" sz="2800" b="1" dirty="0">
              <a:solidFill>
                <a:schemeClr val="tx2"/>
              </a:solidFill>
              <a:latin typeface="Calibri" pitchFamily="34" charset="0"/>
              <a:cs typeface="Arial" pitchFamily="34" charset="0"/>
            </a:endParaRPr>
          </a:p>
          <a:p>
            <a:pPr fontAlgn="auto">
              <a:spcBef>
                <a:spcPts val="0"/>
              </a:spcBef>
              <a:spcAft>
                <a:spcPts val="0"/>
              </a:spcAft>
              <a:defRPr/>
            </a:pPr>
            <a:endParaRPr lang="en-GB" sz="2800" b="1" dirty="0">
              <a:solidFill>
                <a:schemeClr val="tx2">
                  <a:lumMod val="75000"/>
                </a:schemeClr>
              </a:solidFill>
              <a:latin typeface="Calibri" pitchFamily="34" charset="0"/>
            </a:endParaRPr>
          </a:p>
        </p:txBody>
      </p:sp>
      <p:sp>
        <p:nvSpPr>
          <p:cNvPr id="33797" name="Rounded Rectangle 7"/>
          <p:cNvSpPr>
            <a:spLocks noChangeArrowheads="1"/>
          </p:cNvSpPr>
          <p:nvPr/>
        </p:nvSpPr>
        <p:spPr bwMode="auto">
          <a:xfrm>
            <a:off x="539754" y="2420896"/>
            <a:ext cx="865188" cy="925145"/>
          </a:xfrm>
          <a:custGeom>
            <a:avLst/>
            <a:gdLst>
              <a:gd name="T0" fmla="*/ 432605 w 865186"/>
              <a:gd name="T1" fmla="*/ 0 h 411480"/>
              <a:gd name="T2" fmla="*/ 865210 w 865186"/>
              <a:gd name="T3" fmla="*/ 1286362 h 411480"/>
              <a:gd name="T4" fmla="*/ 432605 w 865186"/>
              <a:gd name="T5" fmla="*/ 2572721 h 411480"/>
              <a:gd name="T6" fmla="*/ 0 w 865186"/>
              <a:gd name="T7" fmla="*/ 1286362 h 411480"/>
              <a:gd name="T8" fmla="*/ 17694720 60000 65536"/>
              <a:gd name="T9" fmla="*/ 0 60000 65536"/>
              <a:gd name="T10" fmla="*/ 5898240 60000 65536"/>
              <a:gd name="T11" fmla="*/ 11796480 60000 65536"/>
              <a:gd name="T12" fmla="*/ 20087 w 865186"/>
              <a:gd name="T13" fmla="*/ 20087 h 411480"/>
              <a:gd name="T14" fmla="*/ 845099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rgbClr val="FDEADA"/>
          </a:solidFill>
          <a:ln w="3172">
            <a:solidFill>
              <a:srgbClr val="948A54"/>
            </a:solidFill>
            <a:miter lim="800000"/>
            <a:headEnd/>
            <a:tailEnd/>
          </a:ln>
        </p:spPr>
        <p:txBody>
          <a:bodyPr anchor="ctr" anchorCtr="1"/>
          <a:lstStyle/>
          <a:p>
            <a:pPr algn="ctr"/>
            <a:r>
              <a:rPr lang="id-ID" sz="2800">
                <a:solidFill>
                  <a:srgbClr val="E46C0A"/>
                </a:solidFill>
                <a:latin typeface="Arial Rounded MT Bold" pitchFamily="34" charset="0"/>
              </a:rPr>
              <a:t>B</a:t>
            </a:r>
          </a:p>
        </p:txBody>
      </p:sp>
      <p:sp>
        <p:nvSpPr>
          <p:cNvPr id="33799" name="Rounded Rectangle 9"/>
          <p:cNvSpPr>
            <a:spLocks noChangeArrowheads="1"/>
          </p:cNvSpPr>
          <p:nvPr/>
        </p:nvSpPr>
        <p:spPr bwMode="auto">
          <a:xfrm>
            <a:off x="539754" y="3431860"/>
            <a:ext cx="865188" cy="922530"/>
          </a:xfrm>
          <a:custGeom>
            <a:avLst/>
            <a:gdLst>
              <a:gd name="T0" fmla="*/ 432605 w 865186"/>
              <a:gd name="T1" fmla="*/ 0 h 411480"/>
              <a:gd name="T2" fmla="*/ 865210 w 865186"/>
              <a:gd name="T3" fmla="*/ 1234381 h 411480"/>
              <a:gd name="T4" fmla="*/ 432605 w 865186"/>
              <a:gd name="T5" fmla="*/ 2468771 h 411480"/>
              <a:gd name="T6" fmla="*/ 0 w 865186"/>
              <a:gd name="T7" fmla="*/ 1234381 h 411480"/>
              <a:gd name="T8" fmla="*/ 17694720 60000 65536"/>
              <a:gd name="T9" fmla="*/ 0 60000 65536"/>
              <a:gd name="T10" fmla="*/ 5898240 60000 65536"/>
              <a:gd name="T11" fmla="*/ 11796480 60000 65536"/>
              <a:gd name="T12" fmla="*/ 20087 w 865186"/>
              <a:gd name="T13" fmla="*/ 20087 h 411480"/>
              <a:gd name="T14" fmla="*/ 845099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rgbClr val="FDEADA"/>
          </a:solidFill>
          <a:ln w="3172">
            <a:solidFill>
              <a:srgbClr val="948A54"/>
            </a:solidFill>
            <a:miter lim="800000"/>
            <a:headEnd/>
            <a:tailEnd/>
          </a:ln>
        </p:spPr>
        <p:txBody>
          <a:bodyPr anchor="ctr" anchorCtr="1"/>
          <a:lstStyle/>
          <a:p>
            <a:pPr algn="ctr"/>
            <a:r>
              <a:rPr lang="id-ID" sz="2800">
                <a:solidFill>
                  <a:srgbClr val="E46C0A"/>
                </a:solidFill>
                <a:latin typeface="Arial Rounded MT Bold" pitchFamily="34" charset="0"/>
              </a:rPr>
              <a:t>C</a:t>
            </a:r>
          </a:p>
        </p:txBody>
      </p:sp>
      <p:sp>
        <p:nvSpPr>
          <p:cNvPr id="32"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6D823B29-EBD1-47F6-81D5-D423EDDEFDD0}"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17</a:t>
            </a:fld>
            <a:endParaRPr lang="id-ID" sz="1100" b="1" dirty="0">
              <a:solidFill>
                <a:schemeClr val="bg1"/>
              </a:solidFill>
              <a:effectLst>
                <a:outerShdw blurRad="38100" dist="38100" dir="2700000" algn="tl">
                  <a:srgbClr val="000000"/>
                </a:outerShdw>
              </a:effectLst>
              <a:latin typeface="Calibri" pitchFamily="34" charset="0"/>
            </a:endParaRPr>
          </a:p>
        </p:txBody>
      </p:sp>
      <p:sp>
        <p:nvSpPr>
          <p:cNvPr id="33801" name="Rounded Rectangle 13"/>
          <p:cNvSpPr>
            <a:spLocks noChangeArrowheads="1"/>
          </p:cNvSpPr>
          <p:nvPr/>
        </p:nvSpPr>
        <p:spPr bwMode="auto">
          <a:xfrm>
            <a:off x="1470027" y="4437112"/>
            <a:ext cx="8075613" cy="922532"/>
          </a:xfrm>
          <a:custGeom>
            <a:avLst/>
            <a:gdLst>
              <a:gd name="T0" fmla="*/ 4037805 w 8075615"/>
              <a:gd name="T1" fmla="*/ 0 h 411480"/>
              <a:gd name="T2" fmla="*/ 8075601 w 8075615"/>
              <a:gd name="T3" fmla="*/ 979389 h 411480"/>
              <a:gd name="T4" fmla="*/ 4037805 w 8075615"/>
              <a:gd name="T5" fmla="*/ 1958779 h 411480"/>
              <a:gd name="T6" fmla="*/ 0 w 8075615"/>
              <a:gd name="T7" fmla="*/ 979389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algn="just"/>
            <a:r>
              <a:rPr lang="id-ID" sz="2800" b="1">
                <a:solidFill>
                  <a:srgbClr val="17375E"/>
                </a:solidFill>
                <a:latin typeface="Calibri" pitchFamily="34" charset="0"/>
              </a:rPr>
              <a:t>Rencana Impelementasi Kurikulum 2013</a:t>
            </a:r>
          </a:p>
        </p:txBody>
      </p:sp>
      <p:sp>
        <p:nvSpPr>
          <p:cNvPr id="33803" name="Rounded Rectangle 10"/>
          <p:cNvSpPr>
            <a:spLocks noChangeArrowheads="1"/>
          </p:cNvSpPr>
          <p:nvPr/>
        </p:nvSpPr>
        <p:spPr bwMode="auto">
          <a:xfrm>
            <a:off x="1470027" y="3429004"/>
            <a:ext cx="8075613" cy="927757"/>
          </a:xfrm>
          <a:custGeom>
            <a:avLst/>
            <a:gdLst>
              <a:gd name="T0" fmla="*/ 4037805 w 8075615"/>
              <a:gd name="T1" fmla="*/ 0 h 411480"/>
              <a:gd name="T2" fmla="*/ 8075601 w 8075615"/>
              <a:gd name="T3" fmla="*/ 1005175 h 411480"/>
              <a:gd name="T4" fmla="*/ 4037805 w 8075615"/>
              <a:gd name="T5" fmla="*/ 2010353 h 411480"/>
              <a:gd name="T6" fmla="*/ 0 w 8075615"/>
              <a:gd name="T7" fmla="*/ 1005175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algn="just"/>
            <a:r>
              <a:rPr lang="id-ID" sz="2800" b="1" dirty="0">
                <a:solidFill>
                  <a:srgbClr val="17375E"/>
                </a:solidFill>
                <a:latin typeface="Calibri" pitchFamily="34" charset="0"/>
              </a:rPr>
              <a:t>Struktur Kurikulum</a:t>
            </a:r>
            <a:endParaRPr lang="fi-FI" sz="2800" b="1" dirty="0">
              <a:solidFill>
                <a:srgbClr val="17375E"/>
              </a:solidFill>
              <a:latin typeface="Calibri" pitchFamily="34" charset="0"/>
            </a:endParaRPr>
          </a:p>
        </p:txBody>
      </p:sp>
      <p:sp>
        <p:nvSpPr>
          <p:cNvPr id="33804" name="Rounded Rectangle 11"/>
          <p:cNvSpPr>
            <a:spLocks noChangeArrowheads="1"/>
          </p:cNvSpPr>
          <p:nvPr/>
        </p:nvSpPr>
        <p:spPr bwMode="auto">
          <a:xfrm>
            <a:off x="533400" y="4449503"/>
            <a:ext cx="865188" cy="919917"/>
          </a:xfrm>
          <a:custGeom>
            <a:avLst/>
            <a:gdLst>
              <a:gd name="T0" fmla="*/ 432605 w 865186"/>
              <a:gd name="T1" fmla="*/ 0 h 411480"/>
              <a:gd name="T2" fmla="*/ 865210 w 865186"/>
              <a:gd name="T3" fmla="*/ 1212204 h 411480"/>
              <a:gd name="T4" fmla="*/ 432605 w 865186"/>
              <a:gd name="T5" fmla="*/ 2424388 h 411480"/>
              <a:gd name="T6" fmla="*/ 0 w 865186"/>
              <a:gd name="T7" fmla="*/ 1212204 h 411480"/>
              <a:gd name="T8" fmla="*/ 17694720 60000 65536"/>
              <a:gd name="T9" fmla="*/ 0 60000 65536"/>
              <a:gd name="T10" fmla="*/ 5898240 60000 65536"/>
              <a:gd name="T11" fmla="*/ 11796480 60000 65536"/>
              <a:gd name="T12" fmla="*/ 20087 w 865186"/>
              <a:gd name="T13" fmla="*/ 20087 h 411480"/>
              <a:gd name="T14" fmla="*/ 845099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rgbClr val="FDEADA"/>
          </a:solidFill>
          <a:ln w="3172">
            <a:solidFill>
              <a:srgbClr val="948A54"/>
            </a:solidFill>
            <a:miter lim="800000"/>
            <a:headEnd/>
            <a:tailEnd/>
          </a:ln>
        </p:spPr>
        <p:txBody>
          <a:bodyPr anchor="ctr" anchorCtr="1"/>
          <a:lstStyle/>
          <a:p>
            <a:pPr algn="ctr"/>
            <a:r>
              <a:rPr lang="id-ID" sz="2800">
                <a:solidFill>
                  <a:srgbClr val="E46C0A"/>
                </a:solidFill>
                <a:latin typeface="Arial Rounded MT Bold" pitchFamily="34" charset="0"/>
              </a:rPr>
              <a:t>D</a:t>
            </a:r>
          </a:p>
        </p:txBody>
      </p:sp>
      <p:sp>
        <p:nvSpPr>
          <p:cNvPr id="17" name="Rounded Rectangle 6"/>
          <p:cNvSpPr>
            <a:spLocks noChangeArrowheads="1"/>
          </p:cNvSpPr>
          <p:nvPr/>
        </p:nvSpPr>
        <p:spPr bwMode="auto">
          <a:xfrm>
            <a:off x="1497013" y="1436673"/>
            <a:ext cx="8075612" cy="922532"/>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endParaRPr lang="id-ID" sz="2800" b="1" dirty="0">
              <a:solidFill>
                <a:schemeClr val="tx2">
                  <a:lumMod val="75000"/>
                </a:schemeClr>
              </a:solidFill>
              <a:latin typeface="Calibri" pitchFamily="34" charset="0"/>
            </a:endParaRPr>
          </a:p>
          <a:p>
            <a:pPr fontAlgn="auto">
              <a:spcBef>
                <a:spcPts val="0"/>
              </a:spcBef>
              <a:spcAft>
                <a:spcPts val="0"/>
              </a:spcAft>
              <a:defRPr/>
            </a:pPr>
            <a:r>
              <a:rPr lang="id-ID" sz="2800" b="1" dirty="0">
                <a:solidFill>
                  <a:schemeClr val="tx2"/>
                </a:solidFill>
                <a:latin typeface="Calibri" pitchFamily="34" charset="0"/>
              </a:rPr>
              <a:t>Rasional Pengembangan Kurikulum 2013</a:t>
            </a:r>
            <a:endParaRPr lang="id-ID" sz="2800" b="1" dirty="0">
              <a:solidFill>
                <a:schemeClr val="tx2"/>
              </a:solidFill>
              <a:latin typeface="Calibri" pitchFamily="34" charset="0"/>
              <a:cs typeface="Arial" pitchFamily="34" charset="0"/>
            </a:endParaRPr>
          </a:p>
          <a:p>
            <a:pPr fontAlgn="auto">
              <a:spcBef>
                <a:spcPts val="0"/>
              </a:spcBef>
              <a:spcAft>
                <a:spcPts val="0"/>
              </a:spcAft>
              <a:defRPr/>
            </a:pPr>
            <a:endParaRPr lang="en-GB" sz="2800" b="1" dirty="0">
              <a:solidFill>
                <a:schemeClr val="tx2">
                  <a:lumMod val="75000"/>
                </a:schemeClr>
              </a:solidFill>
              <a:latin typeface="Calibri" pitchFamily="34" charset="0"/>
            </a:endParaRPr>
          </a:p>
        </p:txBody>
      </p:sp>
      <p:sp>
        <p:nvSpPr>
          <p:cNvPr id="33806" name="Rounded Rectangle 7"/>
          <p:cNvSpPr>
            <a:spLocks noChangeArrowheads="1"/>
          </p:cNvSpPr>
          <p:nvPr/>
        </p:nvSpPr>
        <p:spPr bwMode="auto">
          <a:xfrm>
            <a:off x="560392" y="1428743"/>
            <a:ext cx="865187" cy="925145"/>
          </a:xfrm>
          <a:custGeom>
            <a:avLst/>
            <a:gdLst>
              <a:gd name="T0" fmla="*/ 432605 w 865186"/>
              <a:gd name="T1" fmla="*/ 0 h 411480"/>
              <a:gd name="T2" fmla="*/ 865206 w 865186"/>
              <a:gd name="T3" fmla="*/ 1286362 h 411480"/>
              <a:gd name="T4" fmla="*/ 432605 w 865186"/>
              <a:gd name="T5" fmla="*/ 2572721 h 411480"/>
              <a:gd name="T6" fmla="*/ 0 w 865186"/>
              <a:gd name="T7" fmla="*/ 1286362 h 411480"/>
              <a:gd name="T8" fmla="*/ 17694720 60000 65536"/>
              <a:gd name="T9" fmla="*/ 0 60000 65536"/>
              <a:gd name="T10" fmla="*/ 5898240 60000 65536"/>
              <a:gd name="T11" fmla="*/ 11796480 60000 65536"/>
              <a:gd name="T12" fmla="*/ 20087 w 865186"/>
              <a:gd name="T13" fmla="*/ 20087 h 411480"/>
              <a:gd name="T14" fmla="*/ 845099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rgbClr val="FDEADA"/>
          </a:solidFill>
          <a:ln w="3172">
            <a:solidFill>
              <a:srgbClr val="948A54"/>
            </a:solidFill>
            <a:miter lim="800000"/>
            <a:headEnd/>
            <a:tailEnd/>
          </a:ln>
        </p:spPr>
        <p:txBody>
          <a:bodyPr anchor="ctr" anchorCtr="1"/>
          <a:lstStyle/>
          <a:p>
            <a:pPr algn="ctr"/>
            <a:r>
              <a:rPr lang="id-ID" sz="2800">
                <a:solidFill>
                  <a:srgbClr val="E46C0A"/>
                </a:solidFill>
                <a:latin typeface="Arial Rounded MT Bold" pitchFamily="34" charset="0"/>
              </a:rPr>
              <a:t>A</a:t>
            </a:r>
          </a:p>
        </p:txBody>
      </p:sp>
    </p:spTree>
    <p:extLst>
      <p:ext uri="{BB962C8B-B14F-4D97-AF65-F5344CB8AC3E}">
        <p14:creationId xmlns:p14="http://schemas.microsoft.com/office/powerpoint/2010/main" val="14511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8" y="0"/>
            <a:ext cx="9906000" cy="1143000"/>
          </a:xfrm>
          <a:solidFill>
            <a:schemeClr val="tx2">
              <a:lumMod val="75000"/>
            </a:schemeClr>
          </a:solidFill>
        </p:spPr>
        <p:txBody>
          <a:bodyPr>
            <a:noAutofit/>
          </a:bodyPr>
          <a:lstStyle/>
          <a:p>
            <a:r>
              <a:rPr lang="id-ID" sz="3600" b="1" dirty="0" smtClean="0">
                <a:solidFill>
                  <a:schemeClr val="bg1"/>
                </a:solidFill>
              </a:rPr>
              <a:t>Tujuan Pendidikan Nasional</a:t>
            </a:r>
            <a:br>
              <a:rPr lang="id-ID" sz="3600" b="1" dirty="0" smtClean="0">
                <a:solidFill>
                  <a:schemeClr val="bg1"/>
                </a:solidFill>
              </a:rPr>
            </a:br>
            <a:r>
              <a:rPr lang="id-ID" sz="2800" b="1" dirty="0" smtClean="0">
                <a:solidFill>
                  <a:schemeClr val="bg1"/>
                </a:solidFill>
              </a:rPr>
              <a:t>(Pasal 3 UU No 20 Sisdiknas Tahun 2003)</a:t>
            </a:r>
            <a:endParaRPr lang="en-US" sz="2800" b="1" dirty="0">
              <a:solidFill>
                <a:schemeClr val="bg1"/>
              </a:solidFill>
            </a:endParaRPr>
          </a:p>
        </p:txBody>
      </p:sp>
      <p:sp>
        <p:nvSpPr>
          <p:cNvPr id="3" name="Content Placeholder 2"/>
          <p:cNvSpPr>
            <a:spLocks noGrp="1"/>
          </p:cNvSpPr>
          <p:nvPr>
            <p:ph idx="1"/>
          </p:nvPr>
        </p:nvSpPr>
        <p:spPr>
          <a:xfrm>
            <a:off x="495300" y="1357301"/>
            <a:ext cx="8915400" cy="1873347"/>
          </a:xfrm>
          <a:solidFill>
            <a:schemeClr val="accent5">
              <a:lumMod val="20000"/>
              <a:lumOff val="80000"/>
            </a:schemeClr>
          </a:solidFill>
        </p:spPr>
        <p:txBody>
          <a:bodyPr>
            <a:normAutofit/>
          </a:bodyPr>
          <a:lstStyle/>
          <a:p>
            <a:pPr marL="400050" lvl="1" indent="0">
              <a:buNone/>
            </a:pPr>
            <a:r>
              <a:rPr lang="id-ID" sz="2400" dirty="0" smtClean="0"/>
              <a:t>B</a:t>
            </a:r>
            <a:r>
              <a:rPr lang="en-US" sz="2400" dirty="0" err="1" smtClean="0"/>
              <a:t>erkembangnya</a:t>
            </a:r>
            <a:r>
              <a:rPr lang="en-US" sz="2400" dirty="0" smtClean="0"/>
              <a:t> </a:t>
            </a:r>
            <a:r>
              <a:rPr lang="en-US" sz="2400" dirty="0" err="1" smtClean="0"/>
              <a:t>potensi</a:t>
            </a:r>
            <a:r>
              <a:rPr lang="en-US" sz="2400" dirty="0" smtClean="0"/>
              <a:t> </a:t>
            </a:r>
            <a:r>
              <a:rPr lang="en-US" sz="2400" dirty="0" err="1" smtClean="0"/>
              <a:t>peserta</a:t>
            </a:r>
            <a:r>
              <a:rPr lang="en-US" sz="2400" dirty="0" smtClean="0"/>
              <a:t> </a:t>
            </a:r>
            <a:r>
              <a:rPr lang="en-US" sz="2400" dirty="0" err="1" smtClean="0"/>
              <a:t>didik</a:t>
            </a:r>
            <a:r>
              <a:rPr lang="en-US" sz="2400" dirty="0" smtClean="0"/>
              <a:t> agar </a:t>
            </a:r>
            <a:r>
              <a:rPr lang="en-US" sz="2400" dirty="0" err="1" smtClean="0"/>
              <a:t>menjadi</a:t>
            </a:r>
            <a:r>
              <a:rPr lang="en-US" sz="2400" dirty="0" smtClean="0"/>
              <a:t> </a:t>
            </a:r>
            <a:r>
              <a:rPr lang="en-US" sz="2400" dirty="0" err="1" smtClean="0"/>
              <a:t>manusia</a:t>
            </a:r>
            <a:r>
              <a:rPr lang="en-US" sz="2400" dirty="0" smtClean="0"/>
              <a:t> yang</a:t>
            </a:r>
            <a:r>
              <a:rPr lang="id-ID" sz="2400" dirty="0"/>
              <a:t> </a:t>
            </a:r>
            <a:r>
              <a:rPr lang="id-ID" sz="2400" dirty="0" smtClean="0"/>
              <a:t>b</a:t>
            </a:r>
            <a:r>
              <a:rPr lang="en-US" sz="2400" dirty="0" err="1" smtClean="0"/>
              <a:t>eriman</a:t>
            </a:r>
            <a:r>
              <a:rPr lang="en-US" sz="2400" dirty="0" smtClean="0"/>
              <a:t> </a:t>
            </a:r>
            <a:r>
              <a:rPr lang="en-US" sz="2400" dirty="0" err="1" smtClean="0"/>
              <a:t>dan</a:t>
            </a:r>
            <a:r>
              <a:rPr lang="en-US" sz="2400" dirty="0" smtClean="0"/>
              <a:t> </a:t>
            </a:r>
            <a:r>
              <a:rPr lang="en-US" sz="2400" dirty="0" err="1" smtClean="0"/>
              <a:t>bertakwa</a:t>
            </a:r>
            <a:r>
              <a:rPr lang="en-US" sz="2400" dirty="0" smtClean="0"/>
              <a:t> </a:t>
            </a:r>
            <a:r>
              <a:rPr lang="en-US" sz="2400" dirty="0" err="1" smtClean="0"/>
              <a:t>kepada</a:t>
            </a:r>
            <a:r>
              <a:rPr lang="id-ID" sz="2400" dirty="0" smtClean="0"/>
              <a:t> </a:t>
            </a:r>
            <a:r>
              <a:rPr lang="en-US" sz="2400" dirty="0" err="1" smtClean="0"/>
              <a:t>Tuhan</a:t>
            </a:r>
            <a:r>
              <a:rPr lang="en-US" sz="2400" dirty="0" smtClean="0"/>
              <a:t> Yang </a:t>
            </a:r>
            <a:r>
              <a:rPr lang="en-US" sz="2400" dirty="0" err="1" smtClean="0"/>
              <a:t>Maha</a:t>
            </a:r>
            <a:r>
              <a:rPr lang="en-US" sz="2400" dirty="0" smtClean="0"/>
              <a:t> </a:t>
            </a:r>
            <a:r>
              <a:rPr lang="en-US" sz="2400" dirty="0" err="1" smtClean="0"/>
              <a:t>Esa</a:t>
            </a:r>
            <a:r>
              <a:rPr lang="en-US" sz="2400" dirty="0" smtClean="0"/>
              <a:t>, </a:t>
            </a:r>
            <a:r>
              <a:rPr lang="en-US" sz="2400" dirty="0" err="1" smtClean="0"/>
              <a:t>berakhlak</a:t>
            </a:r>
            <a:r>
              <a:rPr lang="en-US" sz="2400" dirty="0" smtClean="0"/>
              <a:t> </a:t>
            </a:r>
            <a:r>
              <a:rPr lang="en-US" sz="2400" dirty="0" err="1" smtClean="0"/>
              <a:t>mulia</a:t>
            </a:r>
            <a:r>
              <a:rPr lang="en-US" sz="2400" dirty="0" smtClean="0"/>
              <a:t>, </a:t>
            </a:r>
            <a:r>
              <a:rPr lang="en-US" sz="2400" dirty="0" err="1" smtClean="0"/>
              <a:t>sehat</a:t>
            </a:r>
            <a:r>
              <a:rPr lang="en-US" sz="2400" dirty="0" smtClean="0"/>
              <a:t>, </a:t>
            </a:r>
            <a:r>
              <a:rPr lang="en-US" sz="2400" dirty="0" err="1" smtClean="0"/>
              <a:t>berilmu</a:t>
            </a:r>
            <a:r>
              <a:rPr lang="en-US" sz="2400" dirty="0" smtClean="0"/>
              <a:t>, </a:t>
            </a:r>
            <a:r>
              <a:rPr lang="en-US" sz="2400" dirty="0" err="1" smtClean="0"/>
              <a:t>cakap</a:t>
            </a:r>
            <a:r>
              <a:rPr lang="en-US" sz="2400" dirty="0" smtClean="0"/>
              <a:t>, </a:t>
            </a:r>
            <a:r>
              <a:rPr lang="en-US" sz="2400" dirty="0" err="1" smtClean="0"/>
              <a:t>kreatif</a:t>
            </a:r>
            <a:r>
              <a:rPr lang="en-US" sz="2400" dirty="0" smtClean="0"/>
              <a:t>, </a:t>
            </a:r>
            <a:r>
              <a:rPr lang="en-US" sz="2400" dirty="0" err="1" smtClean="0"/>
              <a:t>mandiri</a:t>
            </a:r>
            <a:r>
              <a:rPr lang="en-US" sz="2400" dirty="0" smtClean="0"/>
              <a:t>, </a:t>
            </a:r>
            <a:r>
              <a:rPr lang="en-US" sz="2400" dirty="0" err="1" smtClean="0"/>
              <a:t>dan</a:t>
            </a:r>
            <a:r>
              <a:rPr lang="en-US" sz="2400" dirty="0" smtClean="0"/>
              <a:t> </a:t>
            </a:r>
            <a:r>
              <a:rPr lang="en-US" sz="2400" dirty="0" err="1" smtClean="0"/>
              <a:t>menjadi</a:t>
            </a:r>
            <a:r>
              <a:rPr lang="en-US" sz="2400" dirty="0" smtClean="0"/>
              <a:t> </a:t>
            </a:r>
            <a:r>
              <a:rPr lang="en-US" sz="2400" dirty="0" err="1" smtClean="0"/>
              <a:t>warga</a:t>
            </a:r>
            <a:r>
              <a:rPr lang="id-ID" sz="2400" dirty="0" smtClean="0"/>
              <a:t> </a:t>
            </a:r>
            <a:r>
              <a:rPr lang="en-US" sz="2400" dirty="0" err="1" smtClean="0"/>
              <a:t>negara</a:t>
            </a:r>
            <a:r>
              <a:rPr lang="en-US" sz="2400" dirty="0" smtClean="0"/>
              <a:t> yang </a:t>
            </a:r>
            <a:r>
              <a:rPr lang="en-US" sz="2400" dirty="0" err="1" smtClean="0"/>
              <a:t>demokratis</a:t>
            </a:r>
            <a:r>
              <a:rPr lang="en-US" sz="2400" dirty="0" smtClean="0"/>
              <a:t> </a:t>
            </a:r>
            <a:r>
              <a:rPr lang="en-US" sz="2400" dirty="0" err="1" smtClean="0"/>
              <a:t>serta</a:t>
            </a:r>
            <a:r>
              <a:rPr lang="en-US" sz="2400" dirty="0" smtClean="0"/>
              <a:t> </a:t>
            </a:r>
            <a:r>
              <a:rPr lang="en-US" sz="2400" dirty="0" err="1" smtClean="0"/>
              <a:t>bertanggung</a:t>
            </a:r>
            <a:r>
              <a:rPr lang="en-US" sz="2400" dirty="0" smtClean="0"/>
              <a:t> </a:t>
            </a:r>
            <a:r>
              <a:rPr lang="en-US" sz="2400" dirty="0" err="1" smtClean="0"/>
              <a:t>jawab</a:t>
            </a:r>
            <a:r>
              <a:rPr lang="en-US" sz="2400" dirty="0" smtClean="0"/>
              <a:t>.</a:t>
            </a:r>
            <a:endParaRPr lang="en-US" sz="2400" dirty="0"/>
          </a:p>
        </p:txBody>
      </p:sp>
      <p:sp>
        <p:nvSpPr>
          <p:cNvPr id="4" name="Down Arrow 3"/>
          <p:cNvSpPr/>
          <p:nvPr/>
        </p:nvSpPr>
        <p:spPr>
          <a:xfrm>
            <a:off x="4124472" y="3286128"/>
            <a:ext cx="1584176" cy="26057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Table 6"/>
          <p:cNvGraphicFramePr>
            <a:graphicFrameLocks noGrp="1"/>
          </p:cNvGraphicFramePr>
          <p:nvPr>
            <p:extLst>
              <p:ext uri="{D42A27DB-BD31-4B8C-83A1-F6EECF244321}">
                <p14:modId xmlns:p14="http://schemas.microsoft.com/office/powerpoint/2010/main" val="3532014372"/>
              </p:ext>
            </p:extLst>
          </p:nvPr>
        </p:nvGraphicFramePr>
        <p:xfrm>
          <a:off x="416496" y="3692624"/>
          <a:ext cx="9073008" cy="2194560"/>
        </p:xfrm>
        <a:graphic>
          <a:graphicData uri="http://schemas.openxmlformats.org/drawingml/2006/table">
            <a:tbl>
              <a:tblPr firstRow="1" bandRow="1">
                <a:tableStyleId>{BC89EF96-8CEA-46FF-86C4-4CE0E7609802}</a:tableStyleId>
              </a:tblPr>
              <a:tblGrid>
                <a:gridCol w="2088232"/>
                <a:gridCol w="6984776"/>
              </a:tblGrid>
              <a:tr h="370840">
                <a:tc>
                  <a:txBody>
                    <a:bodyPr/>
                    <a:lstStyle/>
                    <a:p>
                      <a:r>
                        <a:rPr lang="id-ID" sz="2400" b="0" dirty="0" smtClean="0"/>
                        <a:t>Sikap Spiritual </a:t>
                      </a:r>
                      <a:endParaRPr lang="id-ID" sz="2400" b="0" dirty="0"/>
                    </a:p>
                  </a:txBody>
                  <a:tcPr anchor="ctr"/>
                </a:tc>
                <a:tc>
                  <a:txBody>
                    <a:bodyPr/>
                    <a:lstStyle/>
                    <a:p>
                      <a:r>
                        <a:rPr lang="id-ID" sz="2400" b="0" dirty="0" smtClean="0"/>
                        <a:t>b</a:t>
                      </a:r>
                      <a:r>
                        <a:rPr lang="en-US" sz="2400" b="0" dirty="0" err="1" smtClean="0"/>
                        <a:t>eriman</a:t>
                      </a:r>
                      <a:r>
                        <a:rPr lang="en-US" sz="2400" b="0" dirty="0" smtClean="0"/>
                        <a:t> </a:t>
                      </a:r>
                      <a:r>
                        <a:rPr lang="en-US" sz="2400" b="0" dirty="0" err="1" smtClean="0"/>
                        <a:t>dan</a:t>
                      </a:r>
                      <a:r>
                        <a:rPr lang="en-US" sz="2400" b="0" dirty="0" smtClean="0"/>
                        <a:t> </a:t>
                      </a:r>
                      <a:r>
                        <a:rPr lang="en-US" sz="2400" b="0" dirty="0" err="1" smtClean="0"/>
                        <a:t>bertakwa</a:t>
                      </a:r>
                      <a:r>
                        <a:rPr lang="en-US" sz="2400" b="0" dirty="0" smtClean="0"/>
                        <a:t> </a:t>
                      </a:r>
                      <a:r>
                        <a:rPr lang="en-US" sz="2400" b="0" dirty="0" err="1" smtClean="0"/>
                        <a:t>kepada</a:t>
                      </a:r>
                      <a:r>
                        <a:rPr lang="id-ID" sz="2400" b="0" dirty="0" smtClean="0"/>
                        <a:t> </a:t>
                      </a:r>
                      <a:r>
                        <a:rPr lang="en-US" sz="2400" b="0" dirty="0" err="1" smtClean="0"/>
                        <a:t>Tuhan</a:t>
                      </a:r>
                      <a:r>
                        <a:rPr lang="en-US" sz="2400" b="0" dirty="0" smtClean="0"/>
                        <a:t> Yang </a:t>
                      </a:r>
                      <a:r>
                        <a:rPr lang="en-US" sz="2400" b="0" dirty="0" err="1" smtClean="0"/>
                        <a:t>Maha</a:t>
                      </a:r>
                      <a:r>
                        <a:rPr lang="en-US" sz="2400" b="0" dirty="0" smtClean="0"/>
                        <a:t> </a:t>
                      </a:r>
                      <a:r>
                        <a:rPr lang="en-US" sz="2400" b="0" dirty="0" err="1" smtClean="0"/>
                        <a:t>Esa</a:t>
                      </a:r>
                      <a:endParaRPr lang="id-ID" sz="2400" b="0" dirty="0"/>
                    </a:p>
                  </a:txBody>
                  <a:tcPr anchor="ctr"/>
                </a:tc>
              </a:tr>
              <a:tr h="370840">
                <a:tc>
                  <a:txBody>
                    <a:bodyPr/>
                    <a:lstStyle/>
                    <a:p>
                      <a:r>
                        <a:rPr lang="id-ID" sz="2400" b="0" dirty="0" smtClean="0"/>
                        <a:t>Sikap Sosial </a:t>
                      </a:r>
                      <a:endParaRPr lang="id-ID" sz="2400" b="0" dirty="0"/>
                    </a:p>
                  </a:txBody>
                  <a:tcPr anchor="ctr"/>
                </a:tc>
                <a:tc>
                  <a:txBody>
                    <a:bodyPr/>
                    <a:lstStyle/>
                    <a:p>
                      <a:r>
                        <a:rPr lang="en-US" sz="2400" b="0" dirty="0" err="1" smtClean="0"/>
                        <a:t>berakhlak</a:t>
                      </a:r>
                      <a:r>
                        <a:rPr lang="en-US" sz="2400" b="0" dirty="0" smtClean="0"/>
                        <a:t> </a:t>
                      </a:r>
                      <a:r>
                        <a:rPr lang="en-US" sz="2400" b="0" dirty="0" err="1" smtClean="0"/>
                        <a:t>mulia</a:t>
                      </a:r>
                      <a:r>
                        <a:rPr lang="en-US" sz="2400" b="0" dirty="0" smtClean="0"/>
                        <a:t>, </a:t>
                      </a:r>
                      <a:r>
                        <a:rPr lang="id-ID" sz="2400" b="0" dirty="0" smtClean="0"/>
                        <a:t>sehat, </a:t>
                      </a:r>
                      <a:r>
                        <a:rPr lang="en-US" sz="2400" b="0" dirty="0" err="1" smtClean="0"/>
                        <a:t>mandiri</a:t>
                      </a:r>
                      <a:r>
                        <a:rPr lang="en-US" sz="2400" b="0" dirty="0" smtClean="0"/>
                        <a:t>, </a:t>
                      </a:r>
                      <a:r>
                        <a:rPr lang="en-US" sz="2400" b="0" dirty="0" err="1" smtClean="0"/>
                        <a:t>dan</a:t>
                      </a:r>
                      <a:r>
                        <a:rPr lang="en-US" sz="2400" b="0" dirty="0" smtClean="0"/>
                        <a:t> </a:t>
                      </a:r>
                      <a:r>
                        <a:rPr lang="en-US" sz="2400" b="0" dirty="0" err="1" smtClean="0"/>
                        <a:t>demokratis</a:t>
                      </a:r>
                      <a:r>
                        <a:rPr lang="en-US" sz="2400" b="0" dirty="0" smtClean="0"/>
                        <a:t> </a:t>
                      </a:r>
                      <a:r>
                        <a:rPr lang="en-US" sz="2400" b="0" dirty="0" err="1" smtClean="0"/>
                        <a:t>serta</a:t>
                      </a:r>
                      <a:r>
                        <a:rPr lang="en-US" sz="2400" b="0" dirty="0" smtClean="0"/>
                        <a:t> </a:t>
                      </a:r>
                      <a:r>
                        <a:rPr lang="en-US" sz="2400" b="0" dirty="0" err="1" smtClean="0"/>
                        <a:t>bertanggung</a:t>
                      </a:r>
                      <a:r>
                        <a:rPr lang="en-US" sz="2400" b="0" dirty="0" smtClean="0"/>
                        <a:t> </a:t>
                      </a:r>
                      <a:r>
                        <a:rPr lang="en-US" sz="2400" b="0" dirty="0" err="1" smtClean="0"/>
                        <a:t>jawab</a:t>
                      </a:r>
                      <a:endParaRPr lang="id-ID" sz="2400" b="0" dirty="0"/>
                    </a:p>
                  </a:txBody>
                  <a:tcPr anchor="ctr"/>
                </a:tc>
              </a:tr>
              <a:tr h="370840">
                <a:tc>
                  <a:txBody>
                    <a:bodyPr/>
                    <a:lstStyle/>
                    <a:p>
                      <a:r>
                        <a:rPr lang="id-ID" sz="2400" b="0" dirty="0" smtClean="0"/>
                        <a:t>Pengetahuan</a:t>
                      </a:r>
                      <a:endParaRPr lang="id-ID" sz="2400" b="0" dirty="0"/>
                    </a:p>
                  </a:txBody>
                  <a:tcPr anchor="ctr"/>
                </a:tc>
                <a:tc>
                  <a:txBody>
                    <a:bodyPr/>
                    <a:lstStyle/>
                    <a:p>
                      <a:r>
                        <a:rPr lang="en-US" sz="2400" b="0" dirty="0" err="1" smtClean="0"/>
                        <a:t>berilmu</a:t>
                      </a:r>
                      <a:endParaRPr lang="id-ID" sz="2400" b="0" dirty="0"/>
                    </a:p>
                  </a:txBody>
                  <a:tcPr anchor="ctr"/>
                </a:tc>
              </a:tr>
              <a:tr h="370840">
                <a:tc>
                  <a:txBody>
                    <a:bodyPr/>
                    <a:lstStyle/>
                    <a:p>
                      <a:r>
                        <a:rPr lang="id-ID" sz="2400" b="0" dirty="0" smtClean="0"/>
                        <a:t>Keterampilan</a:t>
                      </a:r>
                      <a:endParaRPr lang="id-ID" sz="2400" b="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d-ID" sz="2400" b="0" dirty="0" smtClean="0"/>
                        <a:t>c</a:t>
                      </a:r>
                      <a:r>
                        <a:rPr lang="en-US" sz="2400" b="0" dirty="0" err="1" smtClean="0"/>
                        <a:t>akap</a:t>
                      </a:r>
                      <a:r>
                        <a:rPr lang="id-ID" sz="2400" b="0" dirty="0" smtClean="0"/>
                        <a:t> dan </a:t>
                      </a:r>
                      <a:r>
                        <a:rPr lang="en-US" sz="2400" b="0" dirty="0" smtClean="0"/>
                        <a:t> </a:t>
                      </a:r>
                      <a:r>
                        <a:rPr lang="en-US" sz="2400" b="0" dirty="0" err="1" smtClean="0"/>
                        <a:t>kreatif</a:t>
                      </a:r>
                      <a:endParaRPr lang="en-US" sz="2400" b="0" dirty="0" smtClean="0"/>
                    </a:p>
                  </a:txBody>
                  <a:tcPr anchor="ctr"/>
                </a:tc>
              </a:tr>
            </a:tbl>
          </a:graphicData>
        </a:graphic>
      </p:graphicFrame>
      <p:sp>
        <p:nvSpPr>
          <p:cNvPr id="8" name="Slide Number Placeholder 2"/>
          <p:cNvSpPr txBox="1"/>
          <p:nvPr/>
        </p:nvSpPr>
        <p:spPr>
          <a:xfrm>
            <a:off x="9372869" y="6492882"/>
            <a:ext cx="533135" cy="365125"/>
          </a:xfrm>
          <a:prstGeom prst="rect">
            <a:avLst/>
          </a:prstGeom>
          <a:solidFill>
            <a:srgbClr val="800000"/>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18</a:t>
            </a:fld>
            <a:endParaRPr lang="id-ID" sz="1100" b="1" dirty="0">
              <a:solidFill>
                <a:schemeClr val="bg1"/>
              </a:solidFill>
              <a:effectLst>
                <a:outerShdw blurRad="38100" dist="38100" dir="2700000" algn="tl">
                  <a:srgbClr val="000000"/>
                </a:outerShdw>
              </a:effectLst>
            </a:endParaRPr>
          </a:p>
        </p:txBody>
      </p:sp>
      <p:sp>
        <p:nvSpPr>
          <p:cNvPr id="5" name="Rounded Rectangle 4"/>
          <p:cNvSpPr/>
          <p:nvPr/>
        </p:nvSpPr>
        <p:spPr>
          <a:xfrm>
            <a:off x="0" y="3645024"/>
            <a:ext cx="9906000" cy="129614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0968" y="6021288"/>
            <a:ext cx="9144064" cy="523220"/>
          </a:xfrm>
          <a:prstGeom prst="rect">
            <a:avLst/>
          </a:prstGeom>
          <a:solidFill>
            <a:schemeClr val="accent3">
              <a:lumMod val="60000"/>
              <a:lumOff val="40000"/>
            </a:schemeClr>
          </a:solidFill>
        </p:spPr>
        <p:txBody>
          <a:bodyPr wrap="square" rtlCol="0">
            <a:spAutoFit/>
          </a:bodyPr>
          <a:lstStyle/>
          <a:p>
            <a:pPr algn="ctr"/>
            <a:r>
              <a:rPr lang="en-AU" sz="2800" dirty="0" smtClean="0"/>
              <a:t>.... </a:t>
            </a:r>
            <a:r>
              <a:rPr lang="en-AU" sz="2800" dirty="0" err="1" smtClean="0"/>
              <a:t>memanusiakan</a:t>
            </a:r>
            <a:r>
              <a:rPr lang="en-AU" sz="2800" dirty="0" smtClean="0"/>
              <a:t> </a:t>
            </a:r>
            <a:r>
              <a:rPr lang="en-AU" sz="2800" dirty="0" err="1" smtClean="0"/>
              <a:t>manusia</a:t>
            </a:r>
            <a:r>
              <a:rPr lang="en-AU" sz="2800" dirty="0" smtClean="0"/>
              <a:t> ......</a:t>
            </a:r>
            <a:endParaRPr lang="en-AU" sz="2800" dirty="0"/>
          </a:p>
        </p:txBody>
      </p:sp>
    </p:spTree>
    <p:extLst>
      <p:ext uri="{BB962C8B-B14F-4D97-AF65-F5344CB8AC3E}">
        <p14:creationId xmlns:p14="http://schemas.microsoft.com/office/powerpoint/2010/main" val="50761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2"/>
          <p:cNvGrpSpPr/>
          <p:nvPr/>
        </p:nvGrpSpPr>
        <p:grpSpPr>
          <a:xfrm>
            <a:off x="1052571" y="5852318"/>
            <a:ext cx="5961389" cy="829062"/>
            <a:chOff x="971600" y="5028169"/>
            <a:chExt cx="5502821" cy="829062"/>
          </a:xfrm>
        </p:grpSpPr>
        <p:sp>
          <p:nvSpPr>
            <p:cNvPr id="87" name="Rectangle 86"/>
            <p:cNvSpPr/>
            <p:nvPr/>
          </p:nvSpPr>
          <p:spPr>
            <a:xfrm>
              <a:off x="998778" y="5028169"/>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0" name="Rectangle 89"/>
            <p:cNvSpPr/>
            <p:nvPr/>
          </p:nvSpPr>
          <p:spPr>
            <a:xfrm>
              <a:off x="1081054" y="5100177"/>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1" name="Rectangle 90"/>
            <p:cNvSpPr/>
            <p:nvPr/>
          </p:nvSpPr>
          <p:spPr>
            <a:xfrm>
              <a:off x="1170343" y="5172185"/>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2" name="Rectangle 91"/>
            <p:cNvSpPr/>
            <p:nvPr/>
          </p:nvSpPr>
          <p:spPr>
            <a:xfrm>
              <a:off x="1242351" y="5244193"/>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3" name="Rectangle 92"/>
            <p:cNvSpPr/>
            <p:nvPr/>
          </p:nvSpPr>
          <p:spPr>
            <a:xfrm>
              <a:off x="1314359" y="5316201"/>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cxnSp>
          <p:nvCxnSpPr>
            <p:cNvPr id="118" name="Straight Connector 117"/>
            <p:cNvCxnSpPr/>
            <p:nvPr/>
          </p:nvCxnSpPr>
          <p:spPr>
            <a:xfrm>
              <a:off x="971600" y="5429955"/>
              <a:ext cx="504056" cy="427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012200" y="5085184"/>
              <a:ext cx="462221" cy="365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86367" y="5373216"/>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121" name="Rectangle 120"/>
            <p:cNvSpPr/>
            <p:nvPr/>
          </p:nvSpPr>
          <p:spPr>
            <a:xfrm>
              <a:off x="1475656" y="5445224"/>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cxnSp>
          <p:nvCxnSpPr>
            <p:cNvPr id="116" name="Straight Connector 115"/>
            <p:cNvCxnSpPr/>
            <p:nvPr/>
          </p:nvCxnSpPr>
          <p:spPr>
            <a:xfrm>
              <a:off x="1007648" y="5069915"/>
              <a:ext cx="468008" cy="375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81"/>
          <p:cNvGrpSpPr/>
          <p:nvPr/>
        </p:nvGrpSpPr>
        <p:grpSpPr>
          <a:xfrm>
            <a:off x="1019840" y="5296295"/>
            <a:ext cx="5961389" cy="829062"/>
            <a:chOff x="941387" y="4472146"/>
            <a:chExt cx="5502821" cy="829062"/>
          </a:xfrm>
        </p:grpSpPr>
        <p:sp>
          <p:nvSpPr>
            <p:cNvPr id="131" name="Rectangle 130"/>
            <p:cNvSpPr/>
            <p:nvPr/>
          </p:nvSpPr>
          <p:spPr>
            <a:xfrm>
              <a:off x="968565" y="4472146"/>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2" name="Rectangle 131"/>
            <p:cNvSpPr/>
            <p:nvPr/>
          </p:nvSpPr>
          <p:spPr>
            <a:xfrm>
              <a:off x="1050841" y="4544154"/>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3" name="Rectangle 132"/>
            <p:cNvSpPr/>
            <p:nvPr/>
          </p:nvSpPr>
          <p:spPr>
            <a:xfrm>
              <a:off x="1140130" y="4616162"/>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4" name="Rectangle 133"/>
            <p:cNvSpPr/>
            <p:nvPr/>
          </p:nvSpPr>
          <p:spPr>
            <a:xfrm>
              <a:off x="1212138" y="4688170"/>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5" name="Rectangle 134"/>
            <p:cNvSpPr/>
            <p:nvPr/>
          </p:nvSpPr>
          <p:spPr>
            <a:xfrm>
              <a:off x="1284146" y="4760178"/>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cxnSp>
          <p:nvCxnSpPr>
            <p:cNvPr id="136" name="Straight Connector 135"/>
            <p:cNvCxnSpPr/>
            <p:nvPr/>
          </p:nvCxnSpPr>
          <p:spPr>
            <a:xfrm>
              <a:off x="941387" y="4873932"/>
              <a:ext cx="504056" cy="427276"/>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981987" y="4529161"/>
              <a:ext cx="462221" cy="365012"/>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356154" y="4817193"/>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9" name="Rectangle 138"/>
            <p:cNvSpPr/>
            <p:nvPr/>
          </p:nvSpPr>
          <p:spPr>
            <a:xfrm>
              <a:off x="1445443" y="4889201"/>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Himpunan Kompetensi Dasar</a:t>
              </a:r>
              <a:endParaRPr lang="id-ID" b="1" dirty="0">
                <a:solidFill>
                  <a:schemeClr val="bg1"/>
                </a:solidFill>
              </a:endParaRPr>
            </a:p>
          </p:txBody>
        </p:sp>
        <p:cxnSp>
          <p:nvCxnSpPr>
            <p:cNvPr id="140" name="Straight Connector 139"/>
            <p:cNvCxnSpPr/>
            <p:nvPr/>
          </p:nvCxnSpPr>
          <p:spPr>
            <a:xfrm>
              <a:off x="977435" y="4513892"/>
              <a:ext cx="468008" cy="37530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a:xfrm>
            <a:off x="1207865" y="4869166"/>
            <a:ext cx="5415328" cy="412007"/>
          </a:xfrm>
          <a:prstGeom prst="rect">
            <a:avLst/>
          </a:prstGeom>
          <a:solidFill>
            <a:schemeClr val="accent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84" name="Rectangle 83"/>
          <p:cNvSpPr/>
          <p:nvPr/>
        </p:nvSpPr>
        <p:spPr>
          <a:xfrm>
            <a:off x="1285874" y="4941174"/>
            <a:ext cx="5415328" cy="412007"/>
          </a:xfrm>
          <a:prstGeom prst="rect">
            <a:avLst/>
          </a:prstGeom>
          <a:solidFill>
            <a:schemeClr val="accent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85" name="Rectangle 84"/>
          <p:cNvSpPr/>
          <p:nvPr/>
        </p:nvSpPr>
        <p:spPr>
          <a:xfrm>
            <a:off x="1363882" y="5013182"/>
            <a:ext cx="5415328" cy="412007"/>
          </a:xfrm>
          <a:prstGeom prst="rect">
            <a:avLst/>
          </a:prstGeom>
          <a:solidFill>
            <a:schemeClr val="accent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cxnSp>
        <p:nvCxnSpPr>
          <p:cNvPr id="86" name="Straight Connector 85"/>
          <p:cNvCxnSpPr/>
          <p:nvPr/>
        </p:nvCxnSpPr>
        <p:spPr>
          <a:xfrm>
            <a:off x="1171145" y="5281173"/>
            <a:ext cx="367479" cy="273039"/>
          </a:xfrm>
          <a:prstGeom prst="line">
            <a:avLst/>
          </a:prstGeom>
          <a:solidFill>
            <a:schemeClr val="accent2">
              <a:lumMod val="75000"/>
            </a:schemeClr>
          </a:solidFill>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53214" y="4782159"/>
            <a:ext cx="500739" cy="365012"/>
          </a:xfrm>
          <a:prstGeom prst="line">
            <a:avLst/>
          </a:prstGeom>
          <a:solidFill>
            <a:schemeClr val="accent2">
              <a:lumMod val="75000"/>
            </a:schemeClr>
          </a:solidFill>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441891" y="5070197"/>
            <a:ext cx="5415328" cy="412007"/>
          </a:xfrm>
          <a:prstGeom prst="rect">
            <a:avLst/>
          </a:prstGeom>
          <a:solidFill>
            <a:schemeClr val="accent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94" name="Rectangle 93"/>
          <p:cNvSpPr/>
          <p:nvPr/>
        </p:nvSpPr>
        <p:spPr>
          <a:xfrm>
            <a:off x="1538621" y="5142205"/>
            <a:ext cx="5415328" cy="412007"/>
          </a:xfrm>
          <a:prstGeom prst="rect">
            <a:avLst/>
          </a:prstGeom>
          <a:solidFill>
            <a:schemeClr val="accent2">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Himpunan Kompetensi Inti</a:t>
            </a:r>
            <a:endParaRPr lang="id-ID" b="1" dirty="0">
              <a:solidFill>
                <a:schemeClr val="bg1"/>
              </a:solidFill>
            </a:endParaRPr>
          </a:p>
        </p:txBody>
      </p:sp>
      <p:cxnSp>
        <p:nvCxnSpPr>
          <p:cNvPr id="95" name="Straight Connector 94"/>
          <p:cNvCxnSpPr/>
          <p:nvPr/>
        </p:nvCxnSpPr>
        <p:spPr>
          <a:xfrm>
            <a:off x="1171145" y="4899218"/>
            <a:ext cx="367479" cy="242987"/>
          </a:xfrm>
          <a:prstGeom prst="line">
            <a:avLst/>
          </a:prstGeom>
          <a:solidFill>
            <a:schemeClr val="accent2">
              <a:lumMod val="75000"/>
            </a:schemeClr>
          </a:solidFill>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159"/>
          <p:cNvGrpSpPr/>
          <p:nvPr/>
        </p:nvGrpSpPr>
        <p:grpSpPr>
          <a:xfrm>
            <a:off x="1267873" y="1511004"/>
            <a:ext cx="5557336" cy="3286148"/>
            <a:chOff x="2830128" y="1354629"/>
            <a:chExt cx="3441636" cy="3286148"/>
          </a:xfrm>
        </p:grpSpPr>
        <p:sp>
          <p:nvSpPr>
            <p:cNvPr id="163" name="Rectangle 162"/>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IIII</a:t>
              </a:r>
              <a:endParaRPr lang="en-AU" sz="1400" b="1" dirty="0">
                <a:solidFill>
                  <a:schemeClr val="tx1"/>
                </a:solidFill>
              </a:endParaRPr>
            </a:p>
          </p:txBody>
        </p:sp>
        <p:sp>
          <p:nvSpPr>
            <p:cNvPr id="164" name="Rectangle 163"/>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IV</a:t>
              </a:r>
              <a:endParaRPr lang="en-AU" sz="1400" b="1" dirty="0">
                <a:solidFill>
                  <a:schemeClr val="tx1"/>
                </a:solidFill>
              </a:endParaRPr>
            </a:p>
          </p:txBody>
        </p:sp>
        <p:sp>
          <p:nvSpPr>
            <p:cNvPr id="165" name="Rectangle 164"/>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a:t>
              </a:r>
              <a:endParaRPr lang="en-AU" sz="1400" b="1" dirty="0">
                <a:solidFill>
                  <a:schemeClr val="bg1"/>
                </a:solidFill>
              </a:endParaRPr>
            </a:p>
          </p:txBody>
        </p:sp>
        <p:sp>
          <p:nvSpPr>
            <p:cNvPr id="166" name="Rectangle 165"/>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VI</a:t>
              </a:r>
              <a:endParaRPr lang="en-AU" sz="1400" b="1" dirty="0">
                <a:solidFill>
                  <a:schemeClr val="bg1"/>
                </a:solidFill>
              </a:endParaRPr>
            </a:p>
          </p:txBody>
        </p:sp>
      </p:grpSp>
      <p:grpSp>
        <p:nvGrpSpPr>
          <p:cNvPr id="6" name="Group 166"/>
          <p:cNvGrpSpPr/>
          <p:nvPr/>
        </p:nvGrpSpPr>
        <p:grpSpPr>
          <a:xfrm>
            <a:off x="1362613" y="1613064"/>
            <a:ext cx="5557336" cy="3286148"/>
            <a:chOff x="2830128" y="1354629"/>
            <a:chExt cx="3441636" cy="3286148"/>
          </a:xfrm>
        </p:grpSpPr>
        <p:sp>
          <p:nvSpPr>
            <p:cNvPr id="170" name="Rectangle 169"/>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IIII</a:t>
              </a:r>
              <a:endParaRPr lang="en-AU" sz="1400" b="1" dirty="0">
                <a:solidFill>
                  <a:schemeClr val="tx1"/>
                </a:solidFill>
              </a:endParaRPr>
            </a:p>
          </p:txBody>
        </p:sp>
        <p:sp>
          <p:nvSpPr>
            <p:cNvPr id="171" name="Rectangle 170"/>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IV</a:t>
              </a:r>
              <a:endParaRPr lang="en-AU" sz="1400" b="1" dirty="0">
                <a:solidFill>
                  <a:schemeClr val="tx1"/>
                </a:solidFill>
              </a:endParaRPr>
            </a:p>
          </p:txBody>
        </p:sp>
        <p:sp>
          <p:nvSpPr>
            <p:cNvPr id="172" name="Rectangle 171"/>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a:t>
              </a:r>
              <a:endParaRPr lang="en-AU" sz="1400" b="1" dirty="0">
                <a:solidFill>
                  <a:schemeClr val="bg1"/>
                </a:solidFill>
              </a:endParaRPr>
            </a:p>
          </p:txBody>
        </p:sp>
        <p:sp>
          <p:nvSpPr>
            <p:cNvPr id="173" name="Rectangle 172"/>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VI</a:t>
              </a:r>
              <a:endParaRPr lang="en-AU" sz="1400" b="1" dirty="0">
                <a:solidFill>
                  <a:schemeClr val="bg1"/>
                </a:solidFill>
              </a:endParaRPr>
            </a:p>
          </p:txBody>
        </p:sp>
      </p:grpSp>
      <p:grpSp>
        <p:nvGrpSpPr>
          <p:cNvPr id="7" name="Group 173"/>
          <p:cNvGrpSpPr/>
          <p:nvPr/>
        </p:nvGrpSpPr>
        <p:grpSpPr>
          <a:xfrm>
            <a:off x="1501899" y="1727028"/>
            <a:ext cx="5557336" cy="3286148"/>
            <a:chOff x="2830128" y="1354629"/>
            <a:chExt cx="3441636" cy="3286148"/>
          </a:xfrm>
        </p:grpSpPr>
        <p:sp>
          <p:nvSpPr>
            <p:cNvPr id="177" name="Rectangle 176"/>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KL</a:t>
              </a:r>
              <a:endParaRPr lang="en-AU" sz="2400" b="1" dirty="0" smtClean="0">
                <a:solidFill>
                  <a:schemeClr val="tx1"/>
                </a:solidFill>
              </a:endParaRPr>
            </a:p>
            <a:p>
              <a:pPr algn="ctr"/>
              <a:r>
                <a:rPr lang="id-ID" b="1" dirty="0" smtClean="0">
                  <a:solidFill>
                    <a:schemeClr val="tx1"/>
                  </a:solidFill>
                </a:rPr>
                <a:t>SD/MI</a:t>
              </a:r>
              <a:endParaRPr lang="en-AU" b="1" dirty="0">
                <a:solidFill>
                  <a:schemeClr val="tx1"/>
                </a:solidFill>
              </a:endParaRPr>
            </a:p>
          </p:txBody>
        </p:sp>
        <p:sp>
          <p:nvSpPr>
            <p:cNvPr id="178" name="Rectangle 177"/>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KL</a:t>
              </a:r>
            </a:p>
            <a:p>
              <a:pPr algn="ctr"/>
              <a:r>
                <a:rPr lang="id-ID" b="1" dirty="0" smtClean="0">
                  <a:solidFill>
                    <a:schemeClr val="tx1"/>
                  </a:solidFill>
                </a:rPr>
                <a:t>SMP/MTs</a:t>
              </a:r>
              <a:endParaRPr lang="en-AU" b="1" dirty="0">
                <a:solidFill>
                  <a:schemeClr val="tx1"/>
                </a:solidFill>
              </a:endParaRPr>
            </a:p>
          </p:txBody>
        </p:sp>
        <p:sp>
          <p:nvSpPr>
            <p:cNvPr id="179" name="Rectangle 178"/>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bg1"/>
                  </a:solidFill>
                </a:rPr>
                <a:t>KL</a:t>
              </a:r>
            </a:p>
            <a:p>
              <a:pPr algn="ctr"/>
              <a:r>
                <a:rPr lang="id-ID" b="1" dirty="0" smtClean="0">
                  <a:solidFill>
                    <a:schemeClr val="bg1"/>
                  </a:solidFill>
                </a:rPr>
                <a:t>SMA/K/MA</a:t>
              </a:r>
              <a:endParaRPr lang="en-AU" b="1" dirty="0">
                <a:solidFill>
                  <a:schemeClr val="bg1"/>
                </a:solidFill>
              </a:endParaRPr>
            </a:p>
          </p:txBody>
        </p:sp>
        <p:sp>
          <p:nvSpPr>
            <p:cNvPr id="180" name="Rectangle 179"/>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bg1"/>
                  </a:solidFill>
                </a:rPr>
                <a:t>KL </a:t>
              </a:r>
            </a:p>
            <a:p>
              <a:pPr algn="ctr"/>
              <a:r>
                <a:rPr lang="id-ID" b="1" dirty="0" smtClean="0">
                  <a:solidFill>
                    <a:schemeClr val="bg1"/>
                  </a:solidFill>
                </a:rPr>
                <a:t>PT/PTA</a:t>
              </a:r>
              <a:endParaRPr lang="en-AU" b="1" dirty="0">
                <a:solidFill>
                  <a:schemeClr val="bg1"/>
                </a:solidFill>
              </a:endParaRPr>
            </a:p>
          </p:txBody>
        </p:sp>
      </p:grpSp>
      <p:sp>
        <p:nvSpPr>
          <p:cNvPr id="42" name="TextBox 41"/>
          <p:cNvSpPr txBox="1"/>
          <p:nvPr/>
        </p:nvSpPr>
        <p:spPr>
          <a:xfrm rot="2414295">
            <a:off x="621440" y="6265467"/>
            <a:ext cx="925111" cy="461665"/>
          </a:xfrm>
          <a:prstGeom prst="rect">
            <a:avLst/>
          </a:prstGeom>
          <a:noFill/>
          <a:ln>
            <a:noFill/>
          </a:ln>
        </p:spPr>
        <p:txBody>
          <a:bodyPr wrap="square" rtlCol="0">
            <a:spAutoFit/>
          </a:bodyPr>
          <a:lstStyle/>
          <a:p>
            <a:pPr algn="ctr"/>
            <a:r>
              <a:rPr lang="en-AU" sz="1200" dirty="0" err="1" smtClean="0"/>
              <a:t>Integrasi</a:t>
            </a:r>
            <a:r>
              <a:rPr lang="en-AU" sz="1200" dirty="0" smtClean="0"/>
              <a:t> </a:t>
            </a:r>
            <a:r>
              <a:rPr lang="en-AU" sz="1200" dirty="0" err="1" smtClean="0"/>
              <a:t>Horisontal</a:t>
            </a:r>
            <a:endParaRPr lang="en-AU" sz="1200" dirty="0"/>
          </a:p>
        </p:txBody>
      </p:sp>
      <p:sp>
        <p:nvSpPr>
          <p:cNvPr id="53" name="TextBox 52"/>
          <p:cNvSpPr txBox="1"/>
          <p:nvPr/>
        </p:nvSpPr>
        <p:spPr>
          <a:xfrm rot="5400000">
            <a:off x="6279405" y="5657614"/>
            <a:ext cx="1972976" cy="338554"/>
          </a:xfrm>
          <a:prstGeom prst="rect">
            <a:avLst/>
          </a:prstGeom>
          <a:noFill/>
        </p:spPr>
        <p:txBody>
          <a:bodyPr wrap="none" rtlCol="0">
            <a:spAutoFit/>
          </a:bodyPr>
          <a:lstStyle/>
          <a:p>
            <a:r>
              <a:rPr lang="en-AU" sz="1600" b="1" dirty="0" err="1" smtClean="0"/>
              <a:t>Proses</a:t>
            </a:r>
            <a:r>
              <a:rPr lang="en-AU" sz="1600" b="1" dirty="0" smtClean="0"/>
              <a:t> </a:t>
            </a:r>
            <a:r>
              <a:rPr lang="en-AU" sz="1600" b="1" dirty="0" err="1" smtClean="0"/>
              <a:t>Pembentukan</a:t>
            </a:r>
            <a:endParaRPr lang="en-AU" sz="1600" b="1" dirty="0"/>
          </a:p>
        </p:txBody>
      </p:sp>
      <p:sp>
        <p:nvSpPr>
          <p:cNvPr id="2" name="Title 1"/>
          <p:cNvSpPr>
            <a:spLocks noGrp="1"/>
          </p:cNvSpPr>
          <p:nvPr>
            <p:ph type="title"/>
          </p:nvPr>
        </p:nvSpPr>
        <p:spPr>
          <a:xfrm>
            <a:off x="0" y="0"/>
            <a:ext cx="9906000" cy="785794"/>
          </a:xfrm>
          <a:solidFill>
            <a:schemeClr val="tx2">
              <a:lumMod val="75000"/>
            </a:schemeClr>
          </a:solidFill>
        </p:spPr>
        <p:txBody>
          <a:bodyPr vert="horz" lIns="91440" tIns="45720" rIns="91440" bIns="45720" rtlCol="0" anchor="ctr">
            <a:noAutofit/>
          </a:bodyPr>
          <a:lstStyle/>
          <a:p>
            <a:r>
              <a:rPr lang="en-AU" sz="2800" b="1" dirty="0" err="1" smtClean="0">
                <a:solidFill>
                  <a:schemeClr val="bg1"/>
                </a:solidFill>
                <a:latin typeface="+mj-lt"/>
                <a:ea typeface="+mj-ea"/>
                <a:cs typeface="+mj-cs"/>
              </a:rPr>
              <a:t>Keterkaitan</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Kompetensi</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Lulusan</a:t>
            </a:r>
            <a:r>
              <a:rPr lang="id-ID" sz="2800" b="1" dirty="0" smtClean="0">
                <a:solidFill>
                  <a:schemeClr val="bg1"/>
                </a:solidFill>
                <a:latin typeface="+mj-lt"/>
                <a:ea typeface="+mj-ea"/>
                <a:cs typeface="+mj-cs"/>
              </a:rPr>
              <a:t> antar Jenjang Pendidikan</a:t>
            </a:r>
            <a:endParaRPr lang="en-AU" sz="2800" b="1" dirty="0">
              <a:solidFill>
                <a:schemeClr val="bg1"/>
              </a:solidFill>
              <a:latin typeface="+mj-lt"/>
              <a:ea typeface="+mj-ea"/>
              <a:cs typeface="+mj-cs"/>
            </a:endParaRPr>
          </a:p>
        </p:txBody>
      </p:sp>
      <p:sp>
        <p:nvSpPr>
          <p:cNvPr id="17" name="Rectangle 16"/>
          <p:cNvSpPr/>
          <p:nvPr/>
        </p:nvSpPr>
        <p:spPr>
          <a:xfrm>
            <a:off x="7683303" y="1483653"/>
            <a:ext cx="1526278" cy="3205805"/>
          </a:xfrm>
          <a:prstGeom prst="rect">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Tujuan Pendidikan Nasional</a:t>
            </a:r>
            <a:endParaRPr lang="en-AU" b="1" dirty="0">
              <a:solidFill>
                <a:schemeClr val="tx1"/>
              </a:solidFill>
            </a:endParaRPr>
          </a:p>
        </p:txBody>
      </p:sp>
      <p:cxnSp>
        <p:nvCxnSpPr>
          <p:cNvPr id="51" name="Straight Arrow Connector 50"/>
          <p:cNvCxnSpPr/>
          <p:nvPr/>
        </p:nvCxnSpPr>
        <p:spPr>
          <a:xfrm flipV="1">
            <a:off x="1851189" y="1426637"/>
            <a:ext cx="4385342" cy="1604863"/>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20123581">
            <a:off x="2710984" y="1988406"/>
            <a:ext cx="1576457" cy="338554"/>
          </a:xfrm>
          <a:prstGeom prst="rect">
            <a:avLst/>
          </a:prstGeom>
          <a:noFill/>
        </p:spPr>
        <p:txBody>
          <a:bodyPr wrap="none" rtlCol="0">
            <a:spAutoFit/>
          </a:bodyPr>
          <a:lstStyle/>
          <a:p>
            <a:r>
              <a:rPr lang="en-AU" sz="1600" dirty="0" err="1" smtClean="0"/>
              <a:t>Integrasi</a:t>
            </a:r>
            <a:r>
              <a:rPr lang="en-AU" sz="1600" dirty="0" smtClean="0"/>
              <a:t> </a:t>
            </a:r>
            <a:r>
              <a:rPr lang="en-AU" sz="1600" dirty="0" err="1" smtClean="0"/>
              <a:t>Vertikal</a:t>
            </a:r>
            <a:endParaRPr lang="en-AU" sz="1600" dirty="0"/>
          </a:p>
        </p:txBody>
      </p:sp>
      <p:sp>
        <p:nvSpPr>
          <p:cNvPr id="50" name="TextBox 49"/>
          <p:cNvSpPr txBox="1"/>
          <p:nvPr/>
        </p:nvSpPr>
        <p:spPr>
          <a:xfrm rot="16200000">
            <a:off x="762761" y="1876680"/>
            <a:ext cx="1751377" cy="338554"/>
          </a:xfrm>
          <a:prstGeom prst="rect">
            <a:avLst/>
          </a:prstGeom>
          <a:noFill/>
        </p:spPr>
        <p:txBody>
          <a:bodyPr wrap="none" rtlCol="0">
            <a:spAutoFit/>
          </a:bodyPr>
          <a:lstStyle/>
          <a:p>
            <a:r>
              <a:rPr lang="en-AU" sz="1600" b="1" dirty="0" err="1" smtClean="0"/>
              <a:t>Proses</a:t>
            </a:r>
            <a:r>
              <a:rPr lang="en-AU" sz="1600" b="1" dirty="0" smtClean="0"/>
              <a:t> </a:t>
            </a:r>
            <a:r>
              <a:rPr lang="en-AU" sz="1600" b="1" dirty="0" err="1" smtClean="0"/>
              <a:t>Perumusan</a:t>
            </a:r>
            <a:endParaRPr lang="en-AU" sz="1600" b="1" dirty="0"/>
          </a:p>
        </p:txBody>
      </p:sp>
      <p:sp>
        <p:nvSpPr>
          <p:cNvPr id="54" name="TextBox 53"/>
          <p:cNvSpPr txBox="1"/>
          <p:nvPr/>
        </p:nvSpPr>
        <p:spPr>
          <a:xfrm>
            <a:off x="7401275" y="6433302"/>
            <a:ext cx="1692643" cy="276999"/>
          </a:xfrm>
          <a:prstGeom prst="rect">
            <a:avLst/>
          </a:prstGeom>
          <a:noFill/>
        </p:spPr>
        <p:txBody>
          <a:bodyPr wrap="none" rtlCol="0">
            <a:spAutoFit/>
          </a:bodyPr>
          <a:lstStyle/>
          <a:p>
            <a:r>
              <a:rPr lang="en-AU" sz="1200" dirty="0" smtClean="0"/>
              <a:t>K</a:t>
            </a:r>
            <a:r>
              <a:rPr lang="id-ID" sz="1200" dirty="0" smtClean="0"/>
              <a:t>L</a:t>
            </a:r>
            <a:r>
              <a:rPr lang="en-AU" sz="1200" dirty="0" smtClean="0"/>
              <a:t> : </a:t>
            </a:r>
            <a:r>
              <a:rPr lang="en-AU" sz="1200" dirty="0" err="1" smtClean="0"/>
              <a:t>Kompetensi</a:t>
            </a:r>
            <a:r>
              <a:rPr lang="en-AU" sz="1200" dirty="0" smtClean="0"/>
              <a:t> </a:t>
            </a:r>
            <a:r>
              <a:rPr lang="id-ID" sz="1200" dirty="0" smtClean="0"/>
              <a:t>Lulusan</a:t>
            </a:r>
            <a:endParaRPr lang="en-AU" sz="1200" dirty="0"/>
          </a:p>
        </p:txBody>
      </p:sp>
      <p:cxnSp>
        <p:nvCxnSpPr>
          <p:cNvPr id="106" name="Elbow Connector 105"/>
          <p:cNvCxnSpPr>
            <a:stCxn id="17" idx="0"/>
          </p:cNvCxnSpPr>
          <p:nvPr/>
        </p:nvCxnSpPr>
        <p:spPr>
          <a:xfrm rot="16200000" flipH="1" flipV="1">
            <a:off x="4374892" y="-1040050"/>
            <a:ext cx="1547848" cy="6595253"/>
          </a:xfrm>
          <a:prstGeom prst="bentConnector3">
            <a:avLst>
              <a:gd name="adj1" fmla="val -14769"/>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7" idx="0"/>
          </p:cNvCxnSpPr>
          <p:nvPr/>
        </p:nvCxnSpPr>
        <p:spPr>
          <a:xfrm rot="16200000" flipH="1" flipV="1">
            <a:off x="5334490" y="-615406"/>
            <a:ext cx="1012894" cy="5211010"/>
          </a:xfrm>
          <a:prstGeom prst="bentConnector3">
            <a:avLst>
              <a:gd name="adj1" fmla="val -22569"/>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7" idx="0"/>
          </p:cNvCxnSpPr>
          <p:nvPr/>
        </p:nvCxnSpPr>
        <p:spPr>
          <a:xfrm rot="16200000" flipH="1" flipV="1">
            <a:off x="6294092" y="-190761"/>
            <a:ext cx="477939" cy="3826768"/>
          </a:xfrm>
          <a:prstGeom prst="bentConnector3">
            <a:avLst>
              <a:gd name="adj1" fmla="val -47830"/>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rot="16200000" flipV="1">
            <a:off x="7237389" y="244064"/>
            <a:ext cx="57015" cy="2422160"/>
          </a:xfrm>
          <a:prstGeom prst="bentConnector3">
            <a:avLst>
              <a:gd name="adj1" fmla="val 411088"/>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V="1">
            <a:off x="7059234" y="5517232"/>
            <a:ext cx="0" cy="100307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6" name="Slide Number Placeholder 2"/>
          <p:cNvSpPr txBox="1"/>
          <p:nvPr/>
        </p:nvSpPr>
        <p:spPr>
          <a:xfrm>
            <a:off x="9372869" y="6492882"/>
            <a:ext cx="533135" cy="365125"/>
          </a:xfrm>
          <a:prstGeom prst="rect">
            <a:avLst/>
          </a:prstGeom>
          <a:solidFill>
            <a:srgbClr val="800000"/>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19</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99666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8"/>
          <p:cNvSpPr txBox="1">
            <a:spLocks noChangeArrowheads="1"/>
          </p:cNvSpPr>
          <p:nvPr/>
        </p:nvSpPr>
        <p:spPr bwMode="auto">
          <a:xfrm>
            <a:off x="128590" y="-36512"/>
            <a:ext cx="92884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d-ID" sz="3600" b="1" dirty="0" smtClean="0">
                <a:solidFill>
                  <a:srgbClr val="E46C0A"/>
                </a:solidFill>
                <a:latin typeface="Calibri" pitchFamily="34" charset="0"/>
              </a:rPr>
              <a:t>Sistematika</a:t>
            </a:r>
            <a:endParaRPr lang="id-ID" sz="3600" b="1" dirty="0">
              <a:solidFill>
                <a:srgbClr val="E46C0A"/>
              </a:solidFill>
              <a:latin typeface="Calibri" pitchFamily="34" charset="0"/>
            </a:endParaRPr>
          </a:p>
        </p:txBody>
      </p:sp>
      <p:cxnSp>
        <p:nvCxnSpPr>
          <p:cNvPr id="15363" name="Straight Connector 3"/>
          <p:cNvCxnSpPr>
            <a:cxnSpLocks noChangeShapeType="1"/>
          </p:cNvCxnSpPr>
          <p:nvPr/>
        </p:nvCxnSpPr>
        <p:spPr bwMode="auto">
          <a:xfrm>
            <a:off x="0" y="692696"/>
            <a:ext cx="9906000" cy="0"/>
          </a:xfrm>
          <a:prstGeom prst="straightConnector1">
            <a:avLst/>
          </a:prstGeom>
          <a:noFill/>
          <a:ln w="9528">
            <a:solidFill>
              <a:srgbClr val="4A7EBB"/>
            </a:solidFill>
            <a:round/>
            <a:headEnd/>
            <a:tailEnd/>
          </a:ln>
          <a:extLst>
            <a:ext uri="{909E8E84-426E-40DD-AFC4-6F175D3DCCD1}">
              <a14:hiddenFill xmlns:a14="http://schemas.microsoft.com/office/drawing/2010/main">
                <a:noFill/>
              </a14:hiddenFill>
            </a:ext>
          </a:extLst>
        </p:spPr>
      </p:cxnSp>
      <p:sp>
        <p:nvSpPr>
          <p:cNvPr id="32" name="Slide Number Placeholder 2"/>
          <p:cNvSpPr txBox="1"/>
          <p:nvPr/>
        </p:nvSpPr>
        <p:spPr>
          <a:xfrm>
            <a:off x="9372606" y="6492897"/>
            <a:ext cx="533400" cy="365125"/>
          </a:xfrm>
          <a:prstGeom prst="rect">
            <a:avLst/>
          </a:prstGeom>
          <a:solidFill>
            <a:srgbClr val="800000"/>
          </a:solidFill>
          <a:ln>
            <a:noFill/>
          </a:ln>
        </p:spPr>
        <p:txBody>
          <a:bodyPr anchor="ctr"/>
          <a:lstStyle/>
          <a:p>
            <a:pPr algn="r" fontAlgn="auto">
              <a:spcBef>
                <a:spcPts val="0"/>
              </a:spcBef>
              <a:spcAft>
                <a:spcPts val="0"/>
              </a:spcAft>
              <a:defRPr/>
            </a:pPr>
            <a:fld id="{7E669813-E8E6-49A3-B94E-07F4A4A97DC9}"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2</a:t>
            </a:fld>
            <a:endParaRPr lang="id-ID" sz="1100" b="1" dirty="0">
              <a:solidFill>
                <a:schemeClr val="bg1"/>
              </a:solidFill>
              <a:effectLst>
                <a:outerShdw blurRad="38100" dist="38100" dir="2700000" algn="tl">
                  <a:srgbClr val="000000"/>
                </a:outerShdw>
              </a:effectLst>
              <a:latin typeface="Calibri" pitchFamily="34" charset="0"/>
            </a:endParaRPr>
          </a:p>
        </p:txBody>
      </p:sp>
      <p:sp>
        <p:nvSpPr>
          <p:cNvPr id="17" name="Rounded Rectangle 6"/>
          <p:cNvSpPr>
            <a:spLocks noChangeArrowheads="1"/>
          </p:cNvSpPr>
          <p:nvPr/>
        </p:nvSpPr>
        <p:spPr bwMode="auto">
          <a:xfrm>
            <a:off x="2319700" y="2079618"/>
            <a:ext cx="7212034" cy="834790"/>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a:defRPr/>
            </a:pPr>
            <a:endParaRPr lang="id-ID" sz="4000" b="1" dirty="0" smtClean="0">
              <a:solidFill>
                <a:schemeClr val="tx2">
                  <a:lumMod val="75000"/>
                </a:schemeClr>
              </a:solidFill>
              <a:latin typeface="Calibri" pitchFamily="34" charset="0"/>
            </a:endParaRPr>
          </a:p>
          <a:p>
            <a:pPr>
              <a:defRPr/>
            </a:pPr>
            <a:r>
              <a:rPr lang="id-ID" sz="4000" b="1" dirty="0" smtClean="0">
                <a:solidFill>
                  <a:schemeClr val="tx2"/>
                </a:solidFill>
                <a:latin typeface="Calibri" pitchFamily="34" charset="0"/>
              </a:rPr>
              <a:t>   Kurikulum 2013</a:t>
            </a:r>
            <a:endParaRPr lang="id-ID" sz="4000" b="1" dirty="0">
              <a:solidFill>
                <a:schemeClr val="tx2"/>
              </a:solidFill>
              <a:latin typeface="Calibri" pitchFamily="34" charset="0"/>
              <a:cs typeface="Arial" pitchFamily="34" charset="0"/>
            </a:endParaRPr>
          </a:p>
          <a:p>
            <a:pPr fontAlgn="auto">
              <a:spcBef>
                <a:spcPts val="0"/>
              </a:spcBef>
              <a:spcAft>
                <a:spcPts val="0"/>
              </a:spcAft>
              <a:defRPr/>
            </a:pPr>
            <a:endParaRPr lang="en-GB" sz="4000" b="1" dirty="0">
              <a:solidFill>
                <a:schemeClr val="tx2">
                  <a:lumMod val="75000"/>
                </a:schemeClr>
              </a:solidFill>
              <a:latin typeface="Calibri" pitchFamily="34" charset="0"/>
            </a:endParaRPr>
          </a:p>
        </p:txBody>
      </p:sp>
      <p:sp>
        <p:nvSpPr>
          <p:cNvPr id="18" name="Rounded Rectangle 7"/>
          <p:cNvSpPr>
            <a:spLocks noChangeArrowheads="1"/>
          </p:cNvSpPr>
          <p:nvPr/>
        </p:nvSpPr>
        <p:spPr bwMode="auto">
          <a:xfrm>
            <a:off x="519503" y="2071678"/>
            <a:ext cx="1512168" cy="837630"/>
          </a:xfrm>
          <a:custGeom>
            <a:avLst/>
            <a:gdLst>
              <a:gd name="T0" fmla="*/ 432600 w 865186"/>
              <a:gd name="T1" fmla="*/ 0 h 411480"/>
              <a:gd name="T2" fmla="*/ 865200 w 865186"/>
              <a:gd name="T3" fmla="*/ 270415 h 411480"/>
              <a:gd name="T4" fmla="*/ 432600 w 865186"/>
              <a:gd name="T5" fmla="*/ 540829 h 411480"/>
              <a:gd name="T6" fmla="*/ 0 w 865186"/>
              <a:gd name="T7" fmla="*/ 270415 h 411480"/>
              <a:gd name="T8" fmla="*/ 17694720 60000 65536"/>
              <a:gd name="T9" fmla="*/ 0 60000 65536"/>
              <a:gd name="T10" fmla="*/ 5898240 60000 65536"/>
              <a:gd name="T11" fmla="*/ 11796480 60000 65536"/>
              <a:gd name="T12" fmla="*/ 20087 w 865186"/>
              <a:gd name="T13" fmla="*/ 20087 h 411480"/>
              <a:gd name="T14" fmla="*/ 845099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rgbClr val="FDEADA"/>
          </a:solidFill>
          <a:ln w="3172">
            <a:noFill/>
            <a:miter lim="800000"/>
            <a:headEnd/>
            <a:tailEnd/>
          </a:ln>
        </p:spPr>
        <p:txBody>
          <a:bodyPr anchor="ctr" anchorCtr="1"/>
          <a:lstStyle/>
          <a:p>
            <a:pPr algn="ctr"/>
            <a:r>
              <a:rPr lang="id-ID" sz="4000" dirty="0" smtClean="0">
                <a:solidFill>
                  <a:srgbClr val="E46C0A"/>
                </a:solidFill>
                <a:latin typeface="Arial Rounded MT Bold" pitchFamily="34" charset="0"/>
              </a:rPr>
              <a:t>II</a:t>
            </a:r>
            <a:endParaRPr lang="id-ID" sz="4000" dirty="0">
              <a:solidFill>
                <a:srgbClr val="E46C0A"/>
              </a:solidFill>
              <a:latin typeface="Arial Rounded MT Bold" pitchFamily="34" charset="0"/>
            </a:endParaRPr>
          </a:p>
        </p:txBody>
      </p:sp>
      <p:sp>
        <p:nvSpPr>
          <p:cNvPr id="11" name="Rounded Rectangle 6"/>
          <p:cNvSpPr>
            <a:spLocks noChangeArrowheads="1"/>
          </p:cNvSpPr>
          <p:nvPr/>
        </p:nvSpPr>
        <p:spPr bwMode="auto">
          <a:xfrm>
            <a:off x="2349478" y="1060676"/>
            <a:ext cx="7212034" cy="834790"/>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a:defRPr/>
            </a:pPr>
            <a:endParaRPr lang="id-ID" sz="4000" b="1" dirty="0" smtClean="0">
              <a:solidFill>
                <a:schemeClr val="tx2">
                  <a:lumMod val="75000"/>
                </a:schemeClr>
              </a:solidFill>
              <a:latin typeface="Calibri" pitchFamily="34" charset="0"/>
            </a:endParaRPr>
          </a:p>
          <a:p>
            <a:pPr>
              <a:defRPr/>
            </a:pPr>
            <a:r>
              <a:rPr lang="id-ID" sz="4000" b="1" dirty="0" smtClean="0">
                <a:solidFill>
                  <a:schemeClr val="tx2"/>
                </a:solidFill>
                <a:latin typeface="Calibri" pitchFamily="34" charset="0"/>
                <a:cs typeface="Arial" pitchFamily="34" charset="0"/>
              </a:rPr>
              <a:t>   Pengantar</a:t>
            </a:r>
            <a:endParaRPr lang="id-ID" sz="4000" b="1" dirty="0">
              <a:solidFill>
                <a:schemeClr val="tx2"/>
              </a:solidFill>
              <a:latin typeface="Calibri" pitchFamily="34" charset="0"/>
              <a:cs typeface="Arial" pitchFamily="34" charset="0"/>
            </a:endParaRPr>
          </a:p>
          <a:p>
            <a:pPr fontAlgn="auto">
              <a:spcBef>
                <a:spcPts val="0"/>
              </a:spcBef>
              <a:spcAft>
                <a:spcPts val="0"/>
              </a:spcAft>
              <a:defRPr/>
            </a:pPr>
            <a:endParaRPr lang="en-GB" sz="4000" b="1" dirty="0">
              <a:solidFill>
                <a:schemeClr val="tx2">
                  <a:lumMod val="75000"/>
                </a:schemeClr>
              </a:solidFill>
              <a:latin typeface="Calibri" pitchFamily="34" charset="0"/>
            </a:endParaRPr>
          </a:p>
        </p:txBody>
      </p:sp>
      <p:sp>
        <p:nvSpPr>
          <p:cNvPr id="12" name="Rounded Rectangle 7"/>
          <p:cNvSpPr>
            <a:spLocks noChangeArrowheads="1"/>
          </p:cNvSpPr>
          <p:nvPr/>
        </p:nvSpPr>
        <p:spPr bwMode="auto">
          <a:xfrm>
            <a:off x="549278" y="1052736"/>
            <a:ext cx="1512168" cy="837630"/>
          </a:xfrm>
          <a:custGeom>
            <a:avLst/>
            <a:gdLst>
              <a:gd name="T0" fmla="*/ 432600 w 865186"/>
              <a:gd name="T1" fmla="*/ 0 h 411480"/>
              <a:gd name="T2" fmla="*/ 865200 w 865186"/>
              <a:gd name="T3" fmla="*/ 270415 h 411480"/>
              <a:gd name="T4" fmla="*/ 432600 w 865186"/>
              <a:gd name="T5" fmla="*/ 540829 h 411480"/>
              <a:gd name="T6" fmla="*/ 0 w 865186"/>
              <a:gd name="T7" fmla="*/ 270415 h 411480"/>
              <a:gd name="T8" fmla="*/ 17694720 60000 65536"/>
              <a:gd name="T9" fmla="*/ 0 60000 65536"/>
              <a:gd name="T10" fmla="*/ 5898240 60000 65536"/>
              <a:gd name="T11" fmla="*/ 11796480 60000 65536"/>
              <a:gd name="T12" fmla="*/ 20087 w 865186"/>
              <a:gd name="T13" fmla="*/ 20087 h 411480"/>
              <a:gd name="T14" fmla="*/ 845099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rgbClr val="FDEADA"/>
          </a:solidFill>
          <a:ln w="3172">
            <a:noFill/>
            <a:miter lim="800000"/>
            <a:headEnd/>
            <a:tailEnd/>
          </a:ln>
        </p:spPr>
        <p:txBody>
          <a:bodyPr anchor="ctr" anchorCtr="1"/>
          <a:lstStyle/>
          <a:p>
            <a:pPr algn="ctr"/>
            <a:r>
              <a:rPr lang="id-ID" sz="4000" dirty="0">
                <a:solidFill>
                  <a:srgbClr val="E46C0A"/>
                </a:solidFill>
                <a:latin typeface="Arial Rounded MT Bold" pitchFamily="34" charset="0"/>
              </a:rPr>
              <a:t>I</a:t>
            </a:r>
          </a:p>
        </p:txBody>
      </p:sp>
    </p:spTree>
    <p:extLst>
      <p:ext uri="{BB962C8B-B14F-4D97-AF65-F5344CB8AC3E}">
        <p14:creationId xmlns:p14="http://schemas.microsoft.com/office/powerpoint/2010/main" val="32582987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2"/>
          <p:cNvGrpSpPr/>
          <p:nvPr/>
        </p:nvGrpSpPr>
        <p:grpSpPr>
          <a:xfrm>
            <a:off x="1052571" y="5050872"/>
            <a:ext cx="5961389" cy="829062"/>
            <a:chOff x="971600" y="5028169"/>
            <a:chExt cx="5502821" cy="829062"/>
          </a:xfrm>
        </p:grpSpPr>
        <p:sp>
          <p:nvSpPr>
            <p:cNvPr id="87" name="Rectangle 86"/>
            <p:cNvSpPr/>
            <p:nvPr/>
          </p:nvSpPr>
          <p:spPr>
            <a:xfrm>
              <a:off x="998778" y="5028169"/>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0" name="Rectangle 89"/>
            <p:cNvSpPr/>
            <p:nvPr/>
          </p:nvSpPr>
          <p:spPr>
            <a:xfrm>
              <a:off x="1081054" y="5100177"/>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1" name="Rectangle 90"/>
            <p:cNvSpPr/>
            <p:nvPr/>
          </p:nvSpPr>
          <p:spPr>
            <a:xfrm>
              <a:off x="1170343" y="5172185"/>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2" name="Rectangle 91"/>
            <p:cNvSpPr/>
            <p:nvPr/>
          </p:nvSpPr>
          <p:spPr>
            <a:xfrm>
              <a:off x="1242351" y="5244193"/>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93" name="Rectangle 92"/>
            <p:cNvSpPr/>
            <p:nvPr/>
          </p:nvSpPr>
          <p:spPr>
            <a:xfrm>
              <a:off x="1314359" y="5316201"/>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cxnSp>
          <p:nvCxnSpPr>
            <p:cNvPr id="118" name="Straight Connector 117"/>
            <p:cNvCxnSpPr/>
            <p:nvPr/>
          </p:nvCxnSpPr>
          <p:spPr>
            <a:xfrm>
              <a:off x="971600" y="5429955"/>
              <a:ext cx="504056" cy="427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012200" y="5085184"/>
              <a:ext cx="462221" cy="365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86367" y="5373216"/>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sp>
          <p:nvSpPr>
            <p:cNvPr id="121" name="Rectangle 120"/>
            <p:cNvSpPr/>
            <p:nvPr/>
          </p:nvSpPr>
          <p:spPr>
            <a:xfrm>
              <a:off x="1475656" y="5445224"/>
              <a:ext cx="4998765" cy="41200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Mata Pelajaran</a:t>
              </a:r>
              <a:endParaRPr lang="id-ID" dirty="0">
                <a:solidFill>
                  <a:schemeClr val="tx1"/>
                </a:solidFill>
              </a:endParaRPr>
            </a:p>
          </p:txBody>
        </p:sp>
        <p:cxnSp>
          <p:nvCxnSpPr>
            <p:cNvPr id="116" name="Straight Connector 115"/>
            <p:cNvCxnSpPr/>
            <p:nvPr/>
          </p:nvCxnSpPr>
          <p:spPr>
            <a:xfrm>
              <a:off x="1007648" y="5069915"/>
              <a:ext cx="468008" cy="3753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181"/>
          <p:cNvGrpSpPr/>
          <p:nvPr/>
        </p:nvGrpSpPr>
        <p:grpSpPr>
          <a:xfrm>
            <a:off x="1019840" y="4494849"/>
            <a:ext cx="5961389" cy="829062"/>
            <a:chOff x="941387" y="4472146"/>
            <a:chExt cx="5502821" cy="829062"/>
          </a:xfrm>
        </p:grpSpPr>
        <p:sp>
          <p:nvSpPr>
            <p:cNvPr id="131" name="Rectangle 130"/>
            <p:cNvSpPr/>
            <p:nvPr/>
          </p:nvSpPr>
          <p:spPr>
            <a:xfrm>
              <a:off x="968565" y="4472146"/>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2" name="Rectangle 131"/>
            <p:cNvSpPr/>
            <p:nvPr/>
          </p:nvSpPr>
          <p:spPr>
            <a:xfrm>
              <a:off x="1050841" y="4544154"/>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3" name="Rectangle 132"/>
            <p:cNvSpPr/>
            <p:nvPr/>
          </p:nvSpPr>
          <p:spPr>
            <a:xfrm>
              <a:off x="1140130" y="4616162"/>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4" name="Rectangle 133"/>
            <p:cNvSpPr/>
            <p:nvPr/>
          </p:nvSpPr>
          <p:spPr>
            <a:xfrm>
              <a:off x="1212138" y="4688170"/>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5" name="Rectangle 134"/>
            <p:cNvSpPr/>
            <p:nvPr/>
          </p:nvSpPr>
          <p:spPr>
            <a:xfrm>
              <a:off x="1284146" y="4760178"/>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cxnSp>
          <p:nvCxnSpPr>
            <p:cNvPr id="136" name="Straight Connector 135"/>
            <p:cNvCxnSpPr/>
            <p:nvPr/>
          </p:nvCxnSpPr>
          <p:spPr>
            <a:xfrm>
              <a:off x="941387" y="4873932"/>
              <a:ext cx="504056" cy="427276"/>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981987" y="4529161"/>
              <a:ext cx="462221" cy="365012"/>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356154" y="4817193"/>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Mata Pelajaran</a:t>
              </a:r>
              <a:endParaRPr lang="id-ID" b="1" dirty="0">
                <a:solidFill>
                  <a:schemeClr val="bg1"/>
                </a:solidFill>
              </a:endParaRPr>
            </a:p>
          </p:txBody>
        </p:sp>
        <p:sp>
          <p:nvSpPr>
            <p:cNvPr id="139" name="Rectangle 138"/>
            <p:cNvSpPr/>
            <p:nvPr/>
          </p:nvSpPr>
          <p:spPr>
            <a:xfrm>
              <a:off x="1445443" y="4889201"/>
              <a:ext cx="4998765" cy="412007"/>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Himpunan Kompetensi Dasar</a:t>
              </a:r>
              <a:endParaRPr lang="id-ID" b="1" dirty="0">
                <a:solidFill>
                  <a:schemeClr val="bg1"/>
                </a:solidFill>
              </a:endParaRPr>
            </a:p>
          </p:txBody>
        </p:sp>
        <p:cxnSp>
          <p:nvCxnSpPr>
            <p:cNvPr id="140" name="Straight Connector 139"/>
            <p:cNvCxnSpPr/>
            <p:nvPr/>
          </p:nvCxnSpPr>
          <p:spPr>
            <a:xfrm>
              <a:off x="977435" y="4513892"/>
              <a:ext cx="468008" cy="37530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158"/>
          <p:cNvGrpSpPr/>
          <p:nvPr/>
        </p:nvGrpSpPr>
        <p:grpSpPr>
          <a:xfrm>
            <a:off x="1130575" y="1219455"/>
            <a:ext cx="5585827" cy="3286148"/>
            <a:chOff x="1115616" y="1354629"/>
            <a:chExt cx="5156148" cy="3286148"/>
          </a:xfrm>
        </p:grpSpPr>
        <p:sp>
          <p:nvSpPr>
            <p:cNvPr id="11" name="Rectangle 10"/>
            <p:cNvSpPr/>
            <p:nvPr/>
          </p:nvSpPr>
          <p:spPr>
            <a:xfrm>
              <a:off x="1115616" y="4029401"/>
              <a:ext cx="857256" cy="611376"/>
            </a:xfrm>
            <a:prstGeom prst="rect">
              <a:avLst/>
            </a:prstGeom>
            <a:solidFill>
              <a:schemeClr val="bg2">
                <a:lumMod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a:t>
              </a:r>
              <a:endParaRPr lang="en-AU" sz="1400" b="1" dirty="0">
                <a:solidFill>
                  <a:schemeClr val="tx1"/>
                </a:solidFill>
              </a:endParaRPr>
            </a:p>
          </p:txBody>
        </p:sp>
        <p:sp>
          <p:nvSpPr>
            <p:cNvPr id="12" name="Rectangle 11"/>
            <p:cNvSpPr/>
            <p:nvPr/>
          </p:nvSpPr>
          <p:spPr>
            <a:xfrm>
              <a:off x="1972872" y="3494446"/>
              <a:ext cx="857256" cy="1146331"/>
            </a:xfrm>
            <a:prstGeom prst="rect">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a:t>
              </a:r>
              <a:endParaRPr lang="en-AU" sz="1400" b="1" dirty="0">
                <a:solidFill>
                  <a:schemeClr val="tx1"/>
                </a:solidFill>
              </a:endParaRPr>
            </a:p>
          </p:txBody>
        </p:sp>
        <p:sp>
          <p:nvSpPr>
            <p:cNvPr id="13" name="Rectangle 12"/>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IIII</a:t>
              </a:r>
              <a:endParaRPr lang="en-AU" sz="1400" b="1" dirty="0">
                <a:solidFill>
                  <a:schemeClr val="tx1"/>
                </a:solidFill>
              </a:endParaRPr>
            </a:p>
          </p:txBody>
        </p:sp>
        <p:sp>
          <p:nvSpPr>
            <p:cNvPr id="14" name="Rectangle 13"/>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IV</a:t>
              </a:r>
              <a:endParaRPr lang="en-AU" sz="1400" b="1" dirty="0">
                <a:solidFill>
                  <a:schemeClr val="tx1"/>
                </a:solidFill>
              </a:endParaRPr>
            </a:p>
          </p:txBody>
        </p:sp>
        <p:sp>
          <p:nvSpPr>
            <p:cNvPr id="15" name="Rectangle 14"/>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a:t>
              </a:r>
              <a:endParaRPr lang="en-AU" sz="1400" b="1" dirty="0">
                <a:solidFill>
                  <a:schemeClr val="bg1"/>
                </a:solidFill>
              </a:endParaRPr>
            </a:p>
          </p:txBody>
        </p:sp>
        <p:sp>
          <p:nvSpPr>
            <p:cNvPr id="16" name="Rectangle 15"/>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VI</a:t>
              </a:r>
              <a:endParaRPr lang="en-AU" sz="1400" b="1" dirty="0">
                <a:solidFill>
                  <a:schemeClr val="bg1"/>
                </a:solidFill>
              </a:endParaRPr>
            </a:p>
          </p:txBody>
        </p:sp>
      </p:grpSp>
      <p:grpSp>
        <p:nvGrpSpPr>
          <p:cNvPr id="6" name="Group 159"/>
          <p:cNvGrpSpPr/>
          <p:nvPr/>
        </p:nvGrpSpPr>
        <p:grpSpPr>
          <a:xfrm>
            <a:off x="1239381" y="1303822"/>
            <a:ext cx="5585827" cy="3286148"/>
            <a:chOff x="1115616" y="1354629"/>
            <a:chExt cx="5156148" cy="3286148"/>
          </a:xfrm>
        </p:grpSpPr>
        <p:sp>
          <p:nvSpPr>
            <p:cNvPr id="161" name="Rectangle 160"/>
            <p:cNvSpPr/>
            <p:nvPr/>
          </p:nvSpPr>
          <p:spPr>
            <a:xfrm>
              <a:off x="1115616" y="4029401"/>
              <a:ext cx="857256" cy="611376"/>
            </a:xfrm>
            <a:prstGeom prst="rect">
              <a:avLst/>
            </a:prstGeom>
            <a:solidFill>
              <a:schemeClr val="bg2">
                <a:lumMod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a:t>
              </a:r>
              <a:endParaRPr lang="en-AU" sz="1400" b="1" dirty="0">
                <a:solidFill>
                  <a:schemeClr val="tx1"/>
                </a:solidFill>
              </a:endParaRPr>
            </a:p>
          </p:txBody>
        </p:sp>
        <p:sp>
          <p:nvSpPr>
            <p:cNvPr id="162" name="Rectangle 161"/>
            <p:cNvSpPr/>
            <p:nvPr/>
          </p:nvSpPr>
          <p:spPr>
            <a:xfrm>
              <a:off x="1972872" y="3494446"/>
              <a:ext cx="857256" cy="1146331"/>
            </a:xfrm>
            <a:prstGeom prst="rect">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a:t>
              </a:r>
              <a:endParaRPr lang="en-AU" sz="1400" b="1" dirty="0">
                <a:solidFill>
                  <a:schemeClr val="tx1"/>
                </a:solidFill>
              </a:endParaRPr>
            </a:p>
          </p:txBody>
        </p:sp>
        <p:sp>
          <p:nvSpPr>
            <p:cNvPr id="163" name="Rectangle 162"/>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IIII</a:t>
              </a:r>
              <a:endParaRPr lang="en-AU" sz="1400" b="1" dirty="0">
                <a:solidFill>
                  <a:schemeClr val="tx1"/>
                </a:solidFill>
              </a:endParaRPr>
            </a:p>
          </p:txBody>
        </p:sp>
        <p:sp>
          <p:nvSpPr>
            <p:cNvPr id="164" name="Rectangle 163"/>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IV</a:t>
              </a:r>
              <a:endParaRPr lang="en-AU" sz="1400" b="1" dirty="0">
                <a:solidFill>
                  <a:schemeClr val="tx1"/>
                </a:solidFill>
              </a:endParaRPr>
            </a:p>
          </p:txBody>
        </p:sp>
        <p:sp>
          <p:nvSpPr>
            <p:cNvPr id="165" name="Rectangle 164"/>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a:t>
              </a:r>
              <a:endParaRPr lang="en-AU" sz="1400" b="1" dirty="0">
                <a:solidFill>
                  <a:schemeClr val="bg1"/>
                </a:solidFill>
              </a:endParaRPr>
            </a:p>
          </p:txBody>
        </p:sp>
        <p:sp>
          <p:nvSpPr>
            <p:cNvPr id="166" name="Rectangle 165"/>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VI</a:t>
              </a:r>
              <a:endParaRPr lang="en-AU" sz="1400" b="1" dirty="0">
                <a:solidFill>
                  <a:schemeClr val="bg1"/>
                </a:solidFill>
              </a:endParaRPr>
            </a:p>
          </p:txBody>
        </p:sp>
      </p:grpSp>
      <p:grpSp>
        <p:nvGrpSpPr>
          <p:cNvPr id="7" name="Group 166"/>
          <p:cNvGrpSpPr/>
          <p:nvPr/>
        </p:nvGrpSpPr>
        <p:grpSpPr>
          <a:xfrm>
            <a:off x="1334124" y="1405882"/>
            <a:ext cx="5585827" cy="3286148"/>
            <a:chOff x="1115616" y="1354629"/>
            <a:chExt cx="5156148" cy="3286148"/>
          </a:xfrm>
        </p:grpSpPr>
        <p:sp>
          <p:nvSpPr>
            <p:cNvPr id="168" name="Rectangle 167"/>
            <p:cNvSpPr/>
            <p:nvPr/>
          </p:nvSpPr>
          <p:spPr>
            <a:xfrm>
              <a:off x="1115616" y="4029401"/>
              <a:ext cx="857256" cy="611376"/>
            </a:xfrm>
            <a:prstGeom prst="rect">
              <a:avLst/>
            </a:prstGeom>
            <a:solidFill>
              <a:schemeClr val="bg2">
                <a:lumMod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a:t>
              </a:r>
              <a:endParaRPr lang="en-AU" sz="1400" b="1" dirty="0">
                <a:solidFill>
                  <a:schemeClr val="tx1"/>
                </a:solidFill>
              </a:endParaRPr>
            </a:p>
          </p:txBody>
        </p:sp>
        <p:sp>
          <p:nvSpPr>
            <p:cNvPr id="169" name="Rectangle 168"/>
            <p:cNvSpPr/>
            <p:nvPr/>
          </p:nvSpPr>
          <p:spPr>
            <a:xfrm>
              <a:off x="1972872" y="3494446"/>
              <a:ext cx="857256" cy="1146331"/>
            </a:xfrm>
            <a:prstGeom prst="rect">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a:t>
              </a:r>
              <a:endParaRPr lang="en-AU" sz="1400" b="1" dirty="0">
                <a:solidFill>
                  <a:schemeClr val="tx1"/>
                </a:solidFill>
              </a:endParaRPr>
            </a:p>
          </p:txBody>
        </p:sp>
        <p:sp>
          <p:nvSpPr>
            <p:cNvPr id="170" name="Rectangle 169"/>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IIII</a:t>
              </a:r>
              <a:endParaRPr lang="en-AU" sz="1400" b="1" dirty="0">
                <a:solidFill>
                  <a:schemeClr val="tx1"/>
                </a:solidFill>
              </a:endParaRPr>
            </a:p>
          </p:txBody>
        </p:sp>
        <p:sp>
          <p:nvSpPr>
            <p:cNvPr id="171" name="Rectangle 170"/>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IV</a:t>
              </a:r>
              <a:endParaRPr lang="en-AU" sz="1400" b="1" dirty="0">
                <a:solidFill>
                  <a:schemeClr val="tx1"/>
                </a:solidFill>
              </a:endParaRPr>
            </a:p>
          </p:txBody>
        </p:sp>
        <p:sp>
          <p:nvSpPr>
            <p:cNvPr id="172" name="Rectangle 171"/>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a:t>
              </a:r>
              <a:endParaRPr lang="en-AU" sz="1400" b="1" dirty="0">
                <a:solidFill>
                  <a:schemeClr val="bg1"/>
                </a:solidFill>
              </a:endParaRPr>
            </a:p>
          </p:txBody>
        </p:sp>
        <p:sp>
          <p:nvSpPr>
            <p:cNvPr id="173" name="Rectangle 172"/>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VI</a:t>
              </a:r>
              <a:endParaRPr lang="en-AU" sz="1400" b="1" dirty="0">
                <a:solidFill>
                  <a:schemeClr val="bg1"/>
                </a:solidFill>
              </a:endParaRPr>
            </a:p>
          </p:txBody>
        </p:sp>
      </p:grpSp>
      <p:grpSp>
        <p:nvGrpSpPr>
          <p:cNvPr id="8" name="Group 173"/>
          <p:cNvGrpSpPr/>
          <p:nvPr/>
        </p:nvGrpSpPr>
        <p:grpSpPr>
          <a:xfrm>
            <a:off x="1473407" y="1519846"/>
            <a:ext cx="5585827" cy="3286148"/>
            <a:chOff x="1115616" y="1354629"/>
            <a:chExt cx="5156148" cy="3286148"/>
          </a:xfrm>
        </p:grpSpPr>
        <p:sp>
          <p:nvSpPr>
            <p:cNvPr id="175" name="Rectangle 174"/>
            <p:cNvSpPr/>
            <p:nvPr/>
          </p:nvSpPr>
          <p:spPr>
            <a:xfrm>
              <a:off x="1115616" y="4029401"/>
              <a:ext cx="857256" cy="611376"/>
            </a:xfrm>
            <a:prstGeom prst="rect">
              <a:avLst/>
            </a:prstGeom>
            <a:solidFill>
              <a:schemeClr val="bg2">
                <a:lumMod val="9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a:t>
              </a:r>
              <a:endParaRPr lang="en-AU" sz="1400" b="1" dirty="0">
                <a:solidFill>
                  <a:schemeClr val="tx1"/>
                </a:solidFill>
              </a:endParaRPr>
            </a:p>
          </p:txBody>
        </p:sp>
        <p:sp>
          <p:nvSpPr>
            <p:cNvPr id="176" name="Rectangle 175"/>
            <p:cNvSpPr/>
            <p:nvPr/>
          </p:nvSpPr>
          <p:spPr>
            <a:xfrm>
              <a:off x="1972872" y="3494446"/>
              <a:ext cx="857256" cy="1146331"/>
            </a:xfrm>
            <a:prstGeom prst="rect">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a:t>
              </a:r>
              <a:endParaRPr lang="en-AU" sz="1400" b="1" dirty="0">
                <a:solidFill>
                  <a:schemeClr val="tx1"/>
                </a:solidFill>
              </a:endParaRPr>
            </a:p>
          </p:txBody>
        </p:sp>
        <p:sp>
          <p:nvSpPr>
            <p:cNvPr id="177" name="Rectangle 176"/>
            <p:cNvSpPr/>
            <p:nvPr/>
          </p:nvSpPr>
          <p:spPr>
            <a:xfrm>
              <a:off x="2830128" y="2959492"/>
              <a:ext cx="857256" cy="1681285"/>
            </a:xfrm>
            <a:prstGeom prst="rect">
              <a:avLst/>
            </a:prstGeom>
            <a:solidFill>
              <a:schemeClr val="accent5">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IIII</a:t>
              </a:r>
              <a:endParaRPr lang="en-AU" sz="1400" b="1" dirty="0">
                <a:solidFill>
                  <a:schemeClr val="tx1"/>
                </a:solidFill>
              </a:endParaRPr>
            </a:p>
          </p:txBody>
        </p:sp>
        <p:sp>
          <p:nvSpPr>
            <p:cNvPr id="178" name="Rectangle 177"/>
            <p:cNvSpPr/>
            <p:nvPr/>
          </p:nvSpPr>
          <p:spPr>
            <a:xfrm>
              <a:off x="3687384" y="2424538"/>
              <a:ext cx="857256" cy="2216239"/>
            </a:xfrm>
            <a:prstGeom prst="rect">
              <a:avLst/>
            </a:prstGeom>
            <a:solidFill>
              <a:schemeClr val="accent5">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KI</a:t>
              </a:r>
            </a:p>
            <a:p>
              <a:pPr algn="ctr"/>
              <a:r>
                <a:rPr lang="en-AU" sz="1400" b="1" dirty="0" err="1" smtClean="0">
                  <a:solidFill>
                    <a:schemeClr val="tx1"/>
                  </a:solidFill>
                </a:rPr>
                <a:t>Kelas</a:t>
              </a:r>
              <a:r>
                <a:rPr lang="en-AU" sz="1400" b="1" dirty="0" smtClean="0">
                  <a:solidFill>
                    <a:schemeClr val="tx1"/>
                  </a:solidFill>
                </a:rPr>
                <a:t> IV</a:t>
              </a:r>
              <a:endParaRPr lang="en-AU" sz="1400" b="1" dirty="0">
                <a:solidFill>
                  <a:schemeClr val="tx1"/>
                </a:solidFill>
              </a:endParaRPr>
            </a:p>
          </p:txBody>
        </p:sp>
        <p:sp>
          <p:nvSpPr>
            <p:cNvPr id="179" name="Rectangle 178"/>
            <p:cNvSpPr/>
            <p:nvPr/>
          </p:nvSpPr>
          <p:spPr>
            <a:xfrm>
              <a:off x="4544640" y="1889583"/>
              <a:ext cx="857256" cy="2751194"/>
            </a:xfrm>
            <a:prstGeom prst="rect">
              <a:avLst/>
            </a:prstGeom>
            <a:solidFill>
              <a:schemeClr val="accent5">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a:t>
              </a:r>
              <a:endParaRPr lang="en-AU" sz="1400" b="1" dirty="0">
                <a:solidFill>
                  <a:schemeClr val="bg1"/>
                </a:solidFill>
              </a:endParaRPr>
            </a:p>
          </p:txBody>
        </p:sp>
        <p:sp>
          <p:nvSpPr>
            <p:cNvPr id="180" name="Rectangle 179"/>
            <p:cNvSpPr/>
            <p:nvPr/>
          </p:nvSpPr>
          <p:spPr>
            <a:xfrm>
              <a:off x="5414508" y="1354629"/>
              <a:ext cx="857256" cy="3286148"/>
            </a:xfrm>
            <a:prstGeom prst="rect">
              <a:avLst/>
            </a:prstGeom>
            <a:solidFill>
              <a:schemeClr val="accent5">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1"/>
                  </a:solidFill>
                </a:rPr>
                <a:t>KI</a:t>
              </a:r>
            </a:p>
            <a:p>
              <a:pPr algn="ctr"/>
              <a:r>
                <a:rPr lang="en-AU" sz="1400" b="1" dirty="0" err="1" smtClean="0">
                  <a:solidFill>
                    <a:schemeClr val="bg1"/>
                  </a:solidFill>
                </a:rPr>
                <a:t>Kelas</a:t>
              </a:r>
              <a:r>
                <a:rPr lang="en-AU" sz="1400" b="1" dirty="0" smtClean="0">
                  <a:solidFill>
                    <a:schemeClr val="bg1"/>
                  </a:solidFill>
                </a:rPr>
                <a:t> VI</a:t>
              </a:r>
              <a:endParaRPr lang="en-AU" sz="1400" b="1" dirty="0">
                <a:solidFill>
                  <a:schemeClr val="bg1"/>
                </a:solidFill>
              </a:endParaRPr>
            </a:p>
          </p:txBody>
        </p:sp>
      </p:grpSp>
      <p:sp>
        <p:nvSpPr>
          <p:cNvPr id="42" name="TextBox 41"/>
          <p:cNvSpPr txBox="1"/>
          <p:nvPr/>
        </p:nvSpPr>
        <p:spPr>
          <a:xfrm rot="2414295">
            <a:off x="621440" y="5617115"/>
            <a:ext cx="925111" cy="461665"/>
          </a:xfrm>
          <a:prstGeom prst="rect">
            <a:avLst/>
          </a:prstGeom>
          <a:noFill/>
          <a:ln>
            <a:noFill/>
          </a:ln>
        </p:spPr>
        <p:txBody>
          <a:bodyPr wrap="square" rtlCol="0">
            <a:spAutoFit/>
          </a:bodyPr>
          <a:lstStyle/>
          <a:p>
            <a:pPr algn="ctr"/>
            <a:r>
              <a:rPr lang="en-AU" sz="1200" dirty="0" err="1" smtClean="0"/>
              <a:t>Integrasi</a:t>
            </a:r>
            <a:r>
              <a:rPr lang="en-AU" sz="1200" dirty="0" smtClean="0"/>
              <a:t> </a:t>
            </a:r>
            <a:r>
              <a:rPr lang="en-AU" sz="1200" dirty="0" err="1" smtClean="0"/>
              <a:t>Horisontal</a:t>
            </a:r>
            <a:endParaRPr lang="en-AU" sz="1200" dirty="0"/>
          </a:p>
        </p:txBody>
      </p:sp>
      <p:sp>
        <p:nvSpPr>
          <p:cNvPr id="53" name="TextBox 52"/>
          <p:cNvSpPr txBox="1"/>
          <p:nvPr/>
        </p:nvSpPr>
        <p:spPr>
          <a:xfrm rot="5400000">
            <a:off x="6279405" y="4856168"/>
            <a:ext cx="1972976" cy="338554"/>
          </a:xfrm>
          <a:prstGeom prst="rect">
            <a:avLst/>
          </a:prstGeom>
          <a:noFill/>
        </p:spPr>
        <p:txBody>
          <a:bodyPr wrap="none" rtlCol="0">
            <a:spAutoFit/>
          </a:bodyPr>
          <a:lstStyle/>
          <a:p>
            <a:r>
              <a:rPr lang="en-AU" sz="1600" b="1" dirty="0" err="1" smtClean="0"/>
              <a:t>Proses</a:t>
            </a:r>
            <a:r>
              <a:rPr lang="en-AU" sz="1600" b="1" dirty="0" smtClean="0"/>
              <a:t> </a:t>
            </a:r>
            <a:r>
              <a:rPr lang="en-AU" sz="1600" b="1" dirty="0" err="1" smtClean="0"/>
              <a:t>Pembentukan</a:t>
            </a:r>
            <a:endParaRPr lang="en-AU" sz="1600" b="1" dirty="0"/>
          </a:p>
        </p:txBody>
      </p:sp>
      <p:sp>
        <p:nvSpPr>
          <p:cNvPr id="2" name="Title 1"/>
          <p:cNvSpPr>
            <a:spLocks noGrp="1"/>
          </p:cNvSpPr>
          <p:nvPr>
            <p:ph type="title"/>
          </p:nvPr>
        </p:nvSpPr>
        <p:spPr>
          <a:xfrm>
            <a:off x="0" y="0"/>
            <a:ext cx="9906000" cy="928670"/>
          </a:xfrm>
          <a:solidFill>
            <a:schemeClr val="tx2">
              <a:lumMod val="75000"/>
            </a:schemeClr>
          </a:solidFill>
        </p:spPr>
        <p:txBody>
          <a:bodyPr vert="horz" lIns="91440" tIns="45720" rIns="91440" bIns="45720" rtlCol="0" anchor="ctr">
            <a:noAutofit/>
          </a:bodyPr>
          <a:lstStyle/>
          <a:p>
            <a:r>
              <a:rPr lang="en-AU" sz="2800" b="1" dirty="0" err="1" smtClean="0">
                <a:solidFill>
                  <a:schemeClr val="bg1"/>
                </a:solidFill>
                <a:latin typeface="+mj-lt"/>
                <a:ea typeface="+mj-ea"/>
                <a:cs typeface="+mj-cs"/>
              </a:rPr>
              <a:t>Keterkaitan</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antara</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Kompetensi</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Lulusan</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Kompetensi</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Dasar</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dan</a:t>
            </a:r>
            <a:r>
              <a:rPr lang="en-AU" sz="2800" b="1" dirty="0" smtClean="0">
                <a:solidFill>
                  <a:schemeClr val="bg1"/>
                </a:solidFill>
                <a:latin typeface="+mj-lt"/>
                <a:ea typeface="+mj-ea"/>
                <a:cs typeface="+mj-cs"/>
              </a:rPr>
              <a:t> </a:t>
            </a:r>
            <a:br>
              <a:rPr lang="en-AU" sz="2800" b="1" dirty="0" smtClean="0">
                <a:solidFill>
                  <a:schemeClr val="bg1"/>
                </a:solidFill>
                <a:latin typeface="+mj-lt"/>
                <a:ea typeface="+mj-ea"/>
                <a:cs typeface="+mj-cs"/>
              </a:rPr>
            </a:br>
            <a:r>
              <a:rPr lang="en-AU" sz="2800" b="1" dirty="0" err="1" smtClean="0">
                <a:solidFill>
                  <a:schemeClr val="bg1"/>
                </a:solidFill>
                <a:latin typeface="+mj-lt"/>
                <a:ea typeface="+mj-ea"/>
                <a:cs typeface="+mj-cs"/>
              </a:rPr>
              <a:t>Matapelajaran</a:t>
            </a:r>
            <a:r>
              <a:rPr lang="en-AU" sz="2800" b="1" dirty="0" smtClean="0">
                <a:solidFill>
                  <a:schemeClr val="bg1"/>
                </a:solidFill>
                <a:latin typeface="+mj-lt"/>
                <a:ea typeface="+mj-ea"/>
                <a:cs typeface="+mj-cs"/>
              </a:rPr>
              <a:t> </a:t>
            </a:r>
            <a:r>
              <a:rPr lang="en-AU" sz="2800" b="1" dirty="0" err="1" smtClean="0">
                <a:solidFill>
                  <a:schemeClr val="bg1"/>
                </a:solidFill>
                <a:latin typeface="+mj-lt"/>
                <a:ea typeface="+mj-ea"/>
                <a:cs typeface="+mj-cs"/>
              </a:rPr>
              <a:t>untuk</a:t>
            </a:r>
            <a:r>
              <a:rPr lang="en-AU" sz="2800" b="1" dirty="0" smtClean="0">
                <a:solidFill>
                  <a:schemeClr val="bg1"/>
                </a:solidFill>
                <a:latin typeface="+mj-lt"/>
                <a:ea typeface="+mj-ea"/>
                <a:cs typeface="+mj-cs"/>
              </a:rPr>
              <a:t> SD</a:t>
            </a:r>
            <a:endParaRPr lang="en-AU" sz="2800" b="1" dirty="0">
              <a:solidFill>
                <a:schemeClr val="bg1"/>
              </a:solidFill>
              <a:latin typeface="+mj-lt"/>
              <a:ea typeface="+mj-ea"/>
              <a:cs typeface="+mj-cs"/>
            </a:endParaRPr>
          </a:p>
        </p:txBody>
      </p:sp>
      <p:sp>
        <p:nvSpPr>
          <p:cNvPr id="17" name="Rectangle 16"/>
          <p:cNvSpPr/>
          <p:nvPr/>
        </p:nvSpPr>
        <p:spPr>
          <a:xfrm>
            <a:off x="7683303" y="1276474"/>
            <a:ext cx="1526278" cy="3205805"/>
          </a:xfrm>
          <a:prstGeom prst="rect">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chemeClr val="tx1"/>
                </a:solidFill>
              </a:rPr>
              <a:t>Kompetensi</a:t>
            </a:r>
            <a:r>
              <a:rPr lang="en-AU" dirty="0" smtClean="0">
                <a:solidFill>
                  <a:schemeClr val="tx1"/>
                </a:solidFill>
              </a:rPr>
              <a:t> </a:t>
            </a:r>
          </a:p>
          <a:p>
            <a:pPr algn="ctr"/>
            <a:r>
              <a:rPr lang="en-AU" dirty="0" err="1" smtClean="0">
                <a:solidFill>
                  <a:schemeClr val="tx1"/>
                </a:solidFill>
              </a:rPr>
              <a:t>Lulusan</a:t>
            </a:r>
            <a:endParaRPr lang="en-AU" dirty="0">
              <a:solidFill>
                <a:schemeClr val="tx1"/>
              </a:solidFill>
            </a:endParaRPr>
          </a:p>
        </p:txBody>
      </p:sp>
      <p:cxnSp>
        <p:nvCxnSpPr>
          <p:cNvPr id="51" name="Straight Arrow Connector 50"/>
          <p:cNvCxnSpPr/>
          <p:nvPr/>
        </p:nvCxnSpPr>
        <p:spPr>
          <a:xfrm flipV="1">
            <a:off x="1517531" y="1219455"/>
            <a:ext cx="4719000" cy="273600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9620000">
            <a:off x="2952577" y="2237457"/>
            <a:ext cx="1576457" cy="338554"/>
          </a:xfrm>
          <a:prstGeom prst="rect">
            <a:avLst/>
          </a:prstGeom>
          <a:noFill/>
        </p:spPr>
        <p:txBody>
          <a:bodyPr wrap="none" rtlCol="0">
            <a:spAutoFit/>
          </a:bodyPr>
          <a:lstStyle/>
          <a:p>
            <a:r>
              <a:rPr lang="en-AU" sz="1600" dirty="0" err="1" smtClean="0"/>
              <a:t>Integrasi</a:t>
            </a:r>
            <a:r>
              <a:rPr lang="en-AU" sz="1600" dirty="0" smtClean="0"/>
              <a:t> </a:t>
            </a:r>
            <a:r>
              <a:rPr lang="en-AU" sz="1600" dirty="0" err="1" smtClean="0"/>
              <a:t>Vertikal</a:t>
            </a:r>
            <a:endParaRPr lang="en-AU" sz="1600" dirty="0"/>
          </a:p>
        </p:txBody>
      </p:sp>
      <p:sp>
        <p:nvSpPr>
          <p:cNvPr id="50" name="TextBox 49"/>
          <p:cNvSpPr txBox="1"/>
          <p:nvPr/>
        </p:nvSpPr>
        <p:spPr>
          <a:xfrm rot="16200000">
            <a:off x="532952" y="1920834"/>
            <a:ext cx="1751377" cy="338554"/>
          </a:xfrm>
          <a:prstGeom prst="rect">
            <a:avLst/>
          </a:prstGeom>
          <a:noFill/>
        </p:spPr>
        <p:txBody>
          <a:bodyPr wrap="none" rtlCol="0">
            <a:spAutoFit/>
          </a:bodyPr>
          <a:lstStyle/>
          <a:p>
            <a:r>
              <a:rPr lang="en-AU" sz="1600" b="1" dirty="0" err="1" smtClean="0"/>
              <a:t>Proses</a:t>
            </a:r>
            <a:r>
              <a:rPr lang="en-AU" sz="1600" b="1" dirty="0" smtClean="0"/>
              <a:t> </a:t>
            </a:r>
            <a:r>
              <a:rPr lang="en-AU" sz="1600" b="1" dirty="0" err="1" smtClean="0"/>
              <a:t>Perumusan</a:t>
            </a:r>
            <a:endParaRPr lang="en-AU" sz="1600" b="1" dirty="0"/>
          </a:p>
        </p:txBody>
      </p:sp>
      <p:sp>
        <p:nvSpPr>
          <p:cNvPr id="54" name="TextBox 53"/>
          <p:cNvSpPr txBox="1"/>
          <p:nvPr/>
        </p:nvSpPr>
        <p:spPr>
          <a:xfrm>
            <a:off x="7689304" y="6063904"/>
            <a:ext cx="1396280" cy="276999"/>
          </a:xfrm>
          <a:prstGeom prst="rect">
            <a:avLst/>
          </a:prstGeom>
          <a:noFill/>
        </p:spPr>
        <p:txBody>
          <a:bodyPr wrap="none" rtlCol="0">
            <a:spAutoFit/>
          </a:bodyPr>
          <a:lstStyle/>
          <a:p>
            <a:r>
              <a:rPr lang="en-AU" sz="1200" dirty="0" smtClean="0"/>
              <a:t>KI : </a:t>
            </a:r>
            <a:r>
              <a:rPr lang="en-AU" sz="1200" dirty="0" err="1" smtClean="0"/>
              <a:t>Kompetensi</a:t>
            </a:r>
            <a:r>
              <a:rPr lang="en-AU" sz="1200" dirty="0" smtClean="0"/>
              <a:t> </a:t>
            </a:r>
            <a:r>
              <a:rPr lang="en-AU" sz="1200" dirty="0" err="1" smtClean="0"/>
              <a:t>Inti</a:t>
            </a:r>
            <a:endParaRPr lang="en-AU" sz="1200" dirty="0"/>
          </a:p>
        </p:txBody>
      </p:sp>
      <p:cxnSp>
        <p:nvCxnSpPr>
          <p:cNvPr id="99" name="Elbow Connector 98"/>
          <p:cNvCxnSpPr>
            <a:stCxn id="17" idx="0"/>
          </p:cNvCxnSpPr>
          <p:nvPr/>
        </p:nvCxnSpPr>
        <p:spPr>
          <a:xfrm rot="16200000" flipH="1" flipV="1">
            <a:off x="3711803" y="-840412"/>
            <a:ext cx="2617758" cy="6851520"/>
          </a:xfrm>
          <a:prstGeom prst="bentConnector3">
            <a:avLst>
              <a:gd name="adj1" fmla="val -8733"/>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17" idx="0"/>
          </p:cNvCxnSpPr>
          <p:nvPr/>
        </p:nvCxnSpPr>
        <p:spPr>
          <a:xfrm rot="16200000" flipH="1" flipV="1">
            <a:off x="4443631" y="-643543"/>
            <a:ext cx="2082803" cy="5922826"/>
          </a:xfrm>
          <a:prstGeom prst="bentConnector3">
            <a:avLst>
              <a:gd name="adj1" fmla="val -10976"/>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17" idx="0"/>
          </p:cNvCxnSpPr>
          <p:nvPr/>
        </p:nvCxnSpPr>
        <p:spPr>
          <a:xfrm rot="16200000" flipH="1" flipV="1">
            <a:off x="5175455" y="-446673"/>
            <a:ext cx="1547849" cy="4994132"/>
          </a:xfrm>
          <a:prstGeom prst="bentConnector3">
            <a:avLst>
              <a:gd name="adj1" fmla="val -14769"/>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17" idx="0"/>
          </p:cNvCxnSpPr>
          <p:nvPr/>
        </p:nvCxnSpPr>
        <p:spPr>
          <a:xfrm rot="16200000" flipH="1" flipV="1">
            <a:off x="5907279" y="-249803"/>
            <a:ext cx="1012895" cy="4065438"/>
          </a:xfrm>
          <a:prstGeom prst="bentConnector3">
            <a:avLst>
              <a:gd name="adj1" fmla="val -22569"/>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17" idx="0"/>
          </p:cNvCxnSpPr>
          <p:nvPr/>
        </p:nvCxnSpPr>
        <p:spPr>
          <a:xfrm rot="16200000" flipH="1" flipV="1">
            <a:off x="6639100" y="-52933"/>
            <a:ext cx="477940" cy="3136744"/>
          </a:xfrm>
          <a:prstGeom prst="bentConnector3">
            <a:avLst>
              <a:gd name="adj1" fmla="val -47830"/>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17" idx="0"/>
          </p:cNvCxnSpPr>
          <p:nvPr/>
        </p:nvCxnSpPr>
        <p:spPr>
          <a:xfrm rot="16200000" flipV="1">
            <a:off x="7320742" y="150770"/>
            <a:ext cx="57014" cy="2194387"/>
          </a:xfrm>
          <a:prstGeom prst="bentConnector3">
            <a:avLst>
              <a:gd name="adj1" fmla="val 426932"/>
            </a:avLst>
          </a:prstGeom>
          <a:ln w="6350">
            <a:solidFill>
              <a:schemeClr val="bg2">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839321" y="1399375"/>
            <a:ext cx="1526278" cy="3239490"/>
          </a:xfrm>
          <a:prstGeom prst="rect">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solidFill>
                  <a:schemeClr val="tx1"/>
                </a:solidFill>
              </a:rPr>
              <a:t>Kompetensi</a:t>
            </a:r>
            <a:r>
              <a:rPr lang="en-AU" dirty="0" smtClean="0">
                <a:solidFill>
                  <a:schemeClr val="tx1"/>
                </a:solidFill>
              </a:rPr>
              <a:t> </a:t>
            </a:r>
          </a:p>
          <a:p>
            <a:pPr algn="ctr"/>
            <a:r>
              <a:rPr lang="en-AU" dirty="0" err="1" smtClean="0">
                <a:solidFill>
                  <a:schemeClr val="tx1"/>
                </a:solidFill>
              </a:rPr>
              <a:t>Lulusan</a:t>
            </a:r>
            <a:endParaRPr lang="en-AU" dirty="0">
              <a:solidFill>
                <a:schemeClr val="tx1"/>
              </a:solidFill>
            </a:endParaRPr>
          </a:p>
        </p:txBody>
      </p:sp>
      <p:sp>
        <p:nvSpPr>
          <p:cNvPr id="210" name="Rectangle 209"/>
          <p:cNvSpPr/>
          <p:nvPr/>
        </p:nvSpPr>
        <p:spPr>
          <a:xfrm>
            <a:off x="7981705" y="1702443"/>
            <a:ext cx="1526278" cy="3239490"/>
          </a:xfrm>
          <a:prstGeom prst="rect">
            <a:avLst/>
          </a:prstGeom>
          <a:solidFill>
            <a:schemeClr val="accent6">
              <a:lumMod val="60000"/>
              <a:lumOff val="4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err="1" smtClean="0">
                <a:solidFill>
                  <a:schemeClr val="tx1"/>
                </a:solidFill>
              </a:rPr>
              <a:t>Kompetensi</a:t>
            </a:r>
            <a:r>
              <a:rPr lang="en-AU" b="1" dirty="0" smtClean="0">
                <a:solidFill>
                  <a:schemeClr val="tx1"/>
                </a:solidFill>
              </a:rPr>
              <a:t> </a:t>
            </a:r>
          </a:p>
          <a:p>
            <a:pPr algn="ctr"/>
            <a:r>
              <a:rPr lang="en-AU" b="1" dirty="0" err="1" smtClean="0">
                <a:solidFill>
                  <a:schemeClr val="tx1"/>
                </a:solidFill>
              </a:rPr>
              <a:t>Lulusan</a:t>
            </a:r>
            <a:endParaRPr lang="en-AU" b="1" dirty="0">
              <a:solidFill>
                <a:schemeClr val="tx1"/>
              </a:solidFill>
            </a:endParaRPr>
          </a:p>
        </p:txBody>
      </p:sp>
      <p:cxnSp>
        <p:nvCxnSpPr>
          <p:cNvPr id="213" name="Straight Arrow Connector 212"/>
          <p:cNvCxnSpPr/>
          <p:nvPr/>
        </p:nvCxnSpPr>
        <p:spPr>
          <a:xfrm flipV="1">
            <a:off x="7059234" y="4715786"/>
            <a:ext cx="0" cy="100307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Slide Number Placeholder 2"/>
          <p:cNvSpPr txBox="1"/>
          <p:nvPr/>
        </p:nvSpPr>
        <p:spPr>
          <a:xfrm>
            <a:off x="9372869" y="6492882"/>
            <a:ext cx="533135" cy="365125"/>
          </a:xfrm>
          <a:prstGeom prst="rect">
            <a:avLst/>
          </a:prstGeom>
          <a:solidFill>
            <a:srgbClr val="800000"/>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20</a:t>
            </a:fld>
            <a:endParaRPr lang="id-ID" sz="1100" b="1" dirty="0">
              <a:solidFill>
                <a:schemeClr val="bg1"/>
              </a:solidFill>
              <a:effectLst>
                <a:outerShdw blurRad="38100" dist="38100" dir="2700000" algn="tl">
                  <a:srgbClr val="000000"/>
                </a:outerShdw>
              </a:effectLst>
            </a:endParaRPr>
          </a:p>
        </p:txBody>
      </p:sp>
      <p:sp>
        <p:nvSpPr>
          <p:cNvPr id="71" name="TextBox 70"/>
          <p:cNvSpPr txBox="1"/>
          <p:nvPr/>
        </p:nvSpPr>
        <p:spPr>
          <a:xfrm>
            <a:off x="1452538" y="5924468"/>
            <a:ext cx="5643602" cy="923330"/>
          </a:xfrm>
          <a:prstGeom prst="rect">
            <a:avLst/>
          </a:prstGeom>
          <a:solidFill>
            <a:schemeClr val="accent3">
              <a:lumMod val="40000"/>
              <a:lumOff val="60000"/>
            </a:schemeClr>
          </a:solidFill>
        </p:spPr>
        <p:txBody>
          <a:bodyPr wrap="square" rtlCol="0">
            <a:spAutoFit/>
          </a:bodyPr>
          <a:lstStyle/>
          <a:p>
            <a:r>
              <a:rPr lang="en-AU" b="1" dirty="0" smtClean="0">
                <a:solidFill>
                  <a:schemeClr val="accent6">
                    <a:lumMod val="50000"/>
                  </a:schemeClr>
                </a:solidFill>
              </a:rPr>
              <a:t>.. </a:t>
            </a:r>
            <a:r>
              <a:rPr lang="en-AU" b="1" dirty="0" err="1" smtClean="0">
                <a:solidFill>
                  <a:schemeClr val="accent6">
                    <a:lumMod val="50000"/>
                  </a:schemeClr>
                </a:solidFill>
              </a:rPr>
              <a:t>Kurikulum</a:t>
            </a:r>
            <a:r>
              <a:rPr lang="en-AU" b="1" dirty="0" smtClean="0">
                <a:solidFill>
                  <a:schemeClr val="accent6">
                    <a:lumMod val="50000"/>
                  </a:schemeClr>
                </a:solidFill>
              </a:rPr>
              <a:t> 2013 </a:t>
            </a:r>
            <a:r>
              <a:rPr lang="en-AU" b="1" dirty="0" err="1" smtClean="0">
                <a:solidFill>
                  <a:schemeClr val="accent6">
                    <a:lumMod val="50000"/>
                  </a:schemeClr>
                </a:solidFill>
              </a:rPr>
              <a:t>menekankan</a:t>
            </a:r>
            <a:r>
              <a:rPr lang="en-AU" b="1" dirty="0" smtClean="0">
                <a:solidFill>
                  <a:schemeClr val="accent6">
                    <a:lumMod val="50000"/>
                  </a:schemeClr>
                </a:solidFill>
              </a:rPr>
              <a:t> </a:t>
            </a:r>
            <a:r>
              <a:rPr lang="en-AU" b="1" dirty="0" err="1" smtClean="0">
                <a:solidFill>
                  <a:schemeClr val="accent6">
                    <a:lumMod val="50000"/>
                  </a:schemeClr>
                </a:solidFill>
              </a:rPr>
              <a:t>pentingnya</a:t>
            </a:r>
            <a:r>
              <a:rPr lang="en-AU" b="1" dirty="0" smtClean="0">
                <a:solidFill>
                  <a:schemeClr val="accent6">
                    <a:lumMod val="50000"/>
                  </a:schemeClr>
                </a:solidFill>
              </a:rPr>
              <a:t> </a:t>
            </a:r>
            <a:r>
              <a:rPr lang="en-AU" b="1" dirty="0" err="1" smtClean="0">
                <a:solidFill>
                  <a:srgbClr val="FF0000"/>
                </a:solidFill>
              </a:rPr>
              <a:t>penguatan</a:t>
            </a:r>
            <a:r>
              <a:rPr lang="en-AU" b="1" dirty="0" smtClean="0">
                <a:solidFill>
                  <a:srgbClr val="FF0000"/>
                </a:solidFill>
              </a:rPr>
              <a:t> </a:t>
            </a:r>
          </a:p>
          <a:p>
            <a:pPr algn="ctr"/>
            <a:r>
              <a:rPr lang="en-AU" b="1" dirty="0" err="1" smtClean="0">
                <a:solidFill>
                  <a:srgbClr val="FF0000"/>
                </a:solidFill>
              </a:rPr>
              <a:t>kompetensi</a:t>
            </a:r>
            <a:r>
              <a:rPr lang="en-AU" b="1" dirty="0" smtClean="0">
                <a:solidFill>
                  <a:srgbClr val="FF0000"/>
                </a:solidFill>
              </a:rPr>
              <a:t> </a:t>
            </a:r>
            <a:r>
              <a:rPr lang="en-AU" b="1" dirty="0" err="1" smtClean="0">
                <a:solidFill>
                  <a:srgbClr val="FF0000"/>
                </a:solidFill>
              </a:rPr>
              <a:t>sikap</a:t>
            </a:r>
            <a:r>
              <a:rPr lang="en-AU" b="1" dirty="0" smtClean="0">
                <a:solidFill>
                  <a:schemeClr val="accent6">
                    <a:lumMod val="50000"/>
                  </a:schemeClr>
                </a:solidFill>
              </a:rPr>
              <a:t> (spiritual </a:t>
            </a:r>
            <a:r>
              <a:rPr lang="en-AU" b="1" dirty="0" err="1" smtClean="0">
                <a:solidFill>
                  <a:schemeClr val="accent6">
                    <a:lumMod val="50000"/>
                  </a:schemeClr>
                </a:solidFill>
              </a:rPr>
              <a:t>dan</a:t>
            </a:r>
            <a:r>
              <a:rPr lang="en-AU" b="1" dirty="0" smtClean="0">
                <a:solidFill>
                  <a:schemeClr val="accent6">
                    <a:lumMod val="50000"/>
                  </a:schemeClr>
                </a:solidFill>
              </a:rPr>
              <a:t> </a:t>
            </a:r>
            <a:r>
              <a:rPr lang="en-AU" b="1" dirty="0" err="1" smtClean="0">
                <a:solidFill>
                  <a:schemeClr val="accent6">
                    <a:lumMod val="50000"/>
                  </a:schemeClr>
                </a:solidFill>
              </a:rPr>
              <a:t>sosial</a:t>
            </a:r>
            <a:r>
              <a:rPr lang="en-AU" b="1" dirty="0" smtClean="0">
                <a:solidFill>
                  <a:schemeClr val="accent6">
                    <a:lumMod val="50000"/>
                  </a:schemeClr>
                </a:solidFill>
              </a:rPr>
              <a:t>) </a:t>
            </a:r>
            <a:r>
              <a:rPr lang="en-AU" b="1" dirty="0" err="1" smtClean="0">
                <a:solidFill>
                  <a:schemeClr val="accent6">
                    <a:lumMod val="50000"/>
                  </a:schemeClr>
                </a:solidFill>
              </a:rPr>
              <a:t>lulusan</a:t>
            </a:r>
            <a:r>
              <a:rPr lang="id-ID" b="1" dirty="0" smtClean="0">
                <a:solidFill>
                  <a:schemeClr val="accent6">
                    <a:lumMod val="50000"/>
                  </a:schemeClr>
                </a:solidFill>
              </a:rPr>
              <a:t> ...</a:t>
            </a:r>
            <a:r>
              <a:rPr lang="en-AU" b="1" dirty="0" smtClean="0">
                <a:solidFill>
                  <a:schemeClr val="accent6">
                    <a:lumMod val="50000"/>
                  </a:schemeClr>
                </a:solidFill>
              </a:rPr>
              <a:t> </a:t>
            </a:r>
            <a:endParaRPr lang="id-ID" b="1" dirty="0" smtClean="0">
              <a:solidFill>
                <a:schemeClr val="accent6">
                  <a:lumMod val="50000"/>
                </a:schemeClr>
              </a:solidFill>
            </a:endParaRPr>
          </a:p>
          <a:p>
            <a:pPr algn="ctr"/>
            <a:r>
              <a:rPr lang="id-ID" b="1" dirty="0" smtClean="0">
                <a:solidFill>
                  <a:srgbClr val="FF0000"/>
                </a:solidFill>
              </a:rPr>
              <a:t>....  memanusiakan manusia ....</a:t>
            </a:r>
            <a:endParaRPr lang="en-AU" b="1" dirty="0">
              <a:solidFill>
                <a:srgbClr val="FF0000"/>
              </a:solidFill>
            </a:endParaRPr>
          </a:p>
        </p:txBody>
      </p:sp>
    </p:spTree>
    <p:extLst>
      <p:ext uri="{BB962C8B-B14F-4D97-AF65-F5344CB8AC3E}">
        <p14:creationId xmlns:p14="http://schemas.microsoft.com/office/powerpoint/2010/main" val="1332308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be 33"/>
          <p:cNvSpPr/>
          <p:nvPr/>
        </p:nvSpPr>
        <p:spPr>
          <a:xfrm>
            <a:off x="2536215" y="2113982"/>
            <a:ext cx="6516000" cy="2772432"/>
          </a:xfrm>
          <a:prstGeom prst="cube">
            <a:avLst>
              <a:gd name="adj" fmla="val 1611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a:p>
        </p:txBody>
      </p:sp>
      <p:sp>
        <p:nvSpPr>
          <p:cNvPr id="4" name="Cube 3"/>
          <p:cNvSpPr/>
          <p:nvPr/>
        </p:nvSpPr>
        <p:spPr>
          <a:xfrm>
            <a:off x="1439843" y="2608337"/>
            <a:ext cx="5616624" cy="3312368"/>
          </a:xfrm>
          <a:prstGeom prst="cube">
            <a:avLst>
              <a:gd name="adj" fmla="val 32948"/>
            </a:avLst>
          </a:prstGeom>
          <a:solidFill>
            <a:schemeClr val="accent5">
              <a:lumMod val="75000"/>
            </a:schemeClr>
          </a:solidFill>
          <a:ln>
            <a:solidFill>
              <a:schemeClr val="accent1">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
        <p:nvSpPr>
          <p:cNvPr id="32" name="Cube 31"/>
          <p:cNvSpPr/>
          <p:nvPr/>
        </p:nvSpPr>
        <p:spPr>
          <a:xfrm>
            <a:off x="5988300" y="2590418"/>
            <a:ext cx="2628000" cy="3312000"/>
          </a:xfrm>
          <a:prstGeom prst="cube">
            <a:avLst>
              <a:gd name="adj" fmla="val 41936"/>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cxnSp>
        <p:nvCxnSpPr>
          <p:cNvPr id="10" name="Straight Connector 9"/>
          <p:cNvCxnSpPr/>
          <p:nvPr/>
        </p:nvCxnSpPr>
        <p:spPr>
          <a:xfrm>
            <a:off x="1380210" y="5949280"/>
            <a:ext cx="7821262"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33556" y="1275631"/>
            <a:ext cx="0" cy="4673653"/>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Cube 35"/>
          <p:cNvSpPr/>
          <p:nvPr/>
        </p:nvSpPr>
        <p:spPr>
          <a:xfrm>
            <a:off x="1424608" y="908720"/>
            <a:ext cx="7627603" cy="2768798"/>
          </a:xfrm>
          <a:prstGeom prst="cube">
            <a:avLst>
              <a:gd name="adj" fmla="val 5903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a:p>
        </p:txBody>
      </p:sp>
      <p:cxnSp>
        <p:nvCxnSpPr>
          <p:cNvPr id="13" name="Straight Connector 12"/>
          <p:cNvCxnSpPr/>
          <p:nvPr/>
        </p:nvCxnSpPr>
        <p:spPr>
          <a:xfrm flipV="1">
            <a:off x="7905333" y="4437112"/>
            <a:ext cx="1493799" cy="1523576"/>
          </a:xfrm>
          <a:prstGeom prst="line">
            <a:avLst/>
          </a:prstGeom>
          <a:ln w="38100">
            <a:solidFill>
              <a:schemeClr val="accent1">
                <a:lumMod val="5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8991405">
            <a:off x="8275988" y="5136724"/>
            <a:ext cx="1667188" cy="276999"/>
          </a:xfrm>
          <a:prstGeom prst="rect">
            <a:avLst/>
          </a:prstGeom>
          <a:noFill/>
        </p:spPr>
        <p:txBody>
          <a:bodyPr wrap="none">
            <a:spAutoFit/>
          </a:bodyPr>
          <a:lstStyle/>
          <a:p>
            <a:pPr>
              <a:defRPr/>
            </a:pPr>
            <a:r>
              <a:rPr lang="id-ID" sz="1200" dirty="0" smtClean="0">
                <a:latin typeface="+mj-lt"/>
                <a:cs typeface="+mn-cs"/>
              </a:rPr>
              <a:t>Lama Tinggal di Sekolah</a:t>
            </a:r>
            <a:endParaRPr lang="en-GB" sz="1200" dirty="0">
              <a:latin typeface="+mj-lt"/>
              <a:cs typeface="+mn-cs"/>
            </a:endParaRPr>
          </a:p>
        </p:txBody>
      </p:sp>
      <p:sp>
        <p:nvSpPr>
          <p:cNvPr id="39" name="TextBox 38"/>
          <p:cNvSpPr txBox="1"/>
          <p:nvPr/>
        </p:nvSpPr>
        <p:spPr>
          <a:xfrm>
            <a:off x="-15552" y="3573024"/>
            <a:ext cx="1584176" cy="1200329"/>
          </a:xfrm>
          <a:prstGeom prst="rect">
            <a:avLst/>
          </a:prstGeom>
          <a:noFill/>
        </p:spPr>
        <p:txBody>
          <a:bodyPr wrap="square">
            <a:spAutoFit/>
          </a:bodyPr>
          <a:lstStyle/>
          <a:p>
            <a:pPr>
              <a:defRPr/>
            </a:pPr>
            <a:r>
              <a:rPr lang="en-GB" dirty="0" err="1">
                <a:latin typeface="+mj-lt"/>
              </a:rPr>
              <a:t>Efektivitas</a:t>
            </a:r>
            <a:r>
              <a:rPr lang="en-GB" dirty="0">
                <a:latin typeface="+mj-lt"/>
              </a:rPr>
              <a:t> </a:t>
            </a:r>
            <a:r>
              <a:rPr lang="en-GB" dirty="0" err="1" smtClean="0">
                <a:latin typeface="+mj-lt"/>
              </a:rPr>
              <a:t>Pembelajaran</a:t>
            </a:r>
            <a:endParaRPr lang="id-ID" dirty="0" smtClean="0">
              <a:latin typeface="+mj-lt"/>
            </a:endParaRPr>
          </a:p>
          <a:p>
            <a:pPr>
              <a:defRPr/>
            </a:pPr>
            <a:r>
              <a:rPr lang="id-ID" dirty="0" smtClean="0">
                <a:latin typeface="+mj-lt"/>
              </a:rPr>
              <a:t>(</a:t>
            </a:r>
            <a:r>
              <a:rPr lang="id-ID" b="1" dirty="0" smtClean="0">
                <a:latin typeface="+mj-lt"/>
              </a:rPr>
              <a:t>Kurikulum, Guru,..</a:t>
            </a:r>
            <a:r>
              <a:rPr lang="id-ID" dirty="0" smtClean="0">
                <a:latin typeface="+mj-lt"/>
              </a:rPr>
              <a:t>)</a:t>
            </a:r>
            <a:endParaRPr lang="en-GB" dirty="0">
              <a:latin typeface="+mj-lt"/>
            </a:endParaRPr>
          </a:p>
        </p:txBody>
      </p:sp>
      <p:sp>
        <p:nvSpPr>
          <p:cNvPr id="40" name="TextBox 39"/>
          <p:cNvSpPr txBox="1"/>
          <p:nvPr/>
        </p:nvSpPr>
        <p:spPr>
          <a:xfrm>
            <a:off x="3890406" y="6042774"/>
            <a:ext cx="1350626" cy="338554"/>
          </a:xfrm>
          <a:prstGeom prst="rect">
            <a:avLst/>
          </a:prstGeom>
          <a:noFill/>
        </p:spPr>
        <p:txBody>
          <a:bodyPr wrap="none">
            <a:spAutoFit/>
          </a:bodyPr>
          <a:lstStyle/>
          <a:p>
            <a:pPr>
              <a:defRPr/>
            </a:pPr>
            <a:r>
              <a:rPr lang="id-ID" sz="1600" b="1" dirty="0" smtClean="0">
                <a:solidFill>
                  <a:schemeClr val="tx2">
                    <a:lumMod val="50000"/>
                  </a:schemeClr>
                </a:solidFill>
                <a:latin typeface="+mj-lt"/>
                <a:cs typeface="+mn-cs"/>
              </a:rPr>
              <a:t>Lama Sekolah</a:t>
            </a:r>
            <a:endParaRPr lang="en-GB" sz="1600" b="1" dirty="0">
              <a:solidFill>
                <a:schemeClr val="tx2">
                  <a:lumMod val="50000"/>
                </a:schemeClr>
              </a:solidFill>
              <a:latin typeface="+mj-lt"/>
              <a:cs typeface="+mn-cs"/>
            </a:endParaRPr>
          </a:p>
        </p:txBody>
      </p:sp>
      <p:cxnSp>
        <p:nvCxnSpPr>
          <p:cNvPr id="50" name="Straight Arrow Connector 49"/>
          <p:cNvCxnSpPr/>
          <p:nvPr/>
        </p:nvCxnSpPr>
        <p:spPr>
          <a:xfrm>
            <a:off x="1351856" y="6525344"/>
            <a:ext cx="4636444"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01988" y="6330806"/>
            <a:ext cx="1782732" cy="338554"/>
          </a:xfrm>
          <a:prstGeom prst="rect">
            <a:avLst/>
          </a:prstGeom>
          <a:solidFill>
            <a:schemeClr val="bg1"/>
          </a:solidFill>
        </p:spPr>
        <p:txBody>
          <a:bodyPr wrap="none">
            <a:spAutoFit/>
          </a:bodyPr>
          <a:lstStyle/>
          <a:p>
            <a:pPr>
              <a:defRPr/>
            </a:pPr>
            <a:r>
              <a:rPr lang="en-GB" sz="1600" b="1" dirty="0" err="1">
                <a:solidFill>
                  <a:schemeClr val="tx2">
                    <a:lumMod val="50000"/>
                  </a:schemeClr>
                </a:solidFill>
                <a:latin typeface="+mj-lt"/>
                <a:cs typeface="+mn-cs"/>
              </a:rPr>
              <a:t>Periode</a:t>
            </a:r>
            <a:r>
              <a:rPr lang="en-GB" sz="1600" b="1" dirty="0">
                <a:solidFill>
                  <a:schemeClr val="tx2">
                    <a:lumMod val="50000"/>
                  </a:schemeClr>
                </a:solidFill>
                <a:latin typeface="+mj-lt"/>
                <a:cs typeface="+mn-cs"/>
              </a:rPr>
              <a:t> 1994-2012</a:t>
            </a:r>
          </a:p>
        </p:txBody>
      </p:sp>
      <p:cxnSp>
        <p:nvCxnSpPr>
          <p:cNvPr id="51" name="Straight Arrow Connector 50"/>
          <p:cNvCxnSpPr/>
          <p:nvPr/>
        </p:nvCxnSpPr>
        <p:spPr>
          <a:xfrm>
            <a:off x="5993928" y="6492547"/>
            <a:ext cx="1623372" cy="753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62823" y="6330806"/>
            <a:ext cx="1138453" cy="338554"/>
          </a:xfrm>
          <a:prstGeom prst="rect">
            <a:avLst/>
          </a:prstGeom>
          <a:solidFill>
            <a:schemeClr val="bg1"/>
          </a:solidFill>
        </p:spPr>
        <p:txBody>
          <a:bodyPr wrap="none">
            <a:spAutoFit/>
          </a:bodyPr>
          <a:lstStyle/>
          <a:p>
            <a:pPr>
              <a:defRPr/>
            </a:pPr>
            <a:r>
              <a:rPr lang="en-GB" sz="1600" b="1" dirty="0" err="1" smtClean="0">
                <a:solidFill>
                  <a:schemeClr val="tx2">
                    <a:lumMod val="50000"/>
                  </a:schemeClr>
                </a:solidFill>
                <a:latin typeface="+mj-lt"/>
                <a:cs typeface="+mn-cs"/>
              </a:rPr>
              <a:t>Mulai</a:t>
            </a:r>
            <a:r>
              <a:rPr lang="en-GB" sz="1600" b="1" dirty="0" smtClean="0">
                <a:solidFill>
                  <a:schemeClr val="tx2">
                    <a:lumMod val="50000"/>
                  </a:schemeClr>
                </a:solidFill>
                <a:latin typeface="+mj-lt"/>
                <a:cs typeface="+mn-cs"/>
              </a:rPr>
              <a:t> </a:t>
            </a:r>
            <a:r>
              <a:rPr lang="en-GB" sz="1600" b="1" dirty="0">
                <a:solidFill>
                  <a:schemeClr val="tx2">
                    <a:lumMod val="50000"/>
                  </a:schemeClr>
                </a:solidFill>
                <a:latin typeface="+mj-lt"/>
                <a:cs typeface="+mn-cs"/>
              </a:rPr>
              <a:t>2013</a:t>
            </a:r>
          </a:p>
        </p:txBody>
      </p:sp>
      <p:sp>
        <p:nvSpPr>
          <p:cNvPr id="56" name="Title 2"/>
          <p:cNvSpPr txBox="1">
            <a:spLocks/>
          </p:cNvSpPr>
          <p:nvPr/>
        </p:nvSpPr>
        <p:spPr>
          <a:xfrm>
            <a:off x="0" y="-30852"/>
            <a:ext cx="9906000" cy="65154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200" b="1" dirty="0">
                <a:solidFill>
                  <a:schemeClr val="bg1"/>
                </a:solidFill>
              </a:rPr>
              <a:t>Strategi </a:t>
            </a:r>
            <a:r>
              <a:rPr lang="id-ID" sz="3200" b="1" dirty="0" smtClean="0">
                <a:solidFill>
                  <a:schemeClr val="bg1"/>
                </a:solidFill>
              </a:rPr>
              <a:t>Peningkatan Kinerja </a:t>
            </a:r>
            <a:r>
              <a:rPr lang="id-ID" sz="3200" b="1" dirty="0">
                <a:solidFill>
                  <a:schemeClr val="bg1"/>
                </a:solidFill>
              </a:rPr>
              <a:t>Pendidikan</a:t>
            </a:r>
          </a:p>
        </p:txBody>
      </p:sp>
      <p:sp>
        <p:nvSpPr>
          <p:cNvPr id="5" name="TextBox 4"/>
          <p:cNvSpPr txBox="1"/>
          <p:nvPr/>
        </p:nvSpPr>
        <p:spPr>
          <a:xfrm>
            <a:off x="2000678" y="5939988"/>
            <a:ext cx="1845505" cy="369332"/>
          </a:xfrm>
          <a:prstGeom prst="rect">
            <a:avLst/>
          </a:prstGeom>
          <a:noFill/>
        </p:spPr>
        <p:txBody>
          <a:bodyPr wrap="none" rtlCol="0">
            <a:spAutoFit/>
          </a:bodyPr>
          <a:lstStyle/>
          <a:p>
            <a:r>
              <a:rPr lang="id-ID" dirty="0" smtClean="0"/>
              <a:t>Dikdas-Wajar 9 th</a:t>
            </a:r>
            <a:endParaRPr lang="id-ID" dirty="0"/>
          </a:p>
        </p:txBody>
      </p:sp>
      <p:sp>
        <p:nvSpPr>
          <p:cNvPr id="6" name="TextBox 5"/>
          <p:cNvSpPr txBox="1"/>
          <p:nvPr/>
        </p:nvSpPr>
        <p:spPr>
          <a:xfrm>
            <a:off x="6048983" y="5960437"/>
            <a:ext cx="1439818" cy="369332"/>
          </a:xfrm>
          <a:prstGeom prst="rect">
            <a:avLst/>
          </a:prstGeom>
          <a:noFill/>
        </p:spPr>
        <p:txBody>
          <a:bodyPr wrap="none" rtlCol="0">
            <a:spAutoFit/>
          </a:bodyPr>
          <a:lstStyle/>
          <a:p>
            <a:r>
              <a:rPr lang="id-ID" dirty="0" smtClean="0"/>
              <a:t>Dikmen-PMU</a:t>
            </a:r>
            <a:endParaRPr lang="id-ID" dirty="0"/>
          </a:p>
        </p:txBody>
      </p:sp>
      <p:sp>
        <p:nvSpPr>
          <p:cNvPr id="20"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B86EE2DA-1DD0-4498-8972-19A7C998F297}"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21</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6352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48744" y="2060848"/>
            <a:ext cx="4392000" cy="3672408"/>
          </a:xfrm>
          <a:prstGeom prst="rect">
            <a:avLst/>
          </a:prstGeom>
          <a:solidFill>
            <a:schemeClr val="accent6">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0" y="0"/>
            <a:ext cx="9906000" cy="836712"/>
          </a:xfrm>
          <a:prstGeom prst="rect">
            <a:avLst/>
          </a:prstGeom>
          <a:solidFill>
            <a:schemeClr val="tx2">
              <a:lumMod val="75000"/>
            </a:schemeClr>
          </a:solidFill>
        </p:spPr>
        <p:txBody>
          <a:bodyPr vert="horz" lIns="91440" tIns="45720" rIns="91440" bIns="45720" rtlCol="0" anchor="ctr">
            <a:noAutofit/>
          </a:bodyPr>
          <a:lstStyle/>
          <a:p>
            <a:pPr algn="ctr">
              <a:spcBef>
                <a:spcPct val="0"/>
              </a:spcBef>
            </a:pPr>
            <a:r>
              <a:rPr lang="id-ID" sz="3200" b="1" dirty="0" smtClean="0">
                <a:solidFill>
                  <a:schemeClr val="bg1"/>
                </a:solidFill>
                <a:latin typeface="+mj-lt"/>
                <a:ea typeface="+mj-ea"/>
                <a:cs typeface="+mj-cs"/>
              </a:rPr>
              <a:t>PENGEMBANGAN KURIKULUM 2013</a:t>
            </a:r>
            <a:endParaRPr lang="id-ID" sz="3200" b="1" dirty="0">
              <a:solidFill>
                <a:schemeClr val="bg1"/>
              </a:solidFill>
              <a:latin typeface="+mj-lt"/>
              <a:ea typeface="+mj-ea"/>
              <a:cs typeface="+mj-cs"/>
            </a:endParaRPr>
          </a:p>
        </p:txBody>
      </p:sp>
      <p:sp>
        <p:nvSpPr>
          <p:cNvPr id="3" name="Rectangle 2"/>
          <p:cNvSpPr/>
          <p:nvPr/>
        </p:nvSpPr>
        <p:spPr>
          <a:xfrm>
            <a:off x="128469" y="2636911"/>
            <a:ext cx="2232248" cy="237626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r>
              <a:rPr lang="id-ID" sz="2800" b="1" dirty="0">
                <a:solidFill>
                  <a:schemeClr val="bg1"/>
                </a:solidFill>
                <a:effectLst>
                  <a:outerShdw blurRad="38100" dist="38100" dir="2700000" algn="tl">
                    <a:srgbClr val="000000">
                      <a:alpha val="43137"/>
                    </a:srgbClr>
                  </a:outerShdw>
                </a:effectLst>
              </a:rPr>
              <a:t>KBK 2004</a:t>
            </a:r>
          </a:p>
          <a:p>
            <a:pPr algn="ctr"/>
            <a:r>
              <a:rPr lang="id-ID" sz="2800" b="1" dirty="0">
                <a:solidFill>
                  <a:schemeClr val="bg1"/>
                </a:solidFill>
                <a:effectLst>
                  <a:outerShdw blurRad="38100" dist="38100" dir="2700000" algn="tl">
                    <a:srgbClr val="000000">
                      <a:alpha val="43137"/>
                    </a:srgbClr>
                  </a:outerShdw>
                </a:effectLst>
              </a:rPr>
              <a:t>KTSP 2006</a:t>
            </a:r>
            <a:endParaRPr lang="id-ID" sz="2800" dirty="0">
              <a:solidFill>
                <a:schemeClr val="bg1"/>
              </a:solidFill>
              <a:effectLst>
                <a:outerShdw blurRad="38100" dist="38100" dir="2700000" algn="tl">
                  <a:srgbClr val="000000">
                    <a:alpha val="43137"/>
                  </a:srgbClr>
                </a:outerShdw>
              </a:effectLst>
            </a:endParaRPr>
          </a:p>
        </p:txBody>
      </p:sp>
      <p:sp>
        <p:nvSpPr>
          <p:cNvPr id="5" name="Oval 4"/>
          <p:cNvSpPr/>
          <p:nvPr/>
        </p:nvSpPr>
        <p:spPr>
          <a:xfrm>
            <a:off x="7329264" y="2276872"/>
            <a:ext cx="2520280" cy="2592288"/>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sz="2400" dirty="0">
              <a:solidFill>
                <a:srgbClr val="C00000"/>
              </a:solidFill>
            </a:endParaRPr>
          </a:p>
        </p:txBody>
      </p:sp>
      <p:sp>
        <p:nvSpPr>
          <p:cNvPr id="6" name="Rectangle 5"/>
          <p:cNvSpPr/>
          <p:nvPr/>
        </p:nvSpPr>
        <p:spPr>
          <a:xfrm>
            <a:off x="7401272" y="3215878"/>
            <a:ext cx="2376264" cy="1077218"/>
          </a:xfrm>
          <a:prstGeom prst="rect">
            <a:avLst/>
          </a:prstGeom>
        </p:spPr>
        <p:txBody>
          <a:bodyPr wrap="square">
            <a:spAutoFit/>
          </a:bodyPr>
          <a:lstStyle/>
          <a:p>
            <a:pPr algn="ctr"/>
            <a:r>
              <a:rPr lang="id-ID" sz="3200" b="1" dirty="0">
                <a:solidFill>
                  <a:schemeClr val="bg1"/>
                </a:solidFill>
                <a:effectLst>
                  <a:outerShdw blurRad="38100" dist="38100" dir="2700000" algn="tl">
                    <a:srgbClr val="000000">
                      <a:alpha val="43137"/>
                    </a:srgbClr>
                  </a:outerShdw>
                </a:effectLst>
              </a:rPr>
              <a:t>KURIKULUM </a:t>
            </a:r>
          </a:p>
          <a:p>
            <a:pPr algn="ctr"/>
            <a:r>
              <a:rPr lang="id-ID" sz="3200" b="1" dirty="0">
                <a:solidFill>
                  <a:schemeClr val="bg1"/>
                </a:solidFill>
                <a:effectLst>
                  <a:outerShdw blurRad="38100" dist="38100" dir="2700000" algn="tl">
                    <a:srgbClr val="000000">
                      <a:alpha val="43137"/>
                    </a:srgbClr>
                  </a:outerShdw>
                </a:effectLst>
              </a:rPr>
              <a:t>2013</a:t>
            </a:r>
          </a:p>
        </p:txBody>
      </p:sp>
      <p:sp>
        <p:nvSpPr>
          <p:cNvPr id="7" name="Right Arrow 6"/>
          <p:cNvSpPr/>
          <p:nvPr/>
        </p:nvSpPr>
        <p:spPr>
          <a:xfrm>
            <a:off x="2360714" y="3200399"/>
            <a:ext cx="360040" cy="1152128"/>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8" name="Right Arrow 7"/>
          <p:cNvSpPr/>
          <p:nvPr/>
        </p:nvSpPr>
        <p:spPr>
          <a:xfrm>
            <a:off x="6969225" y="3140968"/>
            <a:ext cx="432049" cy="1152128"/>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9" name="Rounded Rectangle 8"/>
          <p:cNvSpPr/>
          <p:nvPr/>
        </p:nvSpPr>
        <p:spPr>
          <a:xfrm>
            <a:off x="2792760" y="2276873"/>
            <a:ext cx="2818450" cy="1728192"/>
          </a:xfrm>
          <a:prstGeom prst="roundRect">
            <a:avLst/>
          </a:prstGeom>
          <a:solidFill>
            <a:schemeClr val="accent5">
              <a:lumMod val="50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id-ID"/>
          </a:p>
        </p:txBody>
      </p:sp>
      <p:sp>
        <p:nvSpPr>
          <p:cNvPr id="10" name="Rounded Rectangle 9"/>
          <p:cNvSpPr/>
          <p:nvPr/>
        </p:nvSpPr>
        <p:spPr>
          <a:xfrm>
            <a:off x="3214670" y="2780928"/>
            <a:ext cx="2818450" cy="1728192"/>
          </a:xfrm>
          <a:prstGeom prst="roundRect">
            <a:avLst/>
          </a:prstGeom>
          <a:solidFill>
            <a:schemeClr val="accent6">
              <a:lumMod val="50000"/>
            </a:schemeClr>
          </a:solidFill>
          <a:ln>
            <a:no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sp>
        <p:nvSpPr>
          <p:cNvPr id="11" name="Rounded Rectangle 10"/>
          <p:cNvSpPr/>
          <p:nvPr/>
        </p:nvSpPr>
        <p:spPr>
          <a:xfrm>
            <a:off x="3656855" y="3284984"/>
            <a:ext cx="2818450" cy="1728192"/>
          </a:xfrm>
          <a:prstGeom prst="roundRect">
            <a:avLst/>
          </a:prstGeom>
          <a:solidFill>
            <a:schemeClr val="accent3">
              <a:lumMod val="50000"/>
            </a:schemeClr>
          </a:solidFill>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2" name="Rounded Rectangle 11"/>
          <p:cNvSpPr/>
          <p:nvPr/>
        </p:nvSpPr>
        <p:spPr>
          <a:xfrm>
            <a:off x="4088904" y="4149080"/>
            <a:ext cx="2818450" cy="144016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304932" y="4509124"/>
            <a:ext cx="2479207" cy="707886"/>
          </a:xfrm>
          <a:prstGeom prst="rect">
            <a:avLst/>
          </a:prstGeom>
        </p:spPr>
        <p:txBody>
          <a:bodyPr wrap="square">
            <a:spAutoFit/>
          </a:bodyPr>
          <a:lstStyle/>
          <a:p>
            <a:pPr algn="ctr"/>
            <a:r>
              <a:rPr lang="id-ID" sz="2000" b="1" dirty="0" smtClean="0">
                <a:solidFill>
                  <a:schemeClr val="bg1"/>
                </a:solidFill>
              </a:rPr>
              <a:t>1. </a:t>
            </a:r>
            <a:r>
              <a:rPr lang="fi-FI" sz="2000" b="1" dirty="0" smtClean="0">
                <a:solidFill>
                  <a:schemeClr val="bg1"/>
                </a:solidFill>
              </a:rPr>
              <a:t>Penataan </a:t>
            </a:r>
            <a:r>
              <a:rPr lang="fi-FI" sz="2000" b="1" dirty="0">
                <a:solidFill>
                  <a:schemeClr val="bg1"/>
                </a:solidFill>
              </a:rPr>
              <a:t>Pola Pikir </a:t>
            </a:r>
            <a:r>
              <a:rPr lang="id-ID" sz="2000" b="1" dirty="0">
                <a:solidFill>
                  <a:schemeClr val="bg1"/>
                </a:solidFill>
              </a:rPr>
              <a:t>d</a:t>
            </a:r>
            <a:r>
              <a:rPr lang="fi-FI" sz="2000" b="1" dirty="0">
                <a:solidFill>
                  <a:schemeClr val="bg1"/>
                </a:solidFill>
              </a:rPr>
              <a:t>an Tata Kelola</a:t>
            </a:r>
          </a:p>
        </p:txBody>
      </p:sp>
      <p:sp>
        <p:nvSpPr>
          <p:cNvPr id="14" name="Rectangle 13"/>
          <p:cNvSpPr/>
          <p:nvPr/>
        </p:nvSpPr>
        <p:spPr>
          <a:xfrm>
            <a:off x="3840895" y="3356992"/>
            <a:ext cx="2408253" cy="707886"/>
          </a:xfrm>
          <a:prstGeom prst="rect">
            <a:avLst/>
          </a:prstGeom>
        </p:spPr>
        <p:txBody>
          <a:bodyPr wrap="square">
            <a:spAutoFit/>
          </a:bodyPr>
          <a:lstStyle/>
          <a:p>
            <a:pPr algn="ctr"/>
            <a:r>
              <a:rPr lang="id-ID" sz="2000" b="1" dirty="0" smtClean="0">
                <a:solidFill>
                  <a:schemeClr val="bg1"/>
                </a:solidFill>
              </a:rPr>
              <a:t>2. Pendalaman </a:t>
            </a:r>
            <a:r>
              <a:rPr lang="id-ID" sz="2000" b="1" dirty="0">
                <a:solidFill>
                  <a:schemeClr val="bg1"/>
                </a:solidFill>
              </a:rPr>
              <a:t>dan Perluasan Materi</a:t>
            </a:r>
          </a:p>
        </p:txBody>
      </p:sp>
      <p:sp>
        <p:nvSpPr>
          <p:cNvPr id="15" name="Rectangle 14"/>
          <p:cNvSpPr/>
          <p:nvPr/>
        </p:nvSpPr>
        <p:spPr>
          <a:xfrm>
            <a:off x="3312592" y="2852936"/>
            <a:ext cx="2330190" cy="400110"/>
          </a:xfrm>
          <a:prstGeom prst="rect">
            <a:avLst/>
          </a:prstGeom>
        </p:spPr>
        <p:txBody>
          <a:bodyPr wrap="none">
            <a:spAutoFit/>
          </a:bodyPr>
          <a:lstStyle/>
          <a:p>
            <a:pPr algn="ctr"/>
            <a:r>
              <a:rPr lang="id-ID" sz="2000" b="1" dirty="0" smtClean="0">
                <a:solidFill>
                  <a:schemeClr val="bg1"/>
                </a:solidFill>
              </a:rPr>
              <a:t>3. Penguatan </a:t>
            </a:r>
            <a:r>
              <a:rPr lang="id-ID" sz="2000" b="1" dirty="0">
                <a:solidFill>
                  <a:schemeClr val="bg1"/>
                </a:solidFill>
              </a:rPr>
              <a:t>Proses</a:t>
            </a:r>
          </a:p>
        </p:txBody>
      </p:sp>
      <p:sp>
        <p:nvSpPr>
          <p:cNvPr id="16" name="Rectangle 15"/>
          <p:cNvSpPr/>
          <p:nvPr/>
        </p:nvSpPr>
        <p:spPr>
          <a:xfrm>
            <a:off x="2825856" y="2348880"/>
            <a:ext cx="2513445" cy="400110"/>
          </a:xfrm>
          <a:prstGeom prst="rect">
            <a:avLst/>
          </a:prstGeom>
        </p:spPr>
        <p:txBody>
          <a:bodyPr wrap="none">
            <a:spAutoFit/>
          </a:bodyPr>
          <a:lstStyle/>
          <a:p>
            <a:pPr algn="ctr"/>
            <a:r>
              <a:rPr lang="id-ID" sz="2000" b="1" dirty="0" smtClean="0">
                <a:solidFill>
                  <a:schemeClr val="bg1"/>
                </a:solidFill>
              </a:rPr>
              <a:t>4. Penyesuaian </a:t>
            </a:r>
            <a:r>
              <a:rPr lang="id-ID" sz="2000" b="1" dirty="0">
                <a:solidFill>
                  <a:schemeClr val="bg1"/>
                </a:solidFill>
              </a:rPr>
              <a:t>Beban</a:t>
            </a:r>
          </a:p>
        </p:txBody>
      </p:sp>
      <p:sp>
        <p:nvSpPr>
          <p:cNvPr id="18" name="Flowchart: Delay 17"/>
          <p:cNvSpPr/>
          <p:nvPr/>
        </p:nvSpPr>
        <p:spPr>
          <a:xfrm rot="5400000">
            <a:off x="4325465" y="-1200048"/>
            <a:ext cx="792088" cy="5297657"/>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19" name="Flowchart: Delay 18"/>
          <p:cNvSpPr/>
          <p:nvPr/>
        </p:nvSpPr>
        <p:spPr>
          <a:xfrm rot="16200000" flipV="1">
            <a:off x="4325465" y="3624496"/>
            <a:ext cx="792088" cy="5297657"/>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d-ID"/>
          </a:p>
        </p:txBody>
      </p:sp>
      <p:sp>
        <p:nvSpPr>
          <p:cNvPr id="20" name="TextBox 19"/>
          <p:cNvSpPr txBox="1"/>
          <p:nvPr/>
        </p:nvSpPr>
        <p:spPr>
          <a:xfrm>
            <a:off x="2613738" y="1124753"/>
            <a:ext cx="4211474" cy="461665"/>
          </a:xfrm>
          <a:prstGeom prst="rect">
            <a:avLst/>
          </a:prstGeom>
          <a:noFill/>
        </p:spPr>
        <p:txBody>
          <a:bodyPr wrap="none" rtlCol="0">
            <a:spAutoFit/>
          </a:bodyPr>
          <a:lstStyle/>
          <a:p>
            <a:r>
              <a:rPr lang="id-ID" sz="2400" dirty="0" smtClean="0"/>
              <a:t>TUJUAN PENDIDIKAN NASIONAL</a:t>
            </a:r>
            <a:endParaRPr lang="id-ID" sz="2400" dirty="0"/>
          </a:p>
        </p:txBody>
      </p:sp>
      <p:sp>
        <p:nvSpPr>
          <p:cNvPr id="21" name="TextBox 20"/>
          <p:cNvSpPr txBox="1"/>
          <p:nvPr/>
        </p:nvSpPr>
        <p:spPr>
          <a:xfrm>
            <a:off x="2144688" y="6207703"/>
            <a:ext cx="5202386" cy="461665"/>
          </a:xfrm>
          <a:prstGeom prst="rect">
            <a:avLst/>
          </a:prstGeom>
          <a:noFill/>
        </p:spPr>
        <p:txBody>
          <a:bodyPr wrap="none" rtlCol="0">
            <a:spAutoFit/>
          </a:bodyPr>
          <a:lstStyle/>
          <a:p>
            <a:r>
              <a:rPr lang="id-ID" sz="2400" dirty="0" smtClean="0"/>
              <a:t>TANTANGAN INTERNAL DAN EKSTERNAL</a:t>
            </a:r>
            <a:endParaRPr lang="id-ID" sz="2400" dirty="0"/>
          </a:p>
        </p:txBody>
      </p:sp>
      <p:cxnSp>
        <p:nvCxnSpPr>
          <p:cNvPr id="23" name="Straight Arrow Connector 22"/>
          <p:cNvCxnSpPr/>
          <p:nvPr/>
        </p:nvCxnSpPr>
        <p:spPr>
          <a:xfrm>
            <a:off x="4232920" y="1736863"/>
            <a:ext cx="0" cy="468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36976" y="1736864"/>
            <a:ext cx="0" cy="468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41032" y="1736864"/>
            <a:ext cx="0" cy="468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32920" y="5625287"/>
            <a:ext cx="0" cy="39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736976" y="5625288"/>
            <a:ext cx="0" cy="39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241032" y="5625288"/>
            <a:ext cx="0" cy="39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B86EE2DA-1DD0-4498-8972-19A7C998F297}"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22</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974719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ounded Rectangle 3"/>
          <p:cNvSpPr>
            <a:spLocks noChangeArrowheads="1"/>
          </p:cNvSpPr>
          <p:nvPr/>
        </p:nvSpPr>
        <p:spPr bwMode="auto">
          <a:xfrm>
            <a:off x="415925" y="3032125"/>
            <a:ext cx="9074150" cy="1404938"/>
          </a:xfrm>
          <a:custGeom>
            <a:avLst/>
            <a:gdLst>
              <a:gd name="T0" fmla="*/ 4542236 w 9073005"/>
              <a:gd name="T1" fmla="*/ 0 h 1404984"/>
              <a:gd name="T2" fmla="*/ 9084463 w 9073005"/>
              <a:gd name="T3" fmla="*/ 702262 h 1404984"/>
              <a:gd name="T4" fmla="*/ 4542236 w 9073005"/>
              <a:gd name="T5" fmla="*/ 1404524 h 1404984"/>
              <a:gd name="T6" fmla="*/ 0 w 9073005"/>
              <a:gd name="T7" fmla="*/ 702262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a:r>
              <a:rPr lang="en-SG" sz="3600" b="1" dirty="0" err="1">
                <a:solidFill>
                  <a:srgbClr val="17375E"/>
                </a:solidFill>
                <a:latin typeface="Calibri" pitchFamily="34" charset="0"/>
              </a:rPr>
              <a:t>Rasional</a:t>
            </a:r>
            <a:r>
              <a:rPr lang="id-ID" sz="3600" b="1" dirty="0">
                <a:solidFill>
                  <a:srgbClr val="17375E"/>
                </a:solidFill>
                <a:latin typeface="Calibri" pitchFamily="34" charset="0"/>
              </a:rPr>
              <a:t> Pengembangan </a:t>
            </a:r>
            <a:r>
              <a:rPr lang="id-ID" sz="3600" b="1" dirty="0" smtClean="0">
                <a:solidFill>
                  <a:srgbClr val="17375E"/>
                </a:solidFill>
                <a:latin typeface="Calibri" pitchFamily="34" charset="0"/>
              </a:rPr>
              <a:t>Kurikulum</a:t>
            </a:r>
            <a:endParaRPr lang="id-ID" sz="3600" b="1" dirty="0">
              <a:solidFill>
                <a:srgbClr val="17375E"/>
              </a:solidFill>
              <a:latin typeface="Calibri" pitchFamily="34" charset="0"/>
            </a:endParaRPr>
          </a:p>
        </p:txBody>
      </p:sp>
      <p:sp>
        <p:nvSpPr>
          <p:cNvPr id="34819" name="Rounded Rectangle 4"/>
          <p:cNvSpPr>
            <a:spLocks noChangeArrowheads="1"/>
          </p:cNvSpPr>
          <p:nvPr/>
        </p:nvSpPr>
        <p:spPr bwMode="auto">
          <a:xfrm>
            <a:off x="4521200" y="1916113"/>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id-ID" sz="4400">
                <a:solidFill>
                  <a:srgbClr val="E46C0A"/>
                </a:solidFill>
                <a:latin typeface="Arial Rounded MT Bold" pitchFamily="34" charset="0"/>
              </a:rPr>
              <a:t>A</a:t>
            </a: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B86EE2DA-1DD0-4498-8972-19A7C998F297}"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23</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9256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8631" y="936627"/>
            <a:ext cx="6627813" cy="4652963"/>
          </a:xfrm>
          <a:prstGeom prst="rect">
            <a:avLst/>
          </a:prstGeom>
          <a:noFill/>
          <a:ln w="9525">
            <a:noFill/>
            <a:miter lim="800000"/>
            <a:headEnd/>
            <a:tailEnd/>
          </a:ln>
        </p:spPr>
      </p:pic>
      <p:sp>
        <p:nvSpPr>
          <p:cNvPr id="3" name="Rectangular Callout 2"/>
          <p:cNvSpPr/>
          <p:nvPr/>
        </p:nvSpPr>
        <p:spPr>
          <a:xfrm>
            <a:off x="128587" y="5732473"/>
            <a:ext cx="3168650" cy="1081087"/>
          </a:xfrm>
          <a:prstGeom prst="wedgeRectCallout">
            <a:avLst>
              <a:gd name="adj1" fmla="val 90401"/>
              <a:gd name="adj2" fmla="val -198983"/>
            </a:avLst>
          </a:prstGeom>
          <a:solidFill>
            <a:schemeClr val="accent3">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Char char="-"/>
              <a:defRPr/>
            </a:pPr>
            <a:r>
              <a:rPr lang="id-ID" b="1" dirty="0">
                <a:solidFill>
                  <a:schemeClr val="tx2"/>
                </a:solidFill>
              </a:rPr>
              <a:t>Rehab Gedung Sekolah</a:t>
            </a:r>
          </a:p>
          <a:p>
            <a:pPr algn="ctr" fontAlgn="auto">
              <a:spcBef>
                <a:spcPts val="0"/>
              </a:spcBef>
              <a:spcAft>
                <a:spcPts val="0"/>
              </a:spcAft>
              <a:buFontTx/>
              <a:buChar char="-"/>
              <a:defRPr/>
            </a:pPr>
            <a:r>
              <a:rPr lang="id-ID" b="1" dirty="0">
                <a:solidFill>
                  <a:schemeClr val="tx2"/>
                </a:solidFill>
              </a:rPr>
              <a:t>Penyediaan Lab dan Perpustakaan</a:t>
            </a:r>
          </a:p>
          <a:p>
            <a:pPr algn="ctr" fontAlgn="auto">
              <a:spcBef>
                <a:spcPts val="0"/>
              </a:spcBef>
              <a:spcAft>
                <a:spcPts val="0"/>
              </a:spcAft>
              <a:buFontTx/>
              <a:buChar char="-"/>
              <a:defRPr/>
            </a:pPr>
            <a:r>
              <a:rPr lang="id-ID" b="1" dirty="0">
                <a:solidFill>
                  <a:schemeClr val="tx2"/>
                </a:solidFill>
              </a:rPr>
              <a:t>Penyediaan Buku</a:t>
            </a:r>
          </a:p>
        </p:txBody>
      </p:sp>
      <p:sp>
        <p:nvSpPr>
          <p:cNvPr id="4" name="Rectangular Callout 3"/>
          <p:cNvSpPr/>
          <p:nvPr/>
        </p:nvSpPr>
        <p:spPr>
          <a:xfrm>
            <a:off x="273050" y="836613"/>
            <a:ext cx="2376488" cy="431800"/>
          </a:xfrm>
          <a:prstGeom prst="wedgeRectCallout">
            <a:avLst>
              <a:gd name="adj1" fmla="val 166516"/>
              <a:gd name="adj2" fmla="val 98314"/>
            </a:avLst>
          </a:prstGeom>
          <a:solidFill>
            <a:schemeClr val="accent2">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b="1" dirty="0">
                <a:solidFill>
                  <a:schemeClr val="tx2"/>
                </a:solidFill>
              </a:rPr>
              <a:t>Kurikulum 2013</a:t>
            </a:r>
          </a:p>
        </p:txBody>
      </p:sp>
      <p:sp>
        <p:nvSpPr>
          <p:cNvPr id="5" name="Rectangular Callout 4"/>
          <p:cNvSpPr/>
          <p:nvPr/>
        </p:nvSpPr>
        <p:spPr>
          <a:xfrm>
            <a:off x="3368681" y="5732473"/>
            <a:ext cx="2913063" cy="1081087"/>
          </a:xfrm>
          <a:prstGeom prst="wedgeRectCallout">
            <a:avLst>
              <a:gd name="adj1" fmla="val -1850"/>
              <a:gd name="adj2" fmla="val -160460"/>
            </a:avLst>
          </a:prstGeom>
          <a:solidFill>
            <a:schemeClr val="accent3">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Char char="-"/>
              <a:defRPr/>
            </a:pPr>
            <a:r>
              <a:rPr lang="id-ID" b="1" dirty="0">
                <a:solidFill>
                  <a:schemeClr val="tx2"/>
                </a:solidFill>
              </a:rPr>
              <a:t>BOS</a:t>
            </a:r>
          </a:p>
          <a:p>
            <a:pPr algn="ctr" fontAlgn="auto">
              <a:spcBef>
                <a:spcPts val="0"/>
              </a:spcBef>
              <a:spcAft>
                <a:spcPts val="0"/>
              </a:spcAft>
              <a:buFontTx/>
              <a:buChar char="-"/>
              <a:defRPr/>
            </a:pPr>
            <a:r>
              <a:rPr lang="id-ID" b="1" dirty="0">
                <a:solidFill>
                  <a:schemeClr val="tx2"/>
                </a:solidFill>
              </a:rPr>
              <a:t>Bantuan Siswa Miskin</a:t>
            </a:r>
          </a:p>
          <a:p>
            <a:pPr algn="ctr" fontAlgn="auto">
              <a:spcBef>
                <a:spcPts val="0"/>
              </a:spcBef>
              <a:spcAft>
                <a:spcPts val="0"/>
              </a:spcAft>
              <a:buFontTx/>
              <a:buChar char="-"/>
              <a:defRPr/>
            </a:pPr>
            <a:r>
              <a:rPr lang="id-ID" b="1" dirty="0">
                <a:solidFill>
                  <a:schemeClr val="tx2"/>
                </a:solidFill>
              </a:rPr>
              <a:t>BOPTN/Bidik Misi (di PT)</a:t>
            </a:r>
          </a:p>
        </p:txBody>
      </p:sp>
      <p:sp>
        <p:nvSpPr>
          <p:cNvPr id="6" name="Rectangular Callout 5"/>
          <p:cNvSpPr/>
          <p:nvPr/>
        </p:nvSpPr>
        <p:spPr>
          <a:xfrm>
            <a:off x="6392869" y="5732473"/>
            <a:ext cx="3024187" cy="1081087"/>
          </a:xfrm>
          <a:prstGeom prst="wedgeRectCallout">
            <a:avLst>
              <a:gd name="adj1" fmla="val 2352"/>
              <a:gd name="adj2" fmla="val -96875"/>
            </a:avLst>
          </a:prstGeom>
          <a:solidFill>
            <a:schemeClr val="accent3">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solidFill>
                  <a:schemeClr val="tx2"/>
                </a:solidFill>
              </a:rPr>
              <a:t>Manajemen Berbasis Sekolah</a:t>
            </a:r>
          </a:p>
        </p:txBody>
      </p:sp>
      <p:sp>
        <p:nvSpPr>
          <p:cNvPr id="7" name="Rectangular Callout 6"/>
          <p:cNvSpPr/>
          <p:nvPr/>
        </p:nvSpPr>
        <p:spPr>
          <a:xfrm>
            <a:off x="57150" y="3284541"/>
            <a:ext cx="2879725" cy="1728787"/>
          </a:xfrm>
          <a:prstGeom prst="wedgeRectCallout">
            <a:avLst>
              <a:gd name="adj1" fmla="val 92371"/>
              <a:gd name="adj2" fmla="val -45376"/>
            </a:avLst>
          </a:prstGeom>
          <a:solidFill>
            <a:schemeClr val="accent3">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Char char="-"/>
              <a:defRPr/>
            </a:pPr>
            <a:r>
              <a:rPr lang="id-ID" b="1" dirty="0">
                <a:solidFill>
                  <a:schemeClr val="tx2"/>
                </a:solidFill>
              </a:rPr>
              <a:t>Peningkatan Kualifikasi &amp; Sertifikasi</a:t>
            </a:r>
          </a:p>
          <a:p>
            <a:pPr algn="ctr" fontAlgn="auto">
              <a:spcBef>
                <a:spcPts val="0"/>
              </a:spcBef>
              <a:spcAft>
                <a:spcPts val="0"/>
              </a:spcAft>
              <a:buFontTx/>
              <a:buChar char="-"/>
              <a:defRPr/>
            </a:pPr>
            <a:r>
              <a:rPr lang="id-ID" b="1" dirty="0">
                <a:solidFill>
                  <a:schemeClr val="tx2"/>
                </a:solidFill>
              </a:rPr>
              <a:t>Pembayaran Tunjangan Sertifikasi</a:t>
            </a:r>
          </a:p>
          <a:p>
            <a:pPr algn="ctr" fontAlgn="auto">
              <a:spcBef>
                <a:spcPts val="0"/>
              </a:spcBef>
              <a:spcAft>
                <a:spcPts val="0"/>
              </a:spcAft>
              <a:buFontTx/>
              <a:buChar char="-"/>
              <a:defRPr/>
            </a:pPr>
            <a:r>
              <a:rPr lang="id-ID" b="1" dirty="0">
                <a:solidFill>
                  <a:schemeClr val="tx2"/>
                </a:solidFill>
              </a:rPr>
              <a:t>Uji Kompetensi dan Pengukuran Kinerja</a:t>
            </a:r>
          </a:p>
        </p:txBody>
      </p:sp>
      <p:graphicFrame>
        <p:nvGraphicFramePr>
          <p:cNvPr id="1026" name="AutoShape 4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1" name="think-cell Slide" r:id="rId5" imgW="0" imgH="0" progId="">
                  <p:embed/>
                </p:oleObj>
              </mc:Choice>
              <mc:Fallback>
                <p:oleObj name="think-cell Slide" r:id="rId5" imgW="0" imgH="0" progId="">
                  <p:embed/>
                  <p:pic>
                    <p:nvPicPr>
                      <p:cNvPr id="0" name="AutoShape 6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6"/>
          <p:cNvSpPr txBox="1">
            <a:spLocks/>
          </p:cNvSpPr>
          <p:nvPr/>
        </p:nvSpPr>
        <p:spPr>
          <a:xfrm>
            <a:off x="0" y="2703"/>
            <a:ext cx="9906000" cy="762001"/>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rgbClr val="4BACC6">
                    <a:lumMod val="75000"/>
                  </a:srgbClr>
                </a:solidFill>
              </a:rPr>
              <a:t>Pengembangan Pendidikan Mengacu Pada 8 Standar  (PP 19/2005)</a:t>
            </a:r>
          </a:p>
          <a:p>
            <a:pPr fontAlgn="auto">
              <a:spcAft>
                <a:spcPts val="0"/>
              </a:spcAft>
              <a:defRPr/>
            </a:pPr>
            <a:r>
              <a:rPr lang="id-ID" sz="2900" b="1" dirty="0" smtClean="0">
                <a:solidFill>
                  <a:schemeClr val="accent6">
                    <a:lumMod val="75000"/>
                  </a:schemeClr>
                </a:solidFill>
              </a:rPr>
              <a:t>[Setiap standar memiliki:  </a:t>
            </a:r>
            <a:r>
              <a:rPr lang="id-ID" sz="2900" b="1" dirty="0" smtClean="0">
                <a:solidFill>
                  <a:srgbClr val="C00000"/>
                </a:solidFill>
              </a:rPr>
              <a:t>Tantangan, Persoalan</a:t>
            </a:r>
            <a:r>
              <a:rPr lang="id-ID" sz="2900" b="1" dirty="0" smtClean="0">
                <a:solidFill>
                  <a:schemeClr val="accent6">
                    <a:lumMod val="75000"/>
                  </a:schemeClr>
                </a:solidFill>
              </a:rPr>
              <a:t>, dan </a:t>
            </a:r>
            <a:r>
              <a:rPr lang="id-ID" sz="2900" b="1" dirty="0" smtClean="0">
                <a:solidFill>
                  <a:srgbClr val="C00000"/>
                </a:solidFill>
              </a:rPr>
              <a:t>Solusi masing-masing</a:t>
            </a:r>
            <a:r>
              <a:rPr lang="id-ID" sz="2900" b="1" dirty="0" smtClean="0">
                <a:solidFill>
                  <a:schemeClr val="accent6">
                    <a:lumMod val="75000"/>
                  </a:schemeClr>
                </a:solidFill>
              </a:rPr>
              <a:t>]</a:t>
            </a:r>
            <a:r>
              <a:rPr lang="id-ID" sz="3600" b="1" dirty="0" smtClean="0">
                <a:solidFill>
                  <a:srgbClr val="4BACC6">
                    <a:lumMod val="75000"/>
                  </a:srgbClr>
                </a:solidFill>
              </a:rPr>
              <a:t> </a:t>
            </a:r>
            <a:endParaRPr lang="id-ID" sz="3600" b="1" dirty="0" smtClean="0">
              <a:solidFill>
                <a:srgbClr val="F79646">
                  <a:lumMod val="75000"/>
                </a:srgbClr>
              </a:solidFill>
            </a:endParaRPr>
          </a:p>
        </p:txBody>
      </p:sp>
      <p:cxnSp>
        <p:nvCxnSpPr>
          <p:cNvPr id="10" name="Straight Connector 9"/>
          <p:cNvCxnSpPr/>
          <p:nvPr/>
        </p:nvCxnSpPr>
        <p:spPr>
          <a:xfrm>
            <a:off x="0" y="692696"/>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415925" y="1916114"/>
            <a:ext cx="1713418" cy="338554"/>
          </a:xfrm>
          <a:prstGeom prst="rect">
            <a:avLst/>
          </a:prstGeom>
          <a:solidFill>
            <a:schemeClr val="accent2">
              <a:lumMod val="20000"/>
              <a:lumOff val="80000"/>
            </a:schemeClr>
          </a:solidFill>
        </p:spPr>
        <p:txBody>
          <a:bodyPr wrap="none">
            <a:spAutoFit/>
          </a:bodyPr>
          <a:lstStyle/>
          <a:p>
            <a:pPr fontAlgn="auto">
              <a:spcBef>
                <a:spcPts val="0"/>
              </a:spcBef>
              <a:spcAft>
                <a:spcPts val="0"/>
              </a:spcAft>
              <a:defRPr/>
            </a:pPr>
            <a:r>
              <a:rPr lang="id-ID" sz="1600" dirty="0">
                <a:latin typeface="+mn-lt"/>
              </a:rPr>
              <a:t>Sedang Dikerjakan</a:t>
            </a:r>
          </a:p>
        </p:txBody>
      </p:sp>
      <p:sp>
        <p:nvSpPr>
          <p:cNvPr id="12" name="TextBox 11"/>
          <p:cNvSpPr txBox="1"/>
          <p:nvPr/>
        </p:nvSpPr>
        <p:spPr>
          <a:xfrm>
            <a:off x="415930" y="2328873"/>
            <a:ext cx="1714500" cy="585787"/>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id-ID" sz="1600" dirty="0">
                <a:latin typeface="+mn-lt"/>
              </a:rPr>
              <a:t>Telah dan terus Dikerjakan</a:t>
            </a:r>
          </a:p>
        </p:txBody>
      </p:sp>
      <p:sp>
        <p:nvSpPr>
          <p:cNvPr id="13" name="Slide Number Placeholder 2"/>
          <p:cNvSpPr txBox="1"/>
          <p:nvPr/>
        </p:nvSpPr>
        <p:spPr>
          <a:xfrm>
            <a:off x="9372605" y="6492885"/>
            <a:ext cx="533400" cy="365125"/>
          </a:xfrm>
          <a:prstGeom prst="rect">
            <a:avLst/>
          </a:prstGeom>
          <a:solidFill>
            <a:srgbClr val="800000"/>
          </a:solidFill>
          <a:ln>
            <a:noFill/>
          </a:ln>
        </p:spPr>
        <p:txBody>
          <a:bodyPr anchor="ctr"/>
          <a:lstStyle/>
          <a:p>
            <a:pPr algn="r" fontAlgn="auto">
              <a:spcBef>
                <a:spcPts val="0"/>
              </a:spcBef>
              <a:spcAft>
                <a:spcPts val="0"/>
              </a:spcAft>
              <a:defRPr/>
            </a:pPr>
            <a:fld id="{8ACD38BC-CAF0-4700-8430-2A0BD3EE1369}"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24</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2" name="Rectangle 1"/>
          <p:cNvSpPr/>
          <p:nvPr/>
        </p:nvSpPr>
        <p:spPr>
          <a:xfrm>
            <a:off x="4038602" y="1268415"/>
            <a:ext cx="4495800" cy="18557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14" name="Group 13"/>
          <p:cNvGrpSpPr/>
          <p:nvPr/>
        </p:nvGrpSpPr>
        <p:grpSpPr>
          <a:xfrm>
            <a:off x="4403643" y="3193812"/>
            <a:ext cx="3981738" cy="1531332"/>
            <a:chOff x="4064901" y="3193812"/>
            <a:chExt cx="3675450" cy="1531332"/>
          </a:xfrm>
        </p:grpSpPr>
        <p:sp>
          <p:nvSpPr>
            <p:cNvPr id="8" name="TextBox 7"/>
            <p:cNvSpPr txBox="1"/>
            <p:nvPr/>
          </p:nvSpPr>
          <p:spPr>
            <a:xfrm>
              <a:off x="4067944" y="3193812"/>
              <a:ext cx="3672407" cy="523220"/>
            </a:xfrm>
            <a:prstGeom prst="rect">
              <a:avLst/>
            </a:prstGeom>
            <a:solidFill>
              <a:srgbClr val="92D050"/>
            </a:solidFill>
          </p:spPr>
          <p:txBody>
            <a:bodyPr wrap="square" rtlCol="0">
              <a:spAutoFit/>
            </a:bodyPr>
            <a:lstStyle/>
            <a:p>
              <a:pPr algn="ctr"/>
              <a:r>
                <a:rPr lang="id-ID" sz="1400" b="1" dirty="0" smtClean="0"/>
                <a:t>STANDAR PENDIDIK DAN TENAGA</a:t>
              </a:r>
            </a:p>
            <a:p>
              <a:pPr algn="ctr"/>
              <a:r>
                <a:rPr lang="id-ID" sz="1400" b="1" dirty="0" smtClean="0"/>
                <a:t>KEPENDIDIKAN</a:t>
              </a:r>
              <a:endParaRPr lang="en-US" sz="1400" b="1" dirty="0"/>
            </a:p>
          </p:txBody>
        </p:sp>
        <p:sp>
          <p:nvSpPr>
            <p:cNvPr id="16" name="TextBox 15"/>
            <p:cNvSpPr txBox="1"/>
            <p:nvPr/>
          </p:nvSpPr>
          <p:spPr>
            <a:xfrm>
              <a:off x="4064901" y="4386590"/>
              <a:ext cx="3672407" cy="338554"/>
            </a:xfrm>
            <a:prstGeom prst="rect">
              <a:avLst/>
            </a:prstGeom>
            <a:solidFill>
              <a:srgbClr val="FFC000"/>
            </a:solidFill>
          </p:spPr>
          <p:txBody>
            <a:bodyPr wrap="square" rtlCol="0">
              <a:spAutoFit/>
            </a:bodyPr>
            <a:lstStyle/>
            <a:p>
              <a:pPr algn="ctr"/>
              <a:r>
                <a:rPr lang="id-ID" sz="1600" b="1" dirty="0" smtClean="0"/>
                <a:t>STANDAR PEMBIAYAAN</a:t>
              </a:r>
              <a:endParaRPr lang="en-US" sz="1600" b="1" dirty="0"/>
            </a:p>
          </p:txBody>
        </p:sp>
      </p:grpSp>
    </p:spTree>
    <p:extLst>
      <p:ext uri="{BB962C8B-B14F-4D97-AF65-F5344CB8AC3E}">
        <p14:creationId xmlns:p14="http://schemas.microsoft.com/office/powerpoint/2010/main" val="267111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p:cNvSpPr txBox="1">
            <a:spLocks/>
          </p:cNvSpPr>
          <p:nvPr/>
        </p:nvSpPr>
        <p:spPr bwMode="auto">
          <a:xfrm>
            <a:off x="0" y="0"/>
            <a:ext cx="9906000" cy="762000"/>
          </a:xfrm>
          <a:prstGeom prst="rect">
            <a:avLst/>
          </a:prstGeom>
          <a:noFill/>
          <a:ln w="9525">
            <a:noFill/>
            <a:miter lim="800000"/>
            <a:headEnd/>
            <a:tailEnd/>
          </a:ln>
        </p:spPr>
        <p:txBody>
          <a:bodyPr anchor="ctr"/>
          <a:lstStyle/>
          <a:p>
            <a:pPr algn="ctr"/>
            <a:r>
              <a:rPr lang="id-ID" sz="3600" b="1">
                <a:solidFill>
                  <a:srgbClr val="31859C"/>
                </a:solidFill>
                <a:latin typeface="Calibri" pitchFamily="34" charset="0"/>
              </a:rPr>
              <a:t>Tantangan Pengembangan </a:t>
            </a:r>
            <a:r>
              <a:rPr lang="id-ID" sz="3600" b="1">
                <a:solidFill>
                  <a:srgbClr val="E46C0A"/>
                </a:solidFill>
                <a:latin typeface="Calibri" pitchFamily="34" charset="0"/>
              </a:rPr>
              <a:t>Kurikulum</a:t>
            </a:r>
          </a:p>
        </p:txBody>
      </p:sp>
      <p:cxnSp>
        <p:nvCxnSpPr>
          <p:cNvPr id="3" name="Straight Connector 2"/>
          <p:cNvCxnSpPr/>
          <p:nvPr/>
        </p:nvCxnSpPr>
        <p:spPr>
          <a:xfrm>
            <a:off x="0" y="762000"/>
            <a:ext cx="990600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4" name="Table 3"/>
          <p:cNvGraphicFramePr>
            <a:graphicFrameLocks noGrp="1"/>
          </p:cNvGraphicFramePr>
          <p:nvPr/>
        </p:nvGraphicFramePr>
        <p:xfrm>
          <a:off x="469900" y="981075"/>
          <a:ext cx="4267200" cy="2971800"/>
        </p:xfrm>
        <a:graphic>
          <a:graphicData uri="http://schemas.openxmlformats.org/drawingml/2006/table">
            <a:tbl>
              <a:tblPr firstRow="1" bandRow="1">
                <a:tableStyleId>{7DF18680-E054-41AD-8BC1-D1AEF772440D}</a:tableStyleId>
              </a:tblPr>
              <a:tblGrid>
                <a:gridCol w="4267200"/>
              </a:tblGrid>
              <a:tr h="348680">
                <a:tc>
                  <a:txBody>
                    <a:bodyPr/>
                    <a:lstStyle/>
                    <a:p>
                      <a:r>
                        <a:rPr lang="id-ID" sz="1800" dirty="0" smtClean="0"/>
                        <a:t>Tantangan Masa Depan</a:t>
                      </a:r>
                    </a:p>
                  </a:txBody>
                  <a:tcPr/>
                </a:tc>
              </a:tr>
              <a:tr h="2531640">
                <a:tc>
                  <a:txBody>
                    <a:bodyPr/>
                    <a:lstStyle/>
                    <a:p>
                      <a:pPr marL="147638" lvl="0" indent="-147638">
                        <a:buFont typeface="Arial" pitchFamily="34" charset="0"/>
                        <a:buChar char="•"/>
                      </a:pPr>
                      <a:r>
                        <a:rPr lang="id-ID" sz="1500" dirty="0" smtClean="0"/>
                        <a:t>Globalisasi: WTO, ASEAN Community, APEC, CAFTA</a:t>
                      </a:r>
                    </a:p>
                    <a:p>
                      <a:pPr marL="147638" lvl="0" indent="-147638">
                        <a:buFont typeface="Arial" pitchFamily="34" charset="0"/>
                        <a:buChar char="•"/>
                      </a:pPr>
                      <a:r>
                        <a:rPr lang="id-ID" sz="1500" dirty="0" smtClean="0"/>
                        <a:t>M</a:t>
                      </a:r>
                      <a:r>
                        <a:rPr lang="en-US" sz="1500" dirty="0" err="1" smtClean="0"/>
                        <a:t>asalah</a:t>
                      </a:r>
                      <a:r>
                        <a:rPr lang="en-US" sz="1500" dirty="0" smtClean="0"/>
                        <a:t> </a:t>
                      </a:r>
                      <a:r>
                        <a:rPr lang="en-US" sz="1500" dirty="0" err="1" smtClean="0"/>
                        <a:t>lingkungan</a:t>
                      </a:r>
                      <a:r>
                        <a:rPr lang="en-US" sz="1500" dirty="0" smtClean="0"/>
                        <a:t> </a:t>
                      </a:r>
                      <a:r>
                        <a:rPr lang="en-US" sz="1500" dirty="0" err="1" smtClean="0"/>
                        <a:t>hidup</a:t>
                      </a:r>
                      <a:endParaRPr lang="id-ID" sz="1500" dirty="0" smtClean="0"/>
                    </a:p>
                    <a:p>
                      <a:pPr marL="147638" lvl="0" indent="-147638">
                        <a:buFont typeface="Arial" pitchFamily="34" charset="0"/>
                        <a:buChar char="•"/>
                      </a:pPr>
                      <a:r>
                        <a:rPr lang="id-ID" sz="1500" dirty="0" smtClean="0"/>
                        <a:t>K</a:t>
                      </a:r>
                      <a:r>
                        <a:rPr lang="en-US" sz="1500" dirty="0" err="1" smtClean="0"/>
                        <a:t>emajuan</a:t>
                      </a:r>
                      <a:r>
                        <a:rPr lang="en-US" sz="1500" dirty="0" smtClean="0"/>
                        <a:t> </a:t>
                      </a:r>
                      <a:r>
                        <a:rPr lang="en-US" sz="1500" dirty="0" err="1" smtClean="0"/>
                        <a:t>teknologi</a:t>
                      </a:r>
                      <a:r>
                        <a:rPr lang="en-US" sz="1500" dirty="0" smtClean="0"/>
                        <a:t> </a:t>
                      </a:r>
                      <a:r>
                        <a:rPr lang="en-US" sz="1500" dirty="0" err="1" smtClean="0"/>
                        <a:t>informasi</a:t>
                      </a:r>
                      <a:endParaRPr lang="id-ID" sz="1500" dirty="0" smtClean="0"/>
                    </a:p>
                    <a:p>
                      <a:pPr marL="147638" lvl="0" indent="-147638">
                        <a:buFont typeface="Arial" pitchFamily="34" charset="0"/>
                        <a:buChar char="•"/>
                      </a:pPr>
                      <a:r>
                        <a:rPr lang="id-ID" sz="1500" dirty="0" smtClean="0"/>
                        <a:t>K</a:t>
                      </a:r>
                      <a:r>
                        <a:rPr lang="en-US" sz="1500" dirty="0" err="1" smtClean="0"/>
                        <a:t>onvergensi</a:t>
                      </a:r>
                      <a:r>
                        <a:rPr lang="en-US" sz="1500" dirty="0" smtClean="0"/>
                        <a:t> </a:t>
                      </a:r>
                      <a:r>
                        <a:rPr lang="en-US" sz="1500" dirty="0" err="1" smtClean="0"/>
                        <a:t>ilmu</a:t>
                      </a:r>
                      <a:r>
                        <a:rPr lang="id-ID" sz="1500" dirty="0" smtClean="0"/>
                        <a:t> dan teknologi</a:t>
                      </a:r>
                    </a:p>
                    <a:p>
                      <a:pPr marL="147638" lvl="0" indent="-147638">
                        <a:buFont typeface="Arial" pitchFamily="34" charset="0"/>
                        <a:buChar char="•"/>
                      </a:pPr>
                      <a:r>
                        <a:rPr lang="id-ID" sz="1500" dirty="0" smtClean="0"/>
                        <a:t>E</a:t>
                      </a:r>
                      <a:r>
                        <a:rPr lang="en-US" sz="1500" dirty="0" err="1" smtClean="0"/>
                        <a:t>konomi</a:t>
                      </a:r>
                      <a:r>
                        <a:rPr lang="en-US" sz="1500" dirty="0" smtClean="0"/>
                        <a:t> </a:t>
                      </a:r>
                      <a:r>
                        <a:rPr lang="en-US" sz="1500" dirty="0" err="1" smtClean="0"/>
                        <a:t>berbasis</a:t>
                      </a:r>
                      <a:r>
                        <a:rPr lang="en-US" sz="1500" dirty="0" smtClean="0"/>
                        <a:t> </a:t>
                      </a:r>
                      <a:r>
                        <a:rPr lang="en-US" sz="1500" dirty="0" err="1" smtClean="0"/>
                        <a:t>pengetahuan</a:t>
                      </a:r>
                      <a:endParaRPr lang="en-US" sz="1500" dirty="0" smtClean="0"/>
                    </a:p>
                    <a:p>
                      <a:pPr marL="147638" lvl="0" indent="-147638">
                        <a:buFont typeface="Arial" pitchFamily="34" charset="0"/>
                        <a:buChar char="•"/>
                      </a:pPr>
                      <a:r>
                        <a:rPr lang="id-ID" sz="1500" dirty="0" smtClean="0"/>
                        <a:t>K</a:t>
                      </a:r>
                      <a:r>
                        <a:rPr lang="en-US" sz="1500" dirty="0" err="1" smtClean="0"/>
                        <a:t>ebangkitan</a:t>
                      </a:r>
                      <a:r>
                        <a:rPr lang="en-US" sz="1500" dirty="0" smtClean="0"/>
                        <a:t> </a:t>
                      </a:r>
                      <a:r>
                        <a:rPr lang="en-US" sz="1500" dirty="0" err="1" smtClean="0"/>
                        <a:t>industri</a:t>
                      </a:r>
                      <a:r>
                        <a:rPr lang="en-US" sz="1500" dirty="0" smtClean="0"/>
                        <a:t> </a:t>
                      </a:r>
                      <a:r>
                        <a:rPr lang="en-US" sz="1500" dirty="0" err="1" smtClean="0"/>
                        <a:t>kreatif</a:t>
                      </a:r>
                      <a:r>
                        <a:rPr lang="en-US" sz="1500" dirty="0" smtClean="0"/>
                        <a:t> </a:t>
                      </a:r>
                      <a:r>
                        <a:rPr lang="en-US" sz="1500" dirty="0" err="1" smtClean="0"/>
                        <a:t>dan</a:t>
                      </a:r>
                      <a:r>
                        <a:rPr lang="en-US" sz="1500" dirty="0" smtClean="0"/>
                        <a:t> </a:t>
                      </a:r>
                      <a:r>
                        <a:rPr lang="en-US" sz="1500" dirty="0" err="1" smtClean="0"/>
                        <a:t>budaya</a:t>
                      </a:r>
                      <a:endParaRPr lang="id-ID" sz="1500" dirty="0" smtClean="0"/>
                    </a:p>
                    <a:p>
                      <a:pPr marL="147638" lvl="0" indent="-147638">
                        <a:buFont typeface="Arial" pitchFamily="34" charset="0"/>
                        <a:buChar char="•"/>
                      </a:pPr>
                      <a:r>
                        <a:rPr lang="id-ID" sz="1500" dirty="0" smtClean="0"/>
                        <a:t>P</a:t>
                      </a:r>
                      <a:r>
                        <a:rPr lang="en-US" sz="1500" dirty="0" err="1" smtClean="0"/>
                        <a:t>ergeseran</a:t>
                      </a:r>
                      <a:r>
                        <a:rPr lang="en-US" sz="1500" dirty="0" smtClean="0"/>
                        <a:t> </a:t>
                      </a:r>
                      <a:r>
                        <a:rPr lang="en-US" sz="1500" dirty="0" err="1" smtClean="0"/>
                        <a:t>kekuatan</a:t>
                      </a:r>
                      <a:r>
                        <a:rPr lang="en-US" sz="1500" dirty="0" smtClean="0"/>
                        <a:t> </a:t>
                      </a:r>
                      <a:r>
                        <a:rPr lang="en-US" sz="1500" dirty="0" err="1" smtClean="0"/>
                        <a:t>ekonomi</a:t>
                      </a:r>
                      <a:r>
                        <a:rPr lang="en-US" sz="1500" dirty="0" smtClean="0"/>
                        <a:t> </a:t>
                      </a:r>
                      <a:r>
                        <a:rPr lang="en-US" sz="1500" dirty="0" err="1" smtClean="0"/>
                        <a:t>dunia</a:t>
                      </a:r>
                      <a:endParaRPr lang="id-ID" sz="1500" dirty="0" smtClean="0"/>
                    </a:p>
                    <a:p>
                      <a:pPr marL="147638" lvl="0" indent="-147638">
                        <a:buFont typeface="Arial" pitchFamily="34" charset="0"/>
                        <a:buChar char="•"/>
                      </a:pPr>
                      <a:r>
                        <a:rPr lang="id-ID" sz="1500" dirty="0" smtClean="0"/>
                        <a:t>P</a:t>
                      </a:r>
                      <a:r>
                        <a:rPr lang="en-US" sz="1500" dirty="0" err="1" smtClean="0"/>
                        <a:t>engaruh</a:t>
                      </a:r>
                      <a:r>
                        <a:rPr lang="en-US" sz="1500" dirty="0" smtClean="0"/>
                        <a:t> </a:t>
                      </a:r>
                      <a:r>
                        <a:rPr lang="en-US" sz="1500" dirty="0" err="1" smtClean="0"/>
                        <a:t>dan</a:t>
                      </a:r>
                      <a:r>
                        <a:rPr lang="en-US" sz="1500" dirty="0" smtClean="0"/>
                        <a:t> </a:t>
                      </a:r>
                      <a:r>
                        <a:rPr lang="en-US" sz="1500" dirty="0" err="1" smtClean="0"/>
                        <a:t>imbas</a:t>
                      </a:r>
                      <a:r>
                        <a:rPr lang="en-US" sz="1500" dirty="0" smtClean="0"/>
                        <a:t> </a:t>
                      </a:r>
                      <a:r>
                        <a:rPr lang="en-US" sz="1500" dirty="0" err="1" smtClean="0"/>
                        <a:t>teknosains</a:t>
                      </a:r>
                      <a:endParaRPr lang="id-ID" sz="1500" dirty="0" smtClean="0"/>
                    </a:p>
                    <a:p>
                      <a:pPr marL="147638" lvl="0" indent="-147638">
                        <a:buFont typeface="Arial" pitchFamily="34" charset="0"/>
                        <a:buChar char="•"/>
                      </a:pPr>
                      <a:r>
                        <a:rPr lang="id-ID" sz="1500" dirty="0" smtClean="0"/>
                        <a:t>Mutu, </a:t>
                      </a:r>
                      <a:r>
                        <a:rPr lang="en-US" sz="1500" dirty="0" err="1" smtClean="0"/>
                        <a:t>investasi</a:t>
                      </a:r>
                      <a:r>
                        <a:rPr lang="en-US" sz="1500" dirty="0" smtClean="0"/>
                        <a:t> </a:t>
                      </a:r>
                      <a:r>
                        <a:rPr lang="en-US" sz="1500" dirty="0" err="1" smtClean="0"/>
                        <a:t>dan</a:t>
                      </a:r>
                      <a:r>
                        <a:rPr lang="en-US" sz="1500" dirty="0" smtClean="0"/>
                        <a:t> </a:t>
                      </a:r>
                      <a:r>
                        <a:rPr lang="en-US" sz="1500" dirty="0" err="1" smtClean="0"/>
                        <a:t>transformasi</a:t>
                      </a:r>
                      <a:r>
                        <a:rPr lang="en-US" sz="1500" dirty="0" smtClean="0"/>
                        <a:t> </a:t>
                      </a:r>
                      <a:r>
                        <a:rPr lang="en-US" sz="1500" dirty="0" err="1" smtClean="0"/>
                        <a:t>pada</a:t>
                      </a:r>
                      <a:r>
                        <a:rPr lang="en-US" sz="1500" dirty="0" smtClean="0"/>
                        <a:t> </a:t>
                      </a:r>
                      <a:r>
                        <a:rPr lang="en-US" sz="1500" dirty="0" err="1" smtClean="0"/>
                        <a:t>sektor</a:t>
                      </a:r>
                      <a:r>
                        <a:rPr lang="en-US" sz="1500" dirty="0" smtClean="0"/>
                        <a:t> </a:t>
                      </a:r>
                      <a:r>
                        <a:rPr lang="en-US" sz="1500" dirty="0" err="1" smtClean="0"/>
                        <a:t>pendidikan</a:t>
                      </a:r>
                      <a:endParaRPr lang="id-ID" sz="1500" dirty="0" smtClean="0"/>
                    </a:p>
                    <a:p>
                      <a:pPr marL="147638" lvl="0" indent="-147638">
                        <a:buFont typeface="Arial" pitchFamily="34" charset="0"/>
                        <a:buChar char="•"/>
                      </a:pPr>
                      <a:r>
                        <a:rPr lang="id-ID" sz="1500" baseline="0" dirty="0" smtClean="0"/>
                        <a:t>Materi </a:t>
                      </a:r>
                      <a:r>
                        <a:rPr lang="id-ID" sz="1500" dirty="0" smtClean="0"/>
                        <a:t>TIMSS dan PISA</a:t>
                      </a:r>
                    </a:p>
                  </a:txBody>
                  <a:tcPr/>
                </a:tc>
              </a:tr>
            </a:tbl>
          </a:graphicData>
        </a:graphic>
      </p:graphicFrame>
      <p:graphicFrame>
        <p:nvGraphicFramePr>
          <p:cNvPr id="5" name="Table 4"/>
          <p:cNvGraphicFramePr>
            <a:graphicFrameLocks noGrp="1"/>
          </p:cNvGraphicFramePr>
          <p:nvPr/>
        </p:nvGraphicFramePr>
        <p:xfrm>
          <a:off x="4794250" y="981076"/>
          <a:ext cx="5035550" cy="3221593"/>
        </p:xfrm>
        <a:graphic>
          <a:graphicData uri="http://schemas.openxmlformats.org/drawingml/2006/table">
            <a:tbl>
              <a:tblPr firstRow="1" bandRow="1">
                <a:tableStyleId>{00A15C55-8517-42AA-B614-E9B94910E393}</a:tableStyleId>
              </a:tblPr>
              <a:tblGrid>
                <a:gridCol w="5035550"/>
              </a:tblGrid>
              <a:tr h="386971">
                <a:tc>
                  <a:txBody>
                    <a:bodyPr/>
                    <a:lstStyle/>
                    <a:p>
                      <a:r>
                        <a:rPr lang="id-ID" sz="1800" dirty="0" smtClean="0"/>
                        <a:t>Kompetensi Masa Depan</a:t>
                      </a:r>
                    </a:p>
                  </a:txBody>
                  <a:tcPr marL="91444" marR="91444" marT="45711" marB="45711"/>
                </a:tc>
              </a:tr>
              <a:tr h="2834067">
                <a:tc>
                  <a:txBody>
                    <a:bodyPr/>
                    <a:lstStyle/>
                    <a:p>
                      <a:pPr marL="147638" lvl="0" indent="-147638">
                        <a:buFont typeface="Arial" pitchFamily="34" charset="0"/>
                        <a:buChar char="•"/>
                      </a:pPr>
                      <a:r>
                        <a:rPr lang="id-ID" sz="1500" dirty="0" smtClean="0"/>
                        <a:t>Kemampuan berkomunikasi</a:t>
                      </a:r>
                    </a:p>
                    <a:p>
                      <a:pPr marL="147638" lvl="0" indent="-147638">
                        <a:buFont typeface="Arial" pitchFamily="34" charset="0"/>
                        <a:buChar char="•"/>
                      </a:pPr>
                      <a:r>
                        <a:rPr lang="id-ID" sz="1500" dirty="0" smtClean="0"/>
                        <a:t>Kemampuan berpikir jernih dan kritis</a:t>
                      </a:r>
                    </a:p>
                    <a:p>
                      <a:pPr marL="147638" lvl="0" indent="-147638">
                        <a:buFont typeface="Arial" pitchFamily="34" charset="0"/>
                        <a:buChar char="•"/>
                      </a:pPr>
                      <a:r>
                        <a:rPr lang="id-ID" sz="1500" dirty="0" smtClean="0"/>
                        <a:t>Kemampuan mempertimbangkan segi moral suatu permasalahan</a:t>
                      </a:r>
                    </a:p>
                    <a:p>
                      <a:pPr marL="147638" lvl="0" indent="-147638">
                        <a:buFont typeface="Arial" pitchFamily="34" charset="0"/>
                        <a:buChar char="•"/>
                      </a:pPr>
                      <a:r>
                        <a:rPr lang="id-ID" sz="1500" dirty="0" smtClean="0"/>
                        <a:t>Kemampuan menjadi warga negara yang bertanggungjawab</a:t>
                      </a:r>
                    </a:p>
                    <a:p>
                      <a:pPr marL="147638" lvl="0" indent="-147638">
                        <a:buFont typeface="Arial" pitchFamily="34" charset="0"/>
                        <a:buChar char="•"/>
                      </a:pPr>
                      <a:r>
                        <a:rPr lang="id-ID" sz="1500" dirty="0" smtClean="0"/>
                        <a:t>Kemampuan mencoba untuk mengerti dan toleran terhadap pandangan yang berbeda </a:t>
                      </a:r>
                    </a:p>
                    <a:p>
                      <a:pPr marL="147638" lvl="0" indent="-147638">
                        <a:buFont typeface="Arial" pitchFamily="34" charset="0"/>
                        <a:buChar char="•"/>
                      </a:pPr>
                      <a:r>
                        <a:rPr lang="id-ID" sz="1500" dirty="0" smtClean="0"/>
                        <a:t>Kemampuan hidup dalam masyarakat yang mengglobal</a:t>
                      </a:r>
                    </a:p>
                    <a:p>
                      <a:pPr marL="147638" lvl="0" indent="-147638">
                        <a:buFont typeface="Arial" pitchFamily="34" charset="0"/>
                        <a:buChar char="•"/>
                      </a:pPr>
                      <a:r>
                        <a:rPr lang="id-ID" sz="1500" dirty="0" smtClean="0"/>
                        <a:t>Memiliki minat luas dalam kehidupan </a:t>
                      </a:r>
                    </a:p>
                    <a:p>
                      <a:pPr marL="147638" lvl="0" indent="-147638">
                        <a:buFont typeface="Arial" pitchFamily="34" charset="0"/>
                        <a:buChar char="•"/>
                      </a:pPr>
                      <a:r>
                        <a:rPr lang="id-ID" sz="1500" dirty="0" smtClean="0"/>
                        <a:t>Memiliki kesiapan untuk bekerja </a:t>
                      </a:r>
                    </a:p>
                    <a:p>
                      <a:pPr marL="147638" lvl="0" indent="-147638">
                        <a:buFont typeface="Arial" pitchFamily="34" charset="0"/>
                        <a:buChar char="•"/>
                      </a:pPr>
                      <a:r>
                        <a:rPr lang="id-ID" sz="1500" dirty="0" smtClean="0"/>
                        <a:t>Memiliki kecerdasan sesuai dengan bakat/minatnya</a:t>
                      </a:r>
                    </a:p>
                    <a:p>
                      <a:pPr marL="147638" lvl="0" indent="-147638">
                        <a:buFont typeface="Arial" pitchFamily="34" charset="0"/>
                        <a:buChar char="•"/>
                      </a:pPr>
                      <a:r>
                        <a:rPr lang="id-ID" sz="1500" dirty="0" smtClean="0"/>
                        <a:t>Memiliki rasa tanggungjawab terhadap lingkungan</a:t>
                      </a:r>
                    </a:p>
                  </a:txBody>
                  <a:tcPr marL="91444" marR="91444" marT="45711" marB="45711"/>
                </a:tc>
              </a:tr>
            </a:tbl>
          </a:graphicData>
        </a:graphic>
      </p:graphicFrame>
      <p:graphicFrame>
        <p:nvGraphicFramePr>
          <p:cNvPr id="6" name="Table 5"/>
          <p:cNvGraphicFramePr>
            <a:graphicFrameLocks noGrp="1"/>
          </p:cNvGraphicFramePr>
          <p:nvPr/>
        </p:nvGraphicFramePr>
        <p:xfrm>
          <a:off x="4808542" y="4221171"/>
          <a:ext cx="4968875" cy="2232025"/>
        </p:xfrm>
        <a:graphic>
          <a:graphicData uri="http://schemas.openxmlformats.org/drawingml/2006/table">
            <a:tbl>
              <a:tblPr firstRow="1" bandRow="1">
                <a:tableStyleId>{F5AB1C69-6EDB-4FF4-983F-18BD219EF322}</a:tableStyleId>
              </a:tblPr>
              <a:tblGrid>
                <a:gridCol w="4968875"/>
              </a:tblGrid>
              <a:tr h="453968">
                <a:tc>
                  <a:txBody>
                    <a:bodyPr/>
                    <a:lstStyle/>
                    <a:p>
                      <a:r>
                        <a:rPr lang="id-ID" sz="1800" dirty="0" smtClean="0"/>
                        <a:t>Fenomena Negatif  yang  Mengemuka</a:t>
                      </a:r>
                    </a:p>
                  </a:txBody>
                  <a:tcPr marL="91446" marR="91446" marT="45715" marB="45715"/>
                </a:tc>
              </a:tr>
              <a:tr h="1778057">
                <a:tc>
                  <a:txBody>
                    <a:bodyPr/>
                    <a:lstStyle/>
                    <a:p>
                      <a:pPr marL="114300" lvl="0" indent="-171450">
                        <a:buFont typeface="Wingdings" pitchFamily="2" charset="2"/>
                        <a:buChar char="§"/>
                      </a:pPr>
                      <a:r>
                        <a:rPr lang="id-ID" sz="1600" dirty="0" smtClean="0"/>
                        <a:t>P</a:t>
                      </a:r>
                      <a:r>
                        <a:rPr lang="en-US" sz="1600" dirty="0" err="1" smtClean="0"/>
                        <a:t>erkelahian</a:t>
                      </a:r>
                      <a:r>
                        <a:rPr lang="en-US" sz="1600" dirty="0" smtClean="0"/>
                        <a:t> </a:t>
                      </a:r>
                      <a:r>
                        <a:rPr lang="en-US" sz="1600" dirty="0" err="1" smtClean="0"/>
                        <a:t>pelajar</a:t>
                      </a:r>
                      <a:endParaRPr lang="en-US" sz="1600" dirty="0" smtClean="0"/>
                    </a:p>
                    <a:p>
                      <a:pPr marL="114300" lvl="0" indent="-171450">
                        <a:buFont typeface="Wingdings" pitchFamily="2" charset="2"/>
                        <a:buChar char="§"/>
                      </a:pPr>
                      <a:r>
                        <a:rPr lang="id-ID" sz="1600" dirty="0" smtClean="0"/>
                        <a:t>N</a:t>
                      </a:r>
                      <a:r>
                        <a:rPr lang="en-US" sz="1600" dirty="0" err="1" smtClean="0"/>
                        <a:t>arkoba</a:t>
                      </a:r>
                      <a:endParaRPr lang="en-US" sz="1600" dirty="0" smtClean="0"/>
                    </a:p>
                    <a:p>
                      <a:pPr marL="114300" lvl="0" indent="-171450">
                        <a:buFont typeface="Wingdings" pitchFamily="2" charset="2"/>
                        <a:buChar char="§"/>
                      </a:pPr>
                      <a:r>
                        <a:rPr lang="id-ID" sz="1600" dirty="0" smtClean="0"/>
                        <a:t>Korupsi</a:t>
                      </a:r>
                    </a:p>
                    <a:p>
                      <a:pPr marL="114300" lvl="0" indent="-171450">
                        <a:buFont typeface="Wingdings" pitchFamily="2" charset="2"/>
                        <a:buChar char="§"/>
                      </a:pPr>
                      <a:r>
                        <a:rPr lang="id-ID" sz="1600" dirty="0" smtClean="0"/>
                        <a:t>Plagiarisme </a:t>
                      </a:r>
                    </a:p>
                    <a:p>
                      <a:pPr marL="114300" lvl="0" indent="-171450">
                        <a:buFont typeface="Wingdings" pitchFamily="2" charset="2"/>
                        <a:buChar char="§"/>
                      </a:pPr>
                      <a:r>
                        <a:rPr lang="id-ID" sz="1600" dirty="0" smtClean="0"/>
                        <a:t>Kecurangan dalam</a:t>
                      </a:r>
                      <a:r>
                        <a:rPr lang="id-ID" sz="1600" baseline="0" dirty="0" smtClean="0"/>
                        <a:t> Ujian (Contek, Kerpek..)</a:t>
                      </a:r>
                      <a:endParaRPr lang="id-ID" sz="1600" dirty="0" smtClean="0"/>
                    </a:p>
                    <a:p>
                      <a:pPr marL="114300" lvl="0" indent="-171450">
                        <a:buFont typeface="Wingdings" pitchFamily="2" charset="2"/>
                        <a:buChar char="§"/>
                      </a:pPr>
                      <a:r>
                        <a:rPr lang="id-ID" sz="1600" dirty="0" smtClean="0"/>
                        <a:t>Gejolak masyarakat (social unrest)</a:t>
                      </a:r>
                      <a:endParaRPr lang="id-ID" sz="1600" i="1" dirty="0" smtClean="0"/>
                    </a:p>
                  </a:txBody>
                  <a:tcPr marL="91446" marR="91446" marT="45715" marB="45715"/>
                </a:tc>
              </a:tr>
            </a:tbl>
          </a:graphicData>
        </a:graphic>
      </p:graphicFrame>
      <p:graphicFrame>
        <p:nvGraphicFramePr>
          <p:cNvPr id="7" name="Table 6"/>
          <p:cNvGraphicFramePr>
            <a:graphicFrameLocks noGrp="1"/>
          </p:cNvGraphicFramePr>
          <p:nvPr/>
        </p:nvGraphicFramePr>
        <p:xfrm>
          <a:off x="488951" y="4005263"/>
          <a:ext cx="4248150" cy="1206500"/>
        </p:xfrm>
        <a:graphic>
          <a:graphicData uri="http://schemas.openxmlformats.org/drawingml/2006/table">
            <a:tbl>
              <a:tblPr firstRow="1" bandRow="1">
                <a:tableStyleId>{93296810-A885-4BE3-A3E7-6D5BEEA58F35}</a:tableStyleId>
              </a:tblPr>
              <a:tblGrid>
                <a:gridCol w="4248150"/>
              </a:tblGrid>
              <a:tr h="365939">
                <a:tc>
                  <a:txBody>
                    <a:bodyPr/>
                    <a:lstStyle/>
                    <a:p>
                      <a:r>
                        <a:rPr lang="id-ID" sz="1800" dirty="0" smtClean="0"/>
                        <a:t>Persepsi Masyarakat</a:t>
                      </a:r>
                    </a:p>
                  </a:txBody>
                  <a:tcPr marL="91433" marR="91433" marT="45742" marB="45742"/>
                </a:tc>
              </a:tr>
              <a:tr h="840561">
                <a:tc>
                  <a:txBody>
                    <a:bodyPr/>
                    <a:lstStyle/>
                    <a:p>
                      <a:pPr marL="180975" lvl="0" indent="-180975">
                        <a:buFont typeface="Arial" pitchFamily="34" charset="0"/>
                        <a:buChar char="•"/>
                      </a:pPr>
                      <a:r>
                        <a:rPr lang="id-ID" sz="1600" dirty="0" smtClean="0"/>
                        <a:t>Terlalu menitikberatkan pada aspek </a:t>
                      </a:r>
                      <a:r>
                        <a:rPr lang="en-US" sz="1600" dirty="0" err="1" smtClean="0"/>
                        <a:t>kognitif</a:t>
                      </a:r>
                      <a:endParaRPr lang="id-ID" sz="1600" dirty="0" smtClean="0"/>
                    </a:p>
                    <a:p>
                      <a:pPr marL="114300" lvl="0" indent="-171450">
                        <a:buFont typeface="Arial" pitchFamily="34" charset="0"/>
                        <a:buChar char="•"/>
                      </a:pPr>
                      <a:r>
                        <a:rPr lang="id-ID" sz="1600" dirty="0" smtClean="0"/>
                        <a:t>Beban siswa terlalu berat</a:t>
                      </a:r>
                    </a:p>
                    <a:p>
                      <a:pPr marL="114300" lvl="0" indent="-171450">
                        <a:buFont typeface="Arial" pitchFamily="34" charset="0"/>
                        <a:buChar char="•"/>
                      </a:pPr>
                      <a:r>
                        <a:rPr lang="id-ID" sz="1600" dirty="0" smtClean="0"/>
                        <a:t>Kurang bermuatan karakter</a:t>
                      </a:r>
                    </a:p>
                  </a:txBody>
                  <a:tcPr marL="91433" marR="91433" marT="45742" marB="45742"/>
                </a:tc>
              </a:tr>
            </a:tbl>
          </a:graphicData>
        </a:graphic>
      </p:graphicFrame>
      <p:sp>
        <p:nvSpPr>
          <p:cNvPr id="9"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F6C7006B-F4C5-4BD8-A393-0B0687CF065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25</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graphicFrame>
        <p:nvGraphicFramePr>
          <p:cNvPr id="11" name="Table 10"/>
          <p:cNvGraphicFramePr>
            <a:graphicFrameLocks noGrp="1"/>
          </p:cNvGraphicFramePr>
          <p:nvPr/>
        </p:nvGraphicFramePr>
        <p:xfrm>
          <a:off x="488951" y="5249863"/>
          <a:ext cx="4248150" cy="1432480"/>
        </p:xfrm>
        <a:graphic>
          <a:graphicData uri="http://schemas.openxmlformats.org/drawingml/2006/table">
            <a:tbl>
              <a:tblPr firstRow="1" bandRow="1">
                <a:tableStyleId>{073A0DAA-6AF3-43AB-8588-CEC1D06C72B9}</a:tableStyleId>
              </a:tblPr>
              <a:tblGrid>
                <a:gridCol w="4248150"/>
              </a:tblGrid>
              <a:tr h="365598">
                <a:tc>
                  <a:txBody>
                    <a:bodyPr/>
                    <a:lstStyle/>
                    <a:p>
                      <a:r>
                        <a:rPr lang="id-ID" sz="1800" dirty="0" smtClean="0"/>
                        <a:t>Perkembangan</a:t>
                      </a:r>
                      <a:r>
                        <a:rPr lang="id-ID" sz="1800" baseline="0" dirty="0" smtClean="0"/>
                        <a:t> Pengetahuan dan Pedagogi</a:t>
                      </a:r>
                      <a:endParaRPr lang="id-ID" sz="1800" dirty="0" smtClean="0"/>
                    </a:p>
                  </a:txBody>
                  <a:tcPr marL="91433" marR="91433" marT="45700" marB="45700"/>
                </a:tc>
              </a:tr>
              <a:tr h="1066327">
                <a:tc>
                  <a:txBody>
                    <a:bodyPr/>
                    <a:lstStyle/>
                    <a:p>
                      <a:pPr marL="180975" lvl="0" indent="-180975">
                        <a:buFont typeface="Arial" pitchFamily="34" charset="0"/>
                        <a:buChar char="•"/>
                      </a:pPr>
                      <a:r>
                        <a:rPr lang="id-ID" sz="1600" dirty="0" smtClean="0"/>
                        <a:t>Neurologi</a:t>
                      </a:r>
                    </a:p>
                    <a:p>
                      <a:pPr marL="180975" lvl="0" indent="-180975">
                        <a:buFont typeface="Arial" pitchFamily="34" charset="0"/>
                        <a:buChar char="•"/>
                      </a:pPr>
                      <a:r>
                        <a:rPr lang="id-ID" sz="1600" dirty="0" smtClean="0"/>
                        <a:t>Psikologi</a:t>
                      </a:r>
                    </a:p>
                    <a:p>
                      <a:pPr marL="180975" lvl="0" indent="-180975">
                        <a:buFont typeface="Arial" pitchFamily="34" charset="0"/>
                        <a:buChar char="•"/>
                      </a:pPr>
                      <a:r>
                        <a:rPr lang="id-ID" sz="1600" dirty="0" smtClean="0"/>
                        <a:t>Observation</a:t>
                      </a:r>
                      <a:r>
                        <a:rPr lang="id-ID" sz="1600" baseline="0" dirty="0" smtClean="0"/>
                        <a:t> based [discovery] learning dan Collaborative learning</a:t>
                      </a:r>
                      <a:endParaRPr lang="id-ID" sz="1600" dirty="0" smtClean="0"/>
                    </a:p>
                  </a:txBody>
                  <a:tcPr marL="91433" marR="91433" marT="45700" marB="45700"/>
                </a:tc>
              </a:tr>
            </a:tbl>
          </a:graphicData>
        </a:graphic>
      </p:graphicFrame>
    </p:spTree>
    <p:extLst>
      <p:ext uri="{BB962C8B-B14F-4D97-AF65-F5344CB8AC3E}">
        <p14:creationId xmlns:p14="http://schemas.microsoft.com/office/powerpoint/2010/main" val="3771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3032125"/>
            <a:ext cx="9074150"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smtClean="0">
                <a:solidFill>
                  <a:srgbClr val="17375E"/>
                </a:solidFill>
                <a:latin typeface="Calibri" pitchFamily="34" charset="0"/>
              </a:rPr>
              <a:t>Pengembangan </a:t>
            </a:r>
            <a:r>
              <a:rPr lang="id-ID" sz="3200" b="1" dirty="0">
                <a:solidFill>
                  <a:srgbClr val="17375E"/>
                </a:solidFill>
                <a:latin typeface="Calibri" pitchFamily="34" charset="0"/>
              </a:rPr>
              <a:t>Pola Pikir</a:t>
            </a:r>
            <a:endParaRPr lang="id-ID" sz="3200" b="1" dirty="0">
              <a:solidFill>
                <a:schemeClr val="accent6">
                  <a:lumMod val="75000"/>
                </a:schemeClr>
              </a:solidFill>
              <a:latin typeface="Calibri" pitchFamily="34" charset="0"/>
            </a:endParaRPr>
          </a:p>
        </p:txBody>
      </p:sp>
      <p:sp>
        <p:nvSpPr>
          <p:cNvPr id="38915" name="Rounded Rectangle 4"/>
          <p:cNvSpPr>
            <a:spLocks noChangeArrowheads="1"/>
          </p:cNvSpPr>
          <p:nvPr/>
        </p:nvSpPr>
        <p:spPr bwMode="auto">
          <a:xfrm>
            <a:off x="4521200" y="1916113"/>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en-AU" sz="4400" dirty="0" smtClean="0">
                <a:solidFill>
                  <a:srgbClr val="E46C0A"/>
                </a:solidFill>
                <a:latin typeface="Arial Rounded MT Bold" pitchFamily="34" charset="0"/>
              </a:rPr>
              <a:t>1</a:t>
            </a:r>
            <a:endParaRPr lang="id-ID" sz="4400" dirty="0">
              <a:solidFill>
                <a:srgbClr val="E46C0A"/>
              </a:solidFill>
              <a:latin typeface="Arial Rounded MT Bold"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A1778366-7E78-4F69-AE1C-86EED622BCB1}"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26</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61987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0838" y="2276479"/>
            <a:ext cx="1949450" cy="3529013"/>
          </a:xfrm>
          <a:prstGeom prst="rect">
            <a:avLst/>
          </a:prstGeom>
          <a:solidFill>
            <a:schemeClr val="accent4">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id-ID" sz="2000" b="1" dirty="0"/>
              <a:t>Perkembangan</a:t>
            </a:r>
          </a:p>
        </p:txBody>
      </p:sp>
      <p:sp>
        <p:nvSpPr>
          <p:cNvPr id="5" name="Rectangle 4"/>
          <p:cNvSpPr/>
          <p:nvPr/>
        </p:nvSpPr>
        <p:spPr>
          <a:xfrm>
            <a:off x="428625" y="3284538"/>
            <a:ext cx="18161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Akademik</a:t>
            </a:r>
          </a:p>
        </p:txBody>
      </p:sp>
      <p:sp>
        <p:nvSpPr>
          <p:cNvPr id="6" name="Rectangle 5"/>
          <p:cNvSpPr/>
          <p:nvPr/>
        </p:nvSpPr>
        <p:spPr>
          <a:xfrm>
            <a:off x="428625" y="4149725"/>
            <a:ext cx="1816100" cy="7191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rgbClr val="C00000"/>
                </a:solidFill>
              </a:rPr>
              <a:t>Industri</a:t>
            </a:r>
          </a:p>
        </p:txBody>
      </p:sp>
      <p:sp>
        <p:nvSpPr>
          <p:cNvPr id="7" name="Rectangle 6"/>
          <p:cNvSpPr/>
          <p:nvPr/>
        </p:nvSpPr>
        <p:spPr>
          <a:xfrm>
            <a:off x="428625" y="5013325"/>
            <a:ext cx="1816100" cy="719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chemeClr val="tx1"/>
                </a:solidFill>
              </a:rPr>
              <a:t>  Sosial-Budaya</a:t>
            </a:r>
          </a:p>
        </p:txBody>
      </p:sp>
      <p:sp>
        <p:nvSpPr>
          <p:cNvPr id="9" name="Rectangle 8"/>
          <p:cNvSpPr/>
          <p:nvPr/>
        </p:nvSpPr>
        <p:spPr>
          <a:xfrm>
            <a:off x="3003550" y="2276479"/>
            <a:ext cx="1949450" cy="3529013"/>
          </a:xfrm>
          <a:prstGeom prst="rect">
            <a:avLst/>
          </a:prstGeom>
          <a:solidFill>
            <a:schemeClr val="accent5">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id-ID" sz="2000" b="1" dirty="0"/>
              <a:t>Perubahan Kebutuhan</a:t>
            </a:r>
          </a:p>
        </p:txBody>
      </p:sp>
      <p:sp>
        <p:nvSpPr>
          <p:cNvPr id="10" name="Rectangle 9"/>
          <p:cNvSpPr/>
          <p:nvPr/>
        </p:nvSpPr>
        <p:spPr>
          <a:xfrm>
            <a:off x="3086100" y="3284538"/>
            <a:ext cx="18161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Pengetahuan</a:t>
            </a:r>
          </a:p>
        </p:txBody>
      </p:sp>
      <p:sp>
        <p:nvSpPr>
          <p:cNvPr id="11" name="Rectangle 10"/>
          <p:cNvSpPr/>
          <p:nvPr/>
        </p:nvSpPr>
        <p:spPr>
          <a:xfrm>
            <a:off x="3086100" y="4149725"/>
            <a:ext cx="1816100" cy="7191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rgbClr val="C00000"/>
                </a:solidFill>
              </a:rPr>
              <a:t>Keterampilan</a:t>
            </a:r>
          </a:p>
        </p:txBody>
      </p:sp>
      <p:sp>
        <p:nvSpPr>
          <p:cNvPr id="12" name="Rectangle 11"/>
          <p:cNvSpPr/>
          <p:nvPr/>
        </p:nvSpPr>
        <p:spPr>
          <a:xfrm>
            <a:off x="3086100" y="5013325"/>
            <a:ext cx="1816100" cy="719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chemeClr val="tx1"/>
                </a:solidFill>
              </a:rPr>
              <a:t>  Sikap</a:t>
            </a:r>
          </a:p>
        </p:txBody>
      </p:sp>
      <p:sp>
        <p:nvSpPr>
          <p:cNvPr id="20" name="Rectangle 19"/>
          <p:cNvSpPr/>
          <p:nvPr/>
        </p:nvSpPr>
        <p:spPr>
          <a:xfrm>
            <a:off x="5733087" y="2276872"/>
            <a:ext cx="1170130" cy="3528392"/>
          </a:xfrm>
          <a:prstGeom prst="rect">
            <a:avLst/>
          </a:prstGeom>
          <a:solidFill>
            <a:schemeClr val="accent2">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id-ID" sz="2800" dirty="0"/>
              <a:t>Pengembangan Kurikulum</a:t>
            </a:r>
          </a:p>
        </p:txBody>
      </p:sp>
      <p:sp>
        <p:nvSpPr>
          <p:cNvPr id="24" name="Rectangle 23"/>
          <p:cNvSpPr/>
          <p:nvPr/>
        </p:nvSpPr>
        <p:spPr>
          <a:xfrm>
            <a:off x="7605713" y="2276479"/>
            <a:ext cx="1949450" cy="3529013"/>
          </a:xfrm>
          <a:prstGeom prst="rect">
            <a:avLst/>
          </a:prstGeom>
          <a:solidFill>
            <a:schemeClr val="tx2">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id-ID" sz="2000" b="1" dirty="0"/>
              <a:t>SDM yang Kompeten</a:t>
            </a:r>
          </a:p>
        </p:txBody>
      </p:sp>
      <p:sp>
        <p:nvSpPr>
          <p:cNvPr id="25" name="Rectangle 24"/>
          <p:cNvSpPr/>
          <p:nvPr/>
        </p:nvSpPr>
        <p:spPr>
          <a:xfrm>
            <a:off x="7688263" y="3284538"/>
            <a:ext cx="1816100" cy="720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Pengetahuan</a:t>
            </a:r>
          </a:p>
        </p:txBody>
      </p:sp>
      <p:sp>
        <p:nvSpPr>
          <p:cNvPr id="26" name="Rectangle 25"/>
          <p:cNvSpPr/>
          <p:nvPr/>
        </p:nvSpPr>
        <p:spPr>
          <a:xfrm>
            <a:off x="7688263" y="4149725"/>
            <a:ext cx="1816100" cy="7191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rgbClr val="C00000"/>
                </a:solidFill>
              </a:rPr>
              <a:t>Keterampilan</a:t>
            </a:r>
          </a:p>
        </p:txBody>
      </p:sp>
      <p:sp>
        <p:nvSpPr>
          <p:cNvPr id="27" name="Rectangle 26"/>
          <p:cNvSpPr/>
          <p:nvPr/>
        </p:nvSpPr>
        <p:spPr>
          <a:xfrm>
            <a:off x="7688263" y="5013325"/>
            <a:ext cx="1816100" cy="7191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solidFill>
                  <a:schemeClr val="tx1"/>
                </a:solidFill>
              </a:rPr>
              <a:t>  Sikap</a:t>
            </a:r>
          </a:p>
        </p:txBody>
      </p:sp>
      <p:grpSp>
        <p:nvGrpSpPr>
          <p:cNvPr id="2" name="Group 29"/>
          <p:cNvGrpSpPr/>
          <p:nvPr/>
        </p:nvGrpSpPr>
        <p:grpSpPr>
          <a:xfrm>
            <a:off x="1520621" y="5877272"/>
            <a:ext cx="7176797" cy="720080"/>
            <a:chOff x="1187624" y="5013176"/>
            <a:chExt cx="6624736" cy="720080"/>
          </a:xfrm>
          <a:solidFill>
            <a:schemeClr val="accent6">
              <a:lumMod val="75000"/>
            </a:schemeClr>
          </a:solidFill>
        </p:grpSpPr>
        <p:sp>
          <p:nvSpPr>
            <p:cNvPr id="29" name="Down Arrow 28"/>
            <p:cNvSpPr/>
            <p:nvPr/>
          </p:nvSpPr>
          <p:spPr>
            <a:xfrm>
              <a:off x="7596336" y="5013176"/>
              <a:ext cx="216024" cy="720080"/>
            </a:xfrm>
            <a:prstGeom prst="downArrow">
              <a:avLst>
                <a:gd name="adj1" fmla="val 97620"/>
                <a:gd name="adj2" fmla="val 473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8" name="Bent-Up Arrow 27"/>
            <p:cNvSpPr/>
            <p:nvPr/>
          </p:nvSpPr>
          <p:spPr>
            <a:xfrm flipH="1">
              <a:off x="1187624" y="5013176"/>
              <a:ext cx="6624736" cy="720080"/>
            </a:xfrm>
            <a:prstGeom prst="ben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sp>
        <p:nvSpPr>
          <p:cNvPr id="31" name="Right Arrow 30"/>
          <p:cNvSpPr/>
          <p:nvPr/>
        </p:nvSpPr>
        <p:spPr>
          <a:xfrm>
            <a:off x="5108575" y="3213100"/>
            <a:ext cx="546100" cy="1728788"/>
          </a:xfrm>
          <a:prstGeom prst="rightArrow">
            <a:avLst/>
          </a:prstGeom>
          <a:solidFill>
            <a:schemeClr val="accent2">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2" name="Right Arrow 31"/>
          <p:cNvSpPr/>
          <p:nvPr/>
        </p:nvSpPr>
        <p:spPr>
          <a:xfrm>
            <a:off x="6981825" y="3213100"/>
            <a:ext cx="546100" cy="1728788"/>
          </a:xfrm>
          <a:prstGeom prst="rightArrow">
            <a:avLst/>
          </a:prstGeom>
          <a:solidFill>
            <a:schemeClr val="accent2">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Down Arrow 32"/>
          <p:cNvSpPr/>
          <p:nvPr/>
        </p:nvSpPr>
        <p:spPr>
          <a:xfrm>
            <a:off x="5732467" y="1916116"/>
            <a:ext cx="1169987" cy="288925"/>
          </a:xfrm>
          <a:prstGeom prst="downArrow">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Rectangle 33"/>
          <p:cNvSpPr/>
          <p:nvPr/>
        </p:nvSpPr>
        <p:spPr>
          <a:xfrm>
            <a:off x="4797425" y="1196975"/>
            <a:ext cx="3041650" cy="647700"/>
          </a:xfrm>
          <a:prstGeom prst="rect">
            <a:avLst/>
          </a:prstGeom>
          <a:solidFill>
            <a:schemeClr val="accent3">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400" dirty="0"/>
              <a:t>Pedagogi, Psikologi</a:t>
            </a:r>
          </a:p>
        </p:txBody>
      </p:sp>
      <p:sp>
        <p:nvSpPr>
          <p:cNvPr id="39956" name="Title 6"/>
          <p:cNvSpPr txBox="1">
            <a:spLocks/>
          </p:cNvSpPr>
          <p:nvPr/>
        </p:nvSpPr>
        <p:spPr bwMode="auto">
          <a:xfrm>
            <a:off x="0" y="0"/>
            <a:ext cx="9906000" cy="762000"/>
          </a:xfrm>
          <a:prstGeom prst="rect">
            <a:avLst/>
          </a:prstGeom>
          <a:noFill/>
          <a:ln w="9525">
            <a:noFill/>
            <a:miter lim="800000"/>
            <a:headEnd/>
            <a:tailEnd/>
          </a:ln>
        </p:spPr>
        <p:txBody>
          <a:bodyPr anchor="ctr"/>
          <a:lstStyle/>
          <a:p>
            <a:pPr algn="ctr"/>
            <a:r>
              <a:rPr lang="id-ID" sz="3600" b="1">
                <a:solidFill>
                  <a:srgbClr val="31859C"/>
                </a:solidFill>
                <a:latin typeface="Calibri" pitchFamily="34" charset="0"/>
              </a:rPr>
              <a:t>Dinamika Kurikulum</a:t>
            </a:r>
            <a:endParaRPr lang="id-ID" sz="3600" b="1">
              <a:solidFill>
                <a:srgbClr val="E46C0A"/>
              </a:solidFill>
              <a:latin typeface="Calibri" pitchFamily="34" charset="0"/>
            </a:endParaRPr>
          </a:p>
        </p:txBody>
      </p:sp>
      <p:cxnSp>
        <p:nvCxnSpPr>
          <p:cNvPr id="36" name="Straight Connector 35"/>
          <p:cNvCxnSpPr/>
          <p:nvPr/>
        </p:nvCxnSpPr>
        <p:spPr>
          <a:xfrm>
            <a:off x="0" y="762000"/>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39" name="Bent-Up Arrow 38"/>
          <p:cNvSpPr/>
          <p:nvPr/>
        </p:nvSpPr>
        <p:spPr>
          <a:xfrm rot="5400000" flipH="1">
            <a:off x="2766220" y="173831"/>
            <a:ext cx="863600" cy="3198813"/>
          </a:xfrm>
          <a:prstGeom prst="bentUpArrow">
            <a:avLst>
              <a:gd name="adj1" fmla="val 21549"/>
              <a:gd name="adj2" fmla="val 18828"/>
              <a:gd name="adj3" fmla="val 20177"/>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0" name="Right Arrow 39"/>
          <p:cNvSpPr/>
          <p:nvPr/>
        </p:nvSpPr>
        <p:spPr>
          <a:xfrm>
            <a:off x="2378075" y="3213100"/>
            <a:ext cx="546100" cy="1728788"/>
          </a:xfrm>
          <a:prstGeom prst="rightArrow">
            <a:avLst/>
          </a:prstGeom>
          <a:solidFill>
            <a:schemeClr val="accent2">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1"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BBA84003-CB93-4CA0-8942-84AEF724D7C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27</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22036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noChangeArrowheads="1"/>
          </p:cNvSpPr>
          <p:nvPr/>
        </p:nvSpPr>
        <p:spPr bwMode="auto">
          <a:xfrm>
            <a:off x="0" y="65090"/>
            <a:ext cx="9880600" cy="700087"/>
          </a:xfrm>
          <a:prstGeom prst="rect">
            <a:avLst/>
          </a:prstGeom>
          <a:noFill/>
          <a:ln w="9525">
            <a:noFill/>
            <a:miter lim="800000"/>
            <a:headEnd/>
            <a:tailEnd/>
          </a:ln>
        </p:spPr>
        <p:txBody>
          <a:bodyPr anchor="ctr" anchorCtr="1"/>
          <a:lstStyle/>
          <a:p>
            <a:pPr algn="ctr"/>
            <a:r>
              <a:rPr lang="en-GB" sz="3600" b="1">
                <a:solidFill>
                  <a:srgbClr val="31859C"/>
                </a:solidFill>
                <a:latin typeface="Calibri" pitchFamily="34" charset="0"/>
              </a:rPr>
              <a:t>Perkembangan Kurikulum di Indonesia</a:t>
            </a:r>
            <a:endParaRPr lang="id-ID" sz="3600" b="1">
              <a:solidFill>
                <a:srgbClr val="31859C"/>
              </a:solidFill>
              <a:latin typeface="Calibri" pitchFamily="34" charset="0"/>
            </a:endParaRPr>
          </a:p>
        </p:txBody>
      </p:sp>
      <p:cxnSp>
        <p:nvCxnSpPr>
          <p:cNvPr id="43011" name="Straight Connector 3"/>
          <p:cNvCxnSpPr>
            <a:cxnSpLocks noChangeShapeType="1"/>
          </p:cNvCxnSpPr>
          <p:nvPr/>
        </p:nvCxnSpPr>
        <p:spPr bwMode="auto">
          <a:xfrm>
            <a:off x="0" y="765175"/>
            <a:ext cx="9906000" cy="0"/>
          </a:xfrm>
          <a:prstGeom prst="straightConnector1">
            <a:avLst/>
          </a:prstGeom>
          <a:noFill/>
          <a:ln w="9528">
            <a:solidFill>
              <a:srgbClr val="E46C0A"/>
            </a:solidFill>
            <a:round/>
            <a:headEnd/>
            <a:tailEnd/>
          </a:ln>
        </p:spPr>
      </p:cxnSp>
      <p:sp>
        <p:nvSpPr>
          <p:cNvPr id="43012" name="Pentagon 4"/>
          <p:cNvSpPr>
            <a:spLocks/>
          </p:cNvSpPr>
          <p:nvPr/>
        </p:nvSpPr>
        <p:spPr bwMode="auto">
          <a:xfrm>
            <a:off x="273050" y="3022608"/>
            <a:ext cx="9488488" cy="608013"/>
          </a:xfrm>
          <a:custGeom>
            <a:avLst/>
            <a:gdLst>
              <a:gd name="T0" fmla="*/ 4739664 w 9489506"/>
              <a:gd name="T1" fmla="*/ 0 h 792089"/>
              <a:gd name="T2" fmla="*/ 9479337 w 9489506"/>
              <a:gd name="T3" fmla="*/ 105778 h 792089"/>
              <a:gd name="T4" fmla="*/ 4739664 w 9489506"/>
              <a:gd name="T5" fmla="*/ 211554 h 792089"/>
              <a:gd name="T6" fmla="*/ 0 w 9489506"/>
              <a:gd name="T7" fmla="*/ 105778 h 792089"/>
              <a:gd name="T8" fmla="*/ 4541850 w 9489506"/>
              <a:gd name="T9" fmla="*/ 0 h 792089"/>
              <a:gd name="T10" fmla="*/ 4541850 w 9489506"/>
              <a:gd name="T11" fmla="*/ 211554 h 792089"/>
              <a:gd name="T12" fmla="*/ 17694720 60000 65536"/>
              <a:gd name="T13" fmla="*/ 0 60000 65536"/>
              <a:gd name="T14" fmla="*/ 5898240 60000 65536"/>
              <a:gd name="T15" fmla="*/ 11796480 60000 65536"/>
              <a:gd name="T16" fmla="*/ 17694720 60000 65536"/>
              <a:gd name="T17" fmla="*/ 5898240 60000 65536"/>
              <a:gd name="T18" fmla="*/ 0 w 9489506"/>
              <a:gd name="T19" fmla="*/ 0 h 792089"/>
              <a:gd name="T20" fmla="*/ 9291482 w 9489506"/>
              <a:gd name="T21" fmla="*/ 792089 h 792089"/>
            </a:gdLst>
            <a:ahLst/>
            <a:cxnLst>
              <a:cxn ang="T12">
                <a:pos x="T0" y="T1"/>
              </a:cxn>
              <a:cxn ang="T13">
                <a:pos x="T2" y="T3"/>
              </a:cxn>
              <a:cxn ang="T14">
                <a:pos x="T4" y="T5"/>
              </a:cxn>
              <a:cxn ang="T15">
                <a:pos x="T6" y="T7"/>
              </a:cxn>
              <a:cxn ang="T16">
                <a:pos x="T8" y="T9"/>
              </a:cxn>
              <a:cxn ang="T17">
                <a:pos x="T10" y="T11"/>
              </a:cxn>
            </a:cxnLst>
            <a:rect l="T18" t="T19" r="T20" b="T21"/>
            <a:pathLst>
              <a:path w="9489506" h="792089">
                <a:moveTo>
                  <a:pt x="0" y="0"/>
                </a:moveTo>
                <a:lnTo>
                  <a:pt x="9093462" y="0"/>
                </a:lnTo>
                <a:lnTo>
                  <a:pt x="9489506" y="396045"/>
                </a:lnTo>
                <a:lnTo>
                  <a:pt x="9093462" y="792089"/>
                </a:lnTo>
                <a:lnTo>
                  <a:pt x="0" y="792089"/>
                </a:lnTo>
                <a:lnTo>
                  <a:pt x="0" y="0"/>
                </a:lnTo>
                <a:close/>
              </a:path>
            </a:pathLst>
          </a:custGeom>
          <a:solidFill>
            <a:srgbClr val="DCE6F2"/>
          </a:solidFill>
          <a:ln w="9525">
            <a:noFill/>
            <a:round/>
            <a:headEnd/>
            <a:tailEnd/>
          </a:ln>
        </p:spPr>
        <p:txBody>
          <a:bodyPr anchor="ctr" anchorCtr="1"/>
          <a:lstStyle/>
          <a:p>
            <a:endParaRPr lang="en-AU"/>
          </a:p>
        </p:txBody>
      </p:sp>
      <p:sp>
        <p:nvSpPr>
          <p:cNvPr id="5" name="Oval 5"/>
          <p:cNvSpPr>
            <a:spLocks/>
          </p:cNvSpPr>
          <p:nvPr/>
        </p:nvSpPr>
        <p:spPr bwMode="auto">
          <a:xfrm>
            <a:off x="415925"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6" name="Oval 6"/>
          <p:cNvSpPr>
            <a:spLocks/>
          </p:cNvSpPr>
          <p:nvPr/>
        </p:nvSpPr>
        <p:spPr bwMode="auto">
          <a:xfrm>
            <a:off x="1208088"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7" name="Oval 7"/>
          <p:cNvSpPr>
            <a:spLocks/>
          </p:cNvSpPr>
          <p:nvPr/>
        </p:nvSpPr>
        <p:spPr bwMode="auto">
          <a:xfrm>
            <a:off x="2073275"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8" name="Oval 8"/>
          <p:cNvSpPr>
            <a:spLocks/>
          </p:cNvSpPr>
          <p:nvPr/>
        </p:nvSpPr>
        <p:spPr bwMode="auto">
          <a:xfrm>
            <a:off x="3081338"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9" name="Oval 9"/>
          <p:cNvSpPr>
            <a:spLocks/>
          </p:cNvSpPr>
          <p:nvPr/>
        </p:nvSpPr>
        <p:spPr bwMode="auto">
          <a:xfrm>
            <a:off x="3873500"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10" name="Oval 10"/>
          <p:cNvSpPr>
            <a:spLocks/>
          </p:cNvSpPr>
          <p:nvPr/>
        </p:nvSpPr>
        <p:spPr bwMode="auto">
          <a:xfrm>
            <a:off x="4665663"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11" name="Oval 11"/>
          <p:cNvSpPr>
            <a:spLocks/>
          </p:cNvSpPr>
          <p:nvPr/>
        </p:nvSpPr>
        <p:spPr bwMode="auto">
          <a:xfrm>
            <a:off x="5635626"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12" name="Oval 12"/>
          <p:cNvSpPr>
            <a:spLocks/>
          </p:cNvSpPr>
          <p:nvPr/>
        </p:nvSpPr>
        <p:spPr bwMode="auto">
          <a:xfrm>
            <a:off x="6176963"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13" name="Oval 13"/>
          <p:cNvSpPr>
            <a:spLocks/>
          </p:cNvSpPr>
          <p:nvPr/>
        </p:nvSpPr>
        <p:spPr bwMode="auto">
          <a:xfrm>
            <a:off x="7040568" y="3213100"/>
            <a:ext cx="217487" cy="215900"/>
          </a:xfrm>
          <a:custGeom>
            <a:avLst/>
            <a:gdLst>
              <a:gd name="T0" fmla="*/ 108744 w 217487"/>
              <a:gd name="T1" fmla="*/ 0 h 215900"/>
              <a:gd name="T2" fmla="*/ 217487 w 217487"/>
              <a:gd name="T3" fmla="*/ 107950 h 215900"/>
              <a:gd name="T4" fmla="*/ 108744 w 217487"/>
              <a:gd name="T5" fmla="*/ 215900 h 215900"/>
              <a:gd name="T6" fmla="*/ 0 w 217487"/>
              <a:gd name="T7" fmla="*/ 107950 h 215900"/>
              <a:gd name="T8" fmla="*/ 31850 w 217487"/>
              <a:gd name="T9" fmla="*/ 31618 h 215900"/>
              <a:gd name="T10" fmla="*/ 31850 w 217487"/>
              <a:gd name="T11" fmla="*/ 184282 h 215900"/>
              <a:gd name="T12" fmla="*/ 185637 w 217487"/>
              <a:gd name="T13" fmla="*/ 184282 h 215900"/>
              <a:gd name="T14" fmla="*/ 185637 w 217487"/>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850 w 217487"/>
              <a:gd name="T25" fmla="*/ 31618 h 215900"/>
              <a:gd name="T26" fmla="*/ 185637 w 217487"/>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7487" h="215900">
                <a:moveTo>
                  <a:pt x="0" y="107950"/>
                </a:moveTo>
                <a:lnTo>
                  <a:pt x="-1" y="107949"/>
                </a:lnTo>
                <a:cubicBezTo>
                  <a:pt x="-1" y="48330"/>
                  <a:pt x="48686" y="-1"/>
                  <a:pt x="108744" y="-1"/>
                </a:cubicBezTo>
                <a:cubicBezTo>
                  <a:pt x="168801" y="-1"/>
                  <a:pt x="217488" y="48330"/>
                  <a:pt x="217488" y="107950"/>
                </a:cubicBezTo>
                <a:cubicBezTo>
                  <a:pt x="217488" y="167569"/>
                  <a:pt x="168801" y="215899"/>
                  <a:pt x="108744" y="215899"/>
                </a:cubicBezTo>
                <a:cubicBezTo>
                  <a:pt x="48686"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14" name="Oval 14"/>
          <p:cNvSpPr>
            <a:spLocks/>
          </p:cNvSpPr>
          <p:nvPr/>
        </p:nvSpPr>
        <p:spPr bwMode="auto">
          <a:xfrm>
            <a:off x="7977188"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CB3D3A"/>
              </a:gs>
              <a:gs pos="100000">
                <a:srgbClr val="9B2D2A"/>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cxnSp>
        <p:nvCxnSpPr>
          <p:cNvPr id="43023" name="Straight Connector 16"/>
          <p:cNvCxnSpPr>
            <a:cxnSpLocks noChangeShapeType="1"/>
          </p:cNvCxnSpPr>
          <p:nvPr/>
        </p:nvCxnSpPr>
        <p:spPr bwMode="auto">
          <a:xfrm flipV="1">
            <a:off x="523875" y="908050"/>
            <a:ext cx="0" cy="2305050"/>
          </a:xfrm>
          <a:prstGeom prst="straightConnector1">
            <a:avLst/>
          </a:prstGeom>
          <a:noFill/>
          <a:ln w="9528">
            <a:solidFill>
              <a:srgbClr val="FF0000"/>
            </a:solidFill>
            <a:round/>
            <a:headEnd type="arrow" w="med" len="med"/>
            <a:tailEnd/>
          </a:ln>
        </p:spPr>
      </p:cxnSp>
      <p:sp>
        <p:nvSpPr>
          <p:cNvPr id="43024" name="Rectangle 18"/>
          <p:cNvSpPr>
            <a:spLocks noChangeArrowheads="1"/>
          </p:cNvSpPr>
          <p:nvPr/>
        </p:nvSpPr>
        <p:spPr bwMode="auto">
          <a:xfrm>
            <a:off x="531813" y="839788"/>
            <a:ext cx="2159000" cy="1076325"/>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1947</a:t>
            </a:r>
          </a:p>
          <a:p>
            <a:r>
              <a:rPr lang="en-US" sz="1600" b="1">
                <a:solidFill>
                  <a:srgbClr val="17375E"/>
                </a:solidFill>
                <a:latin typeface="Arial Narrow" pitchFamily="34" charset="0"/>
              </a:rPr>
              <a:t>Rencana Pelajaran → Dirinci dalam Rencana Pelajaran Terurai</a:t>
            </a:r>
          </a:p>
        </p:txBody>
      </p:sp>
      <p:cxnSp>
        <p:nvCxnSpPr>
          <p:cNvPr id="43025" name="Straight Connector 19"/>
          <p:cNvCxnSpPr>
            <a:cxnSpLocks noChangeShapeType="1"/>
          </p:cNvCxnSpPr>
          <p:nvPr/>
        </p:nvCxnSpPr>
        <p:spPr bwMode="auto">
          <a:xfrm flipH="1">
            <a:off x="1316038" y="3481388"/>
            <a:ext cx="0" cy="2252662"/>
          </a:xfrm>
          <a:prstGeom prst="straightConnector1">
            <a:avLst/>
          </a:prstGeom>
          <a:noFill/>
          <a:ln w="9528">
            <a:solidFill>
              <a:srgbClr val="FF0000"/>
            </a:solidFill>
            <a:round/>
            <a:headEnd type="arrow" w="med" len="med"/>
            <a:tailEnd/>
          </a:ln>
        </p:spPr>
      </p:cxnSp>
      <p:sp>
        <p:nvSpPr>
          <p:cNvPr id="43026" name="Text Box 43"/>
          <p:cNvSpPr txBox="1">
            <a:spLocks noChangeArrowheads="1"/>
          </p:cNvSpPr>
          <p:nvPr/>
        </p:nvSpPr>
        <p:spPr bwMode="auto">
          <a:xfrm>
            <a:off x="1281117" y="5478466"/>
            <a:ext cx="1817687" cy="830997"/>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1964</a:t>
            </a:r>
          </a:p>
          <a:p>
            <a:r>
              <a:rPr lang="en-US" sz="1600" b="1">
                <a:solidFill>
                  <a:srgbClr val="17375E"/>
                </a:solidFill>
                <a:latin typeface="Arial Narrow" pitchFamily="34" charset="0"/>
              </a:rPr>
              <a:t>Rencana Pendidikan Sekolah Dasar</a:t>
            </a:r>
          </a:p>
        </p:txBody>
      </p:sp>
      <p:sp>
        <p:nvSpPr>
          <p:cNvPr id="43027" name="Text Box 45"/>
          <p:cNvSpPr txBox="1">
            <a:spLocks noChangeArrowheads="1"/>
          </p:cNvSpPr>
          <p:nvPr/>
        </p:nvSpPr>
        <p:spPr bwMode="auto">
          <a:xfrm>
            <a:off x="2201867" y="2022479"/>
            <a:ext cx="1785937" cy="830263"/>
          </a:xfrm>
          <a:prstGeom prst="rect">
            <a:avLst/>
          </a:prstGeom>
          <a:noFill/>
          <a:ln w="9525">
            <a:noFill/>
            <a:miter lim="800000"/>
            <a:headEnd/>
            <a:tailEnd/>
          </a:ln>
        </p:spPr>
        <p:txBody>
          <a:bodyPr lIns="54004">
            <a:spAutoFit/>
          </a:bodyPr>
          <a:lstStyle/>
          <a:p>
            <a:r>
              <a:rPr lang="en-US" sz="1600" b="1">
                <a:solidFill>
                  <a:srgbClr val="17375E"/>
                </a:solidFill>
                <a:latin typeface="Arial Narrow" pitchFamily="34" charset="0"/>
              </a:rPr>
              <a:t>1968</a:t>
            </a:r>
          </a:p>
          <a:p>
            <a:r>
              <a:rPr lang="en-US" sz="1600" b="1">
                <a:solidFill>
                  <a:srgbClr val="17375E"/>
                </a:solidFill>
                <a:latin typeface="Arial Narrow" pitchFamily="34" charset="0"/>
              </a:rPr>
              <a:t>Kurikulum Sekolah Dasar</a:t>
            </a:r>
          </a:p>
        </p:txBody>
      </p:sp>
      <p:cxnSp>
        <p:nvCxnSpPr>
          <p:cNvPr id="43028" name="Straight Connector 24"/>
          <p:cNvCxnSpPr>
            <a:cxnSpLocks noChangeShapeType="1"/>
          </p:cNvCxnSpPr>
          <p:nvPr/>
        </p:nvCxnSpPr>
        <p:spPr bwMode="auto">
          <a:xfrm flipV="1">
            <a:off x="2179639" y="2025650"/>
            <a:ext cx="0" cy="1187450"/>
          </a:xfrm>
          <a:prstGeom prst="straightConnector1">
            <a:avLst/>
          </a:prstGeom>
          <a:noFill/>
          <a:ln w="9528">
            <a:solidFill>
              <a:srgbClr val="FF0000"/>
            </a:solidFill>
            <a:round/>
            <a:headEnd type="arrow" w="med" len="med"/>
            <a:tailEnd/>
          </a:ln>
        </p:spPr>
      </p:cxnSp>
      <p:cxnSp>
        <p:nvCxnSpPr>
          <p:cNvPr id="43029" name="Straight Connector 27"/>
          <p:cNvCxnSpPr>
            <a:cxnSpLocks noChangeShapeType="1"/>
          </p:cNvCxnSpPr>
          <p:nvPr/>
        </p:nvCxnSpPr>
        <p:spPr bwMode="auto">
          <a:xfrm flipH="1">
            <a:off x="3189288" y="3429000"/>
            <a:ext cx="0" cy="1177925"/>
          </a:xfrm>
          <a:prstGeom prst="straightConnector1">
            <a:avLst/>
          </a:prstGeom>
          <a:noFill/>
          <a:ln w="9528">
            <a:solidFill>
              <a:srgbClr val="FF0000"/>
            </a:solidFill>
            <a:round/>
            <a:headEnd type="arrow" w="med" len="med"/>
            <a:tailEnd/>
          </a:ln>
        </p:spPr>
      </p:cxnSp>
      <p:sp>
        <p:nvSpPr>
          <p:cNvPr id="43030" name="Text Box 47"/>
          <p:cNvSpPr txBox="1">
            <a:spLocks noChangeArrowheads="1"/>
          </p:cNvSpPr>
          <p:nvPr/>
        </p:nvSpPr>
        <p:spPr bwMode="auto">
          <a:xfrm>
            <a:off x="3181354" y="4410083"/>
            <a:ext cx="1771650" cy="1323975"/>
          </a:xfrm>
          <a:prstGeom prst="rect">
            <a:avLst/>
          </a:prstGeom>
          <a:noFill/>
          <a:ln w="9525">
            <a:noFill/>
            <a:miter lim="800000"/>
            <a:headEnd/>
            <a:tailEnd/>
          </a:ln>
        </p:spPr>
        <p:txBody>
          <a:bodyPr>
            <a:spAutoFit/>
          </a:bodyPr>
          <a:lstStyle/>
          <a:p>
            <a:r>
              <a:rPr lang="en-US" sz="1600" b="1">
                <a:solidFill>
                  <a:srgbClr val="31859C"/>
                </a:solidFill>
                <a:latin typeface="Arial Narrow" pitchFamily="34" charset="0"/>
              </a:rPr>
              <a:t>197</a:t>
            </a:r>
            <a:r>
              <a:rPr lang="id-ID" sz="1600" b="1">
                <a:solidFill>
                  <a:srgbClr val="31859C"/>
                </a:solidFill>
                <a:latin typeface="Arial Narrow" pitchFamily="34" charset="0"/>
              </a:rPr>
              <a:t>3</a:t>
            </a:r>
            <a:endParaRPr lang="en-US" sz="1600" b="1">
              <a:solidFill>
                <a:srgbClr val="31859C"/>
              </a:solidFill>
              <a:latin typeface="Arial Narrow" pitchFamily="34" charset="0"/>
            </a:endParaRPr>
          </a:p>
          <a:p>
            <a:r>
              <a:rPr lang="en-US" sz="1600" b="1">
                <a:solidFill>
                  <a:srgbClr val="31859C"/>
                </a:solidFill>
                <a:latin typeface="Arial Narrow" pitchFamily="34" charset="0"/>
              </a:rPr>
              <a:t>Kurikulum</a:t>
            </a:r>
            <a:r>
              <a:rPr lang="id-ID" sz="1600" b="1">
                <a:solidFill>
                  <a:srgbClr val="31859C"/>
                </a:solidFill>
                <a:latin typeface="Arial Narrow" pitchFamily="34" charset="0"/>
              </a:rPr>
              <a:t> Proyek Perintis Sekolah Pembangunan (PPSP)</a:t>
            </a:r>
            <a:endParaRPr lang="en-US" sz="1600" b="1">
              <a:solidFill>
                <a:srgbClr val="31859C"/>
              </a:solidFill>
              <a:latin typeface="Arial Narrow" pitchFamily="34" charset="0"/>
            </a:endParaRPr>
          </a:p>
        </p:txBody>
      </p:sp>
      <p:cxnSp>
        <p:nvCxnSpPr>
          <p:cNvPr id="43031" name="Straight Connector 30"/>
          <p:cNvCxnSpPr>
            <a:cxnSpLocks noChangeShapeType="1"/>
          </p:cNvCxnSpPr>
          <p:nvPr/>
        </p:nvCxnSpPr>
        <p:spPr bwMode="auto">
          <a:xfrm flipV="1">
            <a:off x="3981450" y="908050"/>
            <a:ext cx="0" cy="2305050"/>
          </a:xfrm>
          <a:prstGeom prst="straightConnector1">
            <a:avLst/>
          </a:prstGeom>
          <a:noFill/>
          <a:ln w="9528">
            <a:solidFill>
              <a:srgbClr val="FF0000"/>
            </a:solidFill>
            <a:round/>
            <a:headEnd type="arrow" w="med" len="med"/>
            <a:tailEnd/>
          </a:ln>
        </p:spPr>
      </p:cxnSp>
      <p:sp>
        <p:nvSpPr>
          <p:cNvPr id="43032" name="Text Box 47"/>
          <p:cNvSpPr txBox="1">
            <a:spLocks noChangeArrowheads="1"/>
          </p:cNvSpPr>
          <p:nvPr/>
        </p:nvSpPr>
        <p:spPr bwMode="auto">
          <a:xfrm>
            <a:off x="4016375" y="836613"/>
            <a:ext cx="1606550" cy="831850"/>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1975</a:t>
            </a:r>
          </a:p>
          <a:p>
            <a:r>
              <a:rPr lang="en-US" sz="1600" b="1">
                <a:solidFill>
                  <a:srgbClr val="17375E"/>
                </a:solidFill>
                <a:latin typeface="Arial Narrow" pitchFamily="34" charset="0"/>
              </a:rPr>
              <a:t>Kurikulum Sekolah Dasar </a:t>
            </a:r>
          </a:p>
        </p:txBody>
      </p:sp>
      <p:sp>
        <p:nvSpPr>
          <p:cNvPr id="43033" name="Text Box 48"/>
          <p:cNvSpPr txBox="1">
            <a:spLocks noChangeArrowheads="1"/>
          </p:cNvSpPr>
          <p:nvPr/>
        </p:nvSpPr>
        <p:spPr bwMode="auto">
          <a:xfrm>
            <a:off x="4737104" y="3933825"/>
            <a:ext cx="1573213" cy="584200"/>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1984</a:t>
            </a:r>
          </a:p>
          <a:p>
            <a:r>
              <a:rPr lang="en-US" sz="1600" b="1">
                <a:solidFill>
                  <a:srgbClr val="17375E"/>
                </a:solidFill>
                <a:latin typeface="Arial Narrow" pitchFamily="34" charset="0"/>
              </a:rPr>
              <a:t>Kurikulum 1984</a:t>
            </a:r>
          </a:p>
        </p:txBody>
      </p:sp>
      <p:cxnSp>
        <p:nvCxnSpPr>
          <p:cNvPr id="43034" name="Straight Connector 33"/>
          <p:cNvCxnSpPr>
            <a:cxnSpLocks noChangeShapeType="1"/>
          </p:cNvCxnSpPr>
          <p:nvPr/>
        </p:nvCxnSpPr>
        <p:spPr bwMode="auto">
          <a:xfrm flipH="1">
            <a:off x="4765675" y="3481388"/>
            <a:ext cx="0" cy="671512"/>
          </a:xfrm>
          <a:prstGeom prst="straightConnector1">
            <a:avLst/>
          </a:prstGeom>
          <a:noFill/>
          <a:ln w="9528">
            <a:solidFill>
              <a:srgbClr val="FF0000"/>
            </a:solidFill>
            <a:round/>
            <a:headEnd type="arrow" w="med" len="med"/>
            <a:tailEnd/>
          </a:ln>
        </p:spPr>
      </p:cxnSp>
      <p:sp>
        <p:nvSpPr>
          <p:cNvPr id="43035" name="Text Box 49"/>
          <p:cNvSpPr txBox="1">
            <a:spLocks noChangeArrowheads="1"/>
          </p:cNvSpPr>
          <p:nvPr/>
        </p:nvSpPr>
        <p:spPr bwMode="auto">
          <a:xfrm>
            <a:off x="5707063" y="1979621"/>
            <a:ext cx="1693862" cy="585787"/>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1994</a:t>
            </a:r>
          </a:p>
          <a:p>
            <a:r>
              <a:rPr lang="en-US" sz="1600" b="1">
                <a:solidFill>
                  <a:srgbClr val="17375E"/>
                </a:solidFill>
                <a:latin typeface="Arial Narrow" pitchFamily="34" charset="0"/>
              </a:rPr>
              <a:t>Kurikulum</a:t>
            </a:r>
            <a:r>
              <a:rPr lang="id-ID" sz="1600" b="1">
                <a:solidFill>
                  <a:srgbClr val="17375E"/>
                </a:solidFill>
                <a:latin typeface="Arial Narrow" pitchFamily="34" charset="0"/>
              </a:rPr>
              <a:t> </a:t>
            </a:r>
            <a:r>
              <a:rPr lang="en-US" sz="1600" b="1">
                <a:solidFill>
                  <a:srgbClr val="17375E"/>
                </a:solidFill>
                <a:latin typeface="Arial Narrow" pitchFamily="34" charset="0"/>
              </a:rPr>
              <a:t>1994</a:t>
            </a:r>
          </a:p>
        </p:txBody>
      </p:sp>
      <p:cxnSp>
        <p:nvCxnSpPr>
          <p:cNvPr id="43036" name="Straight Connector 37"/>
          <p:cNvCxnSpPr>
            <a:cxnSpLocks noChangeShapeType="1"/>
          </p:cNvCxnSpPr>
          <p:nvPr/>
        </p:nvCxnSpPr>
        <p:spPr bwMode="auto">
          <a:xfrm flipV="1">
            <a:off x="5732463" y="2060577"/>
            <a:ext cx="0" cy="1152525"/>
          </a:xfrm>
          <a:prstGeom prst="straightConnector1">
            <a:avLst/>
          </a:prstGeom>
          <a:noFill/>
          <a:ln w="9528">
            <a:solidFill>
              <a:srgbClr val="FF0000"/>
            </a:solidFill>
            <a:round/>
            <a:headEnd type="arrow" w="med" len="med"/>
            <a:tailEnd/>
          </a:ln>
        </p:spPr>
      </p:cxnSp>
      <p:cxnSp>
        <p:nvCxnSpPr>
          <p:cNvPr id="43037" name="Straight Connector 39"/>
          <p:cNvCxnSpPr>
            <a:cxnSpLocks noChangeShapeType="1"/>
          </p:cNvCxnSpPr>
          <p:nvPr/>
        </p:nvCxnSpPr>
        <p:spPr bwMode="auto">
          <a:xfrm flipH="1">
            <a:off x="6303963" y="3481388"/>
            <a:ext cx="0" cy="2252662"/>
          </a:xfrm>
          <a:prstGeom prst="straightConnector1">
            <a:avLst/>
          </a:prstGeom>
          <a:noFill/>
          <a:ln w="9528">
            <a:solidFill>
              <a:srgbClr val="FF0000"/>
            </a:solidFill>
            <a:round/>
            <a:headEnd type="arrow" w="med" len="med"/>
            <a:tailEnd/>
          </a:ln>
        </p:spPr>
      </p:cxnSp>
      <p:sp>
        <p:nvSpPr>
          <p:cNvPr id="43038" name="Text Box 50"/>
          <p:cNvSpPr txBox="1">
            <a:spLocks noChangeArrowheads="1"/>
          </p:cNvSpPr>
          <p:nvPr/>
        </p:nvSpPr>
        <p:spPr bwMode="auto">
          <a:xfrm>
            <a:off x="6300788" y="5448300"/>
            <a:ext cx="2252662" cy="584200"/>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1997</a:t>
            </a:r>
          </a:p>
          <a:p>
            <a:r>
              <a:rPr lang="en-US" sz="1600" b="1">
                <a:solidFill>
                  <a:srgbClr val="17375E"/>
                </a:solidFill>
                <a:latin typeface="Arial Narrow" pitchFamily="34" charset="0"/>
              </a:rPr>
              <a:t>Revisi Kurikulum 1994</a:t>
            </a:r>
          </a:p>
        </p:txBody>
      </p:sp>
      <p:sp>
        <p:nvSpPr>
          <p:cNvPr id="43039" name="Text Box 51"/>
          <p:cNvSpPr txBox="1">
            <a:spLocks noChangeArrowheads="1"/>
          </p:cNvSpPr>
          <p:nvPr/>
        </p:nvSpPr>
        <p:spPr bwMode="auto">
          <a:xfrm>
            <a:off x="7185029" y="836616"/>
            <a:ext cx="1741488" cy="1323439"/>
          </a:xfrm>
          <a:prstGeom prst="rect">
            <a:avLst/>
          </a:prstGeom>
          <a:noFill/>
          <a:ln w="9525">
            <a:noFill/>
            <a:miter lim="800000"/>
            <a:headEnd/>
            <a:tailEnd/>
          </a:ln>
        </p:spPr>
        <p:txBody>
          <a:bodyPr>
            <a:spAutoFit/>
          </a:bodyPr>
          <a:lstStyle/>
          <a:p>
            <a:r>
              <a:rPr lang="en-US" sz="1600" b="1">
                <a:solidFill>
                  <a:srgbClr val="31859C"/>
                </a:solidFill>
                <a:latin typeface="Arial Narrow" pitchFamily="34" charset="0"/>
              </a:rPr>
              <a:t>2004</a:t>
            </a:r>
          </a:p>
          <a:p>
            <a:r>
              <a:rPr lang="id-ID" sz="1600" b="1">
                <a:solidFill>
                  <a:srgbClr val="31859C"/>
                </a:solidFill>
                <a:latin typeface="Arial Narrow" pitchFamily="34" charset="0"/>
              </a:rPr>
              <a:t>Rintisan</a:t>
            </a:r>
          </a:p>
          <a:p>
            <a:r>
              <a:rPr lang="en-US" sz="1600" b="1">
                <a:solidFill>
                  <a:srgbClr val="31859C"/>
                </a:solidFill>
                <a:latin typeface="Arial Narrow" pitchFamily="34" charset="0"/>
              </a:rPr>
              <a:t>Kurikulum Berbasis Kompetensi (KBK)</a:t>
            </a:r>
          </a:p>
        </p:txBody>
      </p:sp>
      <p:cxnSp>
        <p:nvCxnSpPr>
          <p:cNvPr id="43040" name="Straight Connector 42"/>
          <p:cNvCxnSpPr>
            <a:cxnSpLocks noChangeShapeType="1"/>
          </p:cNvCxnSpPr>
          <p:nvPr/>
        </p:nvCxnSpPr>
        <p:spPr bwMode="auto">
          <a:xfrm flipV="1">
            <a:off x="7148513" y="930275"/>
            <a:ext cx="0" cy="2305050"/>
          </a:xfrm>
          <a:prstGeom prst="straightConnector1">
            <a:avLst/>
          </a:prstGeom>
          <a:noFill/>
          <a:ln w="9528">
            <a:solidFill>
              <a:srgbClr val="FF0000"/>
            </a:solidFill>
            <a:round/>
            <a:headEnd type="arrow" w="med" len="med"/>
            <a:tailEnd/>
          </a:ln>
        </p:spPr>
      </p:cxnSp>
      <p:sp>
        <p:nvSpPr>
          <p:cNvPr id="43041" name="Text Box 50"/>
          <p:cNvSpPr txBox="1">
            <a:spLocks noChangeArrowheads="1"/>
          </p:cNvSpPr>
          <p:nvPr/>
        </p:nvSpPr>
        <p:spPr bwMode="auto">
          <a:xfrm>
            <a:off x="8086728" y="4173544"/>
            <a:ext cx="1601789" cy="1354137"/>
          </a:xfrm>
          <a:prstGeom prst="rect">
            <a:avLst/>
          </a:prstGeom>
          <a:noFill/>
          <a:ln w="9525">
            <a:noFill/>
            <a:miter lim="800000"/>
            <a:headEnd/>
            <a:tailEnd/>
          </a:ln>
        </p:spPr>
        <p:txBody>
          <a:bodyPr>
            <a:spAutoFit/>
          </a:bodyPr>
          <a:lstStyle/>
          <a:p>
            <a:r>
              <a:rPr lang="en-US" sz="1600" b="1">
                <a:solidFill>
                  <a:srgbClr val="17375E"/>
                </a:solidFill>
                <a:latin typeface="Arial Narrow" pitchFamily="34" charset="0"/>
              </a:rPr>
              <a:t>2006</a:t>
            </a:r>
          </a:p>
          <a:p>
            <a:r>
              <a:rPr lang="en-US" sz="1600" b="1">
                <a:solidFill>
                  <a:srgbClr val="17375E"/>
                </a:solidFill>
                <a:latin typeface="Arial Narrow" pitchFamily="34" charset="0"/>
              </a:rPr>
              <a:t>Kurikulum Tingkat Satuan Pendidikan (KTSP)</a:t>
            </a:r>
          </a:p>
        </p:txBody>
      </p:sp>
      <p:cxnSp>
        <p:nvCxnSpPr>
          <p:cNvPr id="43042" name="Straight Connector 44"/>
          <p:cNvCxnSpPr>
            <a:cxnSpLocks noChangeShapeType="1"/>
          </p:cNvCxnSpPr>
          <p:nvPr/>
        </p:nvCxnSpPr>
        <p:spPr bwMode="auto">
          <a:xfrm flipH="1">
            <a:off x="8085138" y="3481388"/>
            <a:ext cx="0" cy="928687"/>
          </a:xfrm>
          <a:prstGeom prst="straightConnector1">
            <a:avLst/>
          </a:prstGeom>
          <a:noFill/>
          <a:ln w="9528">
            <a:solidFill>
              <a:srgbClr val="FF0000"/>
            </a:solidFill>
            <a:round/>
            <a:headEnd type="arrow" w="med" len="med"/>
            <a:tailEnd/>
          </a:ln>
        </p:spPr>
      </p:cxnSp>
      <p:sp>
        <p:nvSpPr>
          <p:cNvPr id="43043" name="Text Box 6"/>
          <p:cNvSpPr txBox="1">
            <a:spLocks noChangeArrowheads="1"/>
          </p:cNvSpPr>
          <p:nvPr/>
        </p:nvSpPr>
        <p:spPr bwMode="auto">
          <a:xfrm>
            <a:off x="-160338" y="3500443"/>
            <a:ext cx="887413" cy="339725"/>
          </a:xfrm>
          <a:prstGeom prst="rect">
            <a:avLst/>
          </a:prstGeom>
          <a:noFill/>
          <a:ln w="9525">
            <a:noFill/>
            <a:miter lim="800000"/>
            <a:headEnd/>
            <a:tailEnd/>
          </a:ln>
        </p:spPr>
        <p:txBody>
          <a:bodyPr anchorCtr="1">
            <a:spAutoFit/>
          </a:bodyPr>
          <a:lstStyle/>
          <a:p>
            <a:pPr algn="ctr">
              <a:spcBef>
                <a:spcPts val="1000"/>
              </a:spcBef>
            </a:pPr>
            <a:r>
              <a:rPr lang="en-US" sz="1600" b="1" i="1">
                <a:solidFill>
                  <a:srgbClr val="E46C0A"/>
                </a:solidFill>
                <a:latin typeface="Calibri" pitchFamily="34" charset="0"/>
              </a:rPr>
              <a:t>1945</a:t>
            </a:r>
          </a:p>
        </p:txBody>
      </p:sp>
      <p:sp>
        <p:nvSpPr>
          <p:cNvPr id="43044" name="Text Box 13"/>
          <p:cNvSpPr txBox="1">
            <a:spLocks noChangeArrowheads="1"/>
          </p:cNvSpPr>
          <p:nvPr/>
        </p:nvSpPr>
        <p:spPr bwMode="auto">
          <a:xfrm>
            <a:off x="1171575" y="3490915"/>
            <a:ext cx="901700" cy="338137"/>
          </a:xfrm>
          <a:prstGeom prst="rect">
            <a:avLst/>
          </a:prstGeom>
          <a:noFill/>
          <a:ln w="9525">
            <a:noFill/>
            <a:miter lim="800000"/>
            <a:headEnd/>
            <a:tailEnd/>
          </a:ln>
        </p:spPr>
        <p:txBody>
          <a:bodyPr anchorCtr="1">
            <a:spAutoFit/>
          </a:bodyPr>
          <a:lstStyle/>
          <a:p>
            <a:pPr algn="ctr">
              <a:spcBef>
                <a:spcPts val="1000"/>
              </a:spcBef>
            </a:pPr>
            <a:r>
              <a:rPr lang="en-US" sz="1600" b="1" i="1">
                <a:solidFill>
                  <a:srgbClr val="E46C0A"/>
                </a:solidFill>
                <a:latin typeface="Calibri" pitchFamily="34" charset="0"/>
              </a:rPr>
              <a:t>1965</a:t>
            </a:r>
          </a:p>
        </p:txBody>
      </p:sp>
      <p:sp>
        <p:nvSpPr>
          <p:cNvPr id="37" name="Oval 49"/>
          <p:cNvSpPr>
            <a:spLocks/>
          </p:cNvSpPr>
          <p:nvPr/>
        </p:nvSpPr>
        <p:spPr bwMode="auto">
          <a:xfrm>
            <a:off x="8878888" y="3213100"/>
            <a:ext cx="215900" cy="215900"/>
          </a:xfrm>
          <a:custGeom>
            <a:avLst/>
            <a:gdLst>
              <a:gd name="T0" fmla="*/ 107950 w 215900"/>
              <a:gd name="T1" fmla="*/ 0 h 215900"/>
              <a:gd name="T2" fmla="*/ 215900 w 215900"/>
              <a:gd name="T3" fmla="*/ 107950 h 215900"/>
              <a:gd name="T4" fmla="*/ 107950 w 215900"/>
              <a:gd name="T5" fmla="*/ 215900 h 215900"/>
              <a:gd name="T6" fmla="*/ 0 w 215900"/>
              <a:gd name="T7" fmla="*/ 107950 h 215900"/>
              <a:gd name="T8" fmla="*/ 31618 w 215900"/>
              <a:gd name="T9" fmla="*/ 31618 h 215900"/>
              <a:gd name="T10" fmla="*/ 31618 w 215900"/>
              <a:gd name="T11" fmla="*/ 184282 h 215900"/>
              <a:gd name="T12" fmla="*/ 184282 w 215900"/>
              <a:gd name="T13" fmla="*/ 184282 h 215900"/>
              <a:gd name="T14" fmla="*/ 184282 w 215900"/>
              <a:gd name="T15" fmla="*/ 31618 h 21590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1618 w 215900"/>
              <a:gd name="T25" fmla="*/ 31618 h 215900"/>
              <a:gd name="T26" fmla="*/ 184282 w 215900"/>
              <a:gd name="T27" fmla="*/ 184282 h 215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900" h="215900">
                <a:moveTo>
                  <a:pt x="0" y="107950"/>
                </a:moveTo>
                <a:lnTo>
                  <a:pt x="-1" y="107949"/>
                </a:lnTo>
                <a:cubicBezTo>
                  <a:pt x="-1" y="48330"/>
                  <a:pt x="48330" y="-1"/>
                  <a:pt x="107950" y="-1"/>
                </a:cubicBezTo>
                <a:cubicBezTo>
                  <a:pt x="167569" y="-1"/>
                  <a:pt x="215900" y="48330"/>
                  <a:pt x="215900" y="107950"/>
                </a:cubicBezTo>
                <a:cubicBezTo>
                  <a:pt x="215900" y="167569"/>
                  <a:pt x="167569" y="215899"/>
                  <a:pt x="107950" y="215899"/>
                </a:cubicBezTo>
                <a:cubicBezTo>
                  <a:pt x="48330" y="215899"/>
                  <a:pt x="-1" y="167569"/>
                  <a:pt x="-1" y="107949"/>
                </a:cubicBezTo>
                <a:lnTo>
                  <a:pt x="0" y="107950"/>
                </a:lnTo>
                <a:close/>
              </a:path>
            </a:pathLst>
          </a:custGeom>
          <a:gradFill rotWithShape="0">
            <a:gsLst>
              <a:gs pos="0">
                <a:srgbClr val="3C7BC7"/>
              </a:gs>
              <a:gs pos="100000">
                <a:srgbClr val="2C5D98"/>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43046" name="Text Box 13"/>
          <p:cNvSpPr txBox="1">
            <a:spLocks noChangeArrowheads="1"/>
          </p:cNvSpPr>
          <p:nvPr/>
        </p:nvSpPr>
        <p:spPr bwMode="auto">
          <a:xfrm>
            <a:off x="8786814" y="3500443"/>
            <a:ext cx="901700" cy="339725"/>
          </a:xfrm>
          <a:prstGeom prst="rect">
            <a:avLst/>
          </a:prstGeom>
          <a:noFill/>
          <a:ln w="9525">
            <a:noFill/>
            <a:miter lim="800000"/>
            <a:headEnd/>
            <a:tailEnd/>
          </a:ln>
        </p:spPr>
        <p:txBody>
          <a:bodyPr anchorCtr="1">
            <a:spAutoFit/>
          </a:bodyPr>
          <a:lstStyle/>
          <a:p>
            <a:pPr algn="ctr">
              <a:spcBef>
                <a:spcPts val="1000"/>
              </a:spcBef>
            </a:pPr>
            <a:r>
              <a:rPr lang="id-ID" sz="1600" b="1" i="1">
                <a:solidFill>
                  <a:srgbClr val="E46C0A"/>
                </a:solidFill>
                <a:latin typeface="Calibri" pitchFamily="34" charset="0"/>
              </a:rPr>
              <a:t>201</a:t>
            </a:r>
            <a:r>
              <a:rPr lang="en-US" sz="1600" b="1" i="1">
                <a:solidFill>
                  <a:srgbClr val="E46C0A"/>
                </a:solidFill>
                <a:latin typeface="Calibri" pitchFamily="34" charset="0"/>
              </a:rPr>
              <a:t>5</a:t>
            </a:r>
          </a:p>
        </p:txBody>
      </p:sp>
      <p:sp>
        <p:nvSpPr>
          <p:cNvPr id="43047" name="Text Box 13"/>
          <p:cNvSpPr txBox="1">
            <a:spLocks noChangeArrowheads="1"/>
          </p:cNvSpPr>
          <p:nvPr/>
        </p:nvSpPr>
        <p:spPr bwMode="auto">
          <a:xfrm>
            <a:off x="488950" y="3500443"/>
            <a:ext cx="901700" cy="339725"/>
          </a:xfrm>
          <a:prstGeom prst="rect">
            <a:avLst/>
          </a:prstGeom>
          <a:noFill/>
          <a:ln w="9525">
            <a:noFill/>
            <a:miter lim="800000"/>
            <a:headEnd/>
            <a:tailEnd/>
          </a:ln>
        </p:spPr>
        <p:txBody>
          <a:bodyPr anchorCtr="1">
            <a:spAutoFit/>
          </a:bodyPr>
          <a:lstStyle/>
          <a:p>
            <a:pPr algn="ctr">
              <a:spcBef>
                <a:spcPts val="1000"/>
              </a:spcBef>
            </a:pPr>
            <a:r>
              <a:rPr lang="en-US" sz="1600" b="1" i="1">
                <a:solidFill>
                  <a:srgbClr val="E46C0A"/>
                </a:solidFill>
                <a:latin typeface="Calibri" pitchFamily="34" charset="0"/>
              </a:rPr>
              <a:t>19</a:t>
            </a:r>
            <a:r>
              <a:rPr lang="id-ID" sz="1600" b="1" i="1">
                <a:solidFill>
                  <a:srgbClr val="E46C0A"/>
                </a:solidFill>
                <a:latin typeface="Calibri" pitchFamily="34" charset="0"/>
              </a:rPr>
              <a:t>5</a:t>
            </a:r>
            <a:r>
              <a:rPr lang="en-US" sz="1600" b="1" i="1">
                <a:solidFill>
                  <a:srgbClr val="E46C0A"/>
                </a:solidFill>
                <a:latin typeface="Calibri" pitchFamily="34" charset="0"/>
              </a:rPr>
              <a:t>5</a:t>
            </a:r>
          </a:p>
        </p:txBody>
      </p:sp>
      <p:sp>
        <p:nvSpPr>
          <p:cNvPr id="43048" name="Text Box 13"/>
          <p:cNvSpPr txBox="1">
            <a:spLocks noChangeArrowheads="1"/>
          </p:cNvSpPr>
          <p:nvPr/>
        </p:nvSpPr>
        <p:spPr bwMode="auto">
          <a:xfrm>
            <a:off x="3475038" y="3500443"/>
            <a:ext cx="901700" cy="339725"/>
          </a:xfrm>
          <a:prstGeom prst="rect">
            <a:avLst/>
          </a:prstGeom>
          <a:noFill/>
          <a:ln w="9525">
            <a:noFill/>
            <a:miter lim="800000"/>
            <a:headEnd/>
            <a:tailEnd/>
          </a:ln>
        </p:spPr>
        <p:txBody>
          <a:bodyPr anchorCtr="1">
            <a:spAutoFit/>
          </a:bodyPr>
          <a:lstStyle/>
          <a:p>
            <a:pPr algn="ctr">
              <a:spcBef>
                <a:spcPts val="1000"/>
              </a:spcBef>
            </a:pPr>
            <a:r>
              <a:rPr lang="en-US" sz="1600" b="1" i="1">
                <a:solidFill>
                  <a:srgbClr val="E46C0A"/>
                </a:solidFill>
                <a:latin typeface="Calibri" pitchFamily="34" charset="0"/>
              </a:rPr>
              <a:t>19</a:t>
            </a:r>
            <a:r>
              <a:rPr lang="id-ID" sz="1600" b="1" i="1">
                <a:solidFill>
                  <a:srgbClr val="E46C0A"/>
                </a:solidFill>
                <a:latin typeface="Calibri" pitchFamily="34" charset="0"/>
              </a:rPr>
              <a:t>75</a:t>
            </a:r>
            <a:endParaRPr lang="en-US" sz="1600" b="1" i="1">
              <a:solidFill>
                <a:srgbClr val="E46C0A"/>
              </a:solidFill>
              <a:latin typeface="Calibri" pitchFamily="34" charset="0"/>
            </a:endParaRPr>
          </a:p>
        </p:txBody>
      </p:sp>
      <p:sp>
        <p:nvSpPr>
          <p:cNvPr id="43049" name="Text Box 13"/>
          <p:cNvSpPr txBox="1">
            <a:spLocks noChangeArrowheads="1"/>
          </p:cNvSpPr>
          <p:nvPr/>
        </p:nvSpPr>
        <p:spPr bwMode="auto">
          <a:xfrm>
            <a:off x="7075488" y="3500443"/>
            <a:ext cx="901700" cy="339725"/>
          </a:xfrm>
          <a:prstGeom prst="rect">
            <a:avLst/>
          </a:prstGeom>
          <a:noFill/>
          <a:ln w="9525">
            <a:noFill/>
            <a:miter lim="800000"/>
            <a:headEnd/>
            <a:tailEnd/>
          </a:ln>
        </p:spPr>
        <p:txBody>
          <a:bodyPr anchorCtr="1">
            <a:spAutoFit/>
          </a:bodyPr>
          <a:lstStyle/>
          <a:p>
            <a:pPr algn="ctr">
              <a:spcBef>
                <a:spcPts val="1000"/>
              </a:spcBef>
            </a:pPr>
            <a:r>
              <a:rPr lang="id-ID" sz="1600" b="1" i="1">
                <a:solidFill>
                  <a:srgbClr val="E46C0A"/>
                </a:solidFill>
                <a:latin typeface="Calibri" pitchFamily="34" charset="0"/>
              </a:rPr>
              <a:t>2005</a:t>
            </a:r>
            <a:endParaRPr lang="en-US" sz="1600" b="1" i="1">
              <a:solidFill>
                <a:srgbClr val="E46C0A"/>
              </a:solidFill>
              <a:latin typeface="Calibri" pitchFamily="34" charset="0"/>
            </a:endParaRPr>
          </a:p>
        </p:txBody>
      </p:sp>
      <p:sp>
        <p:nvSpPr>
          <p:cNvPr id="43050" name="Text Box 13"/>
          <p:cNvSpPr txBox="1">
            <a:spLocks noChangeArrowheads="1"/>
          </p:cNvSpPr>
          <p:nvPr/>
        </p:nvSpPr>
        <p:spPr bwMode="auto">
          <a:xfrm>
            <a:off x="4699000" y="3489325"/>
            <a:ext cx="901700" cy="339725"/>
          </a:xfrm>
          <a:prstGeom prst="rect">
            <a:avLst/>
          </a:prstGeom>
          <a:noFill/>
          <a:ln w="9525">
            <a:noFill/>
            <a:miter lim="800000"/>
            <a:headEnd/>
            <a:tailEnd/>
          </a:ln>
        </p:spPr>
        <p:txBody>
          <a:bodyPr anchorCtr="1">
            <a:spAutoFit/>
          </a:bodyPr>
          <a:lstStyle/>
          <a:p>
            <a:pPr algn="ctr">
              <a:spcBef>
                <a:spcPts val="1000"/>
              </a:spcBef>
            </a:pPr>
            <a:r>
              <a:rPr lang="en-US" sz="1600" b="1" i="1">
                <a:solidFill>
                  <a:srgbClr val="E46C0A"/>
                </a:solidFill>
                <a:latin typeface="Calibri" pitchFamily="34" charset="0"/>
              </a:rPr>
              <a:t>19</a:t>
            </a:r>
            <a:r>
              <a:rPr lang="id-ID" sz="1600" b="1" i="1">
                <a:solidFill>
                  <a:srgbClr val="E46C0A"/>
                </a:solidFill>
                <a:latin typeface="Calibri" pitchFamily="34" charset="0"/>
              </a:rPr>
              <a:t>85</a:t>
            </a:r>
            <a:endParaRPr lang="en-US" sz="1600" b="1" i="1">
              <a:solidFill>
                <a:srgbClr val="E46C0A"/>
              </a:solidFill>
              <a:latin typeface="Calibri" pitchFamily="34" charset="0"/>
            </a:endParaRPr>
          </a:p>
        </p:txBody>
      </p:sp>
      <p:sp>
        <p:nvSpPr>
          <p:cNvPr id="43051" name="Text Box 13"/>
          <p:cNvSpPr txBox="1">
            <a:spLocks noChangeArrowheads="1"/>
          </p:cNvSpPr>
          <p:nvPr/>
        </p:nvSpPr>
        <p:spPr bwMode="auto">
          <a:xfrm>
            <a:off x="5561013" y="3500443"/>
            <a:ext cx="901700" cy="339725"/>
          </a:xfrm>
          <a:prstGeom prst="rect">
            <a:avLst/>
          </a:prstGeom>
          <a:noFill/>
          <a:ln w="9525">
            <a:noFill/>
            <a:miter lim="800000"/>
            <a:headEnd/>
            <a:tailEnd/>
          </a:ln>
        </p:spPr>
        <p:txBody>
          <a:bodyPr anchorCtr="1">
            <a:spAutoFit/>
          </a:bodyPr>
          <a:lstStyle/>
          <a:p>
            <a:pPr algn="ctr">
              <a:spcBef>
                <a:spcPts val="1000"/>
              </a:spcBef>
            </a:pPr>
            <a:r>
              <a:rPr lang="en-US" sz="1600" b="1" i="1">
                <a:solidFill>
                  <a:srgbClr val="E46C0A"/>
                </a:solidFill>
                <a:latin typeface="Calibri" pitchFamily="34" charset="0"/>
              </a:rPr>
              <a:t>19</a:t>
            </a:r>
            <a:r>
              <a:rPr lang="id-ID" sz="1600" b="1" i="1">
                <a:solidFill>
                  <a:srgbClr val="E46C0A"/>
                </a:solidFill>
                <a:latin typeface="Calibri" pitchFamily="34" charset="0"/>
              </a:rPr>
              <a:t>95</a:t>
            </a:r>
            <a:endParaRPr lang="en-US" sz="1600" b="1" i="1">
              <a:solidFill>
                <a:srgbClr val="E46C0A"/>
              </a:solidFill>
              <a:latin typeface="Calibri" pitchFamily="34" charset="0"/>
            </a:endParaRPr>
          </a:p>
        </p:txBody>
      </p:sp>
      <p:sp>
        <p:nvSpPr>
          <p:cNvPr id="43052" name="Text Box 49"/>
          <p:cNvSpPr txBox="1">
            <a:spLocks noChangeArrowheads="1"/>
          </p:cNvSpPr>
          <p:nvPr/>
        </p:nvSpPr>
        <p:spPr bwMode="auto">
          <a:xfrm>
            <a:off x="7185025" y="2205038"/>
            <a:ext cx="2016125" cy="830262"/>
          </a:xfrm>
          <a:prstGeom prst="rect">
            <a:avLst/>
          </a:prstGeom>
          <a:noFill/>
          <a:ln w="9525">
            <a:noFill/>
            <a:miter lim="800000"/>
            <a:headEnd/>
            <a:tailEnd/>
          </a:ln>
        </p:spPr>
        <p:txBody>
          <a:bodyPr>
            <a:spAutoFit/>
          </a:bodyPr>
          <a:lstStyle/>
          <a:p>
            <a:r>
              <a:rPr lang="id-ID" sz="1400" b="1">
                <a:solidFill>
                  <a:srgbClr val="C00000"/>
                </a:solidFill>
                <a:latin typeface="Arial Narrow" pitchFamily="34" charset="0"/>
              </a:rPr>
              <a:t>                               </a:t>
            </a:r>
            <a:r>
              <a:rPr lang="id-ID" sz="1600" b="1">
                <a:solidFill>
                  <a:srgbClr val="C00000"/>
                </a:solidFill>
                <a:latin typeface="Arial Narrow" pitchFamily="34" charset="0"/>
              </a:rPr>
              <a:t>2013 </a:t>
            </a:r>
            <a:r>
              <a:rPr lang="id-ID" b="1" i="1">
                <a:solidFill>
                  <a:srgbClr val="C00000"/>
                </a:solidFill>
                <a:latin typeface="Arial Narrow" pitchFamily="34" charset="0"/>
              </a:rPr>
              <a:t>‘</a:t>
            </a:r>
            <a:r>
              <a:rPr lang="en-US" b="1" i="1">
                <a:solidFill>
                  <a:srgbClr val="C00000"/>
                </a:solidFill>
                <a:latin typeface="Arial Narrow" pitchFamily="34" charset="0"/>
              </a:rPr>
              <a:t>Kurikulum</a:t>
            </a:r>
            <a:r>
              <a:rPr lang="id-ID" b="1" i="1">
                <a:solidFill>
                  <a:srgbClr val="C00000"/>
                </a:solidFill>
                <a:latin typeface="Arial Narrow" pitchFamily="34" charset="0"/>
              </a:rPr>
              <a:t> 2013’</a:t>
            </a:r>
          </a:p>
          <a:p>
            <a:endParaRPr lang="en-US" sz="1400" b="1">
              <a:solidFill>
                <a:srgbClr val="C00000"/>
              </a:solidFill>
              <a:latin typeface="Arial Narrow" pitchFamily="34" charset="0"/>
            </a:endParaRPr>
          </a:p>
        </p:txBody>
      </p:sp>
      <p:cxnSp>
        <p:nvCxnSpPr>
          <p:cNvPr id="43053" name="Straight Connector 57"/>
          <p:cNvCxnSpPr>
            <a:cxnSpLocks noChangeShapeType="1"/>
          </p:cNvCxnSpPr>
          <p:nvPr/>
        </p:nvCxnSpPr>
        <p:spPr bwMode="auto">
          <a:xfrm flipV="1">
            <a:off x="8990014" y="2205038"/>
            <a:ext cx="0" cy="1008062"/>
          </a:xfrm>
          <a:prstGeom prst="straightConnector1">
            <a:avLst/>
          </a:prstGeom>
          <a:noFill/>
          <a:ln w="9528">
            <a:solidFill>
              <a:srgbClr val="4F81BD"/>
            </a:solidFill>
            <a:round/>
            <a:headEnd type="arrow" w="med" len="med"/>
            <a:tailEnd/>
          </a:ln>
        </p:spPr>
      </p:cxnSp>
      <p:sp>
        <p:nvSpPr>
          <p:cNvPr id="46"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808EF3D5-2DFB-4F53-B17F-80513C9C1096}"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28</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4534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44489" y="2060578"/>
            <a:ext cx="9145587" cy="22320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id-ID" sz="3200" dirty="0">
                <a:solidFill>
                  <a:schemeClr val="tx1">
                    <a:lumMod val="95000"/>
                    <a:lumOff val="5000"/>
                  </a:schemeClr>
                </a:solidFill>
              </a:rPr>
              <a:t>Standar Isi</a:t>
            </a:r>
          </a:p>
        </p:txBody>
      </p:sp>
      <p:sp>
        <p:nvSpPr>
          <p:cNvPr id="4" name="Title 6"/>
          <p:cNvSpPr txBox="1">
            <a:spLocks/>
          </p:cNvSpPr>
          <p:nvPr/>
        </p:nvSpPr>
        <p:spPr>
          <a:xfrm>
            <a:off x="0" y="0"/>
            <a:ext cx="9906000" cy="762000"/>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rgbClr val="4BACC6">
                    <a:lumMod val="75000"/>
                  </a:srgbClr>
                </a:solidFill>
              </a:rPr>
              <a:t>Pendekatan Dalam Penyusunan SKL Pada KBK 2004 dan KTSP 2006</a:t>
            </a:r>
            <a:endParaRPr lang="id-ID" sz="3600" b="1" dirty="0" smtClean="0">
              <a:solidFill>
                <a:schemeClr val="accent6">
                  <a:lumMod val="75000"/>
                </a:schemeClr>
              </a:solidFill>
            </a:endParaRPr>
          </a:p>
        </p:txBody>
      </p:sp>
      <p:cxnSp>
        <p:nvCxnSpPr>
          <p:cNvPr id="5" name="Straight Connector 4"/>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17"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1F7D9847-6F86-4C6D-82C9-95B216FCF8A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29</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6" name="Rectangle 15"/>
          <p:cNvSpPr/>
          <p:nvPr/>
        </p:nvSpPr>
        <p:spPr>
          <a:xfrm>
            <a:off x="415925" y="1268421"/>
            <a:ext cx="1873250" cy="7207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Mapel 1</a:t>
            </a:r>
          </a:p>
        </p:txBody>
      </p:sp>
      <p:sp>
        <p:nvSpPr>
          <p:cNvPr id="19" name="Rectangle 18"/>
          <p:cNvSpPr/>
          <p:nvPr/>
        </p:nvSpPr>
        <p:spPr>
          <a:xfrm>
            <a:off x="415925" y="2133600"/>
            <a:ext cx="1873250" cy="7191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SKL Mapel</a:t>
            </a:r>
            <a:r>
              <a:rPr lang="en-SG" sz="2000" b="1" dirty="0"/>
              <a:t> 1</a:t>
            </a:r>
            <a:endParaRPr lang="id-ID" sz="2000" b="1" dirty="0"/>
          </a:p>
        </p:txBody>
      </p:sp>
      <p:sp>
        <p:nvSpPr>
          <p:cNvPr id="20" name="Rectangle 19"/>
          <p:cNvSpPr/>
          <p:nvPr/>
        </p:nvSpPr>
        <p:spPr>
          <a:xfrm>
            <a:off x="415925" y="2997200"/>
            <a:ext cx="1873250" cy="7191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SK-KD Mapel</a:t>
            </a:r>
            <a:r>
              <a:rPr lang="en-SG" sz="2000" b="1" dirty="0"/>
              <a:t> 1</a:t>
            </a:r>
            <a:endParaRPr lang="id-ID" sz="2000" b="1" dirty="0"/>
          </a:p>
        </p:txBody>
      </p:sp>
      <p:sp>
        <p:nvSpPr>
          <p:cNvPr id="21" name="Down Arrow 20"/>
          <p:cNvSpPr/>
          <p:nvPr/>
        </p:nvSpPr>
        <p:spPr>
          <a:xfrm>
            <a:off x="1065213" y="1916113"/>
            <a:ext cx="503237" cy="36036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2" name="Down Arrow 21"/>
          <p:cNvSpPr/>
          <p:nvPr/>
        </p:nvSpPr>
        <p:spPr>
          <a:xfrm>
            <a:off x="1065213" y="2781308"/>
            <a:ext cx="503237" cy="360363"/>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3" name="Rectangle 22"/>
          <p:cNvSpPr/>
          <p:nvPr/>
        </p:nvSpPr>
        <p:spPr>
          <a:xfrm>
            <a:off x="2360613" y="1268421"/>
            <a:ext cx="1871662" cy="7207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Mapel </a:t>
            </a:r>
            <a:r>
              <a:rPr lang="en-SG" sz="2000" b="1" dirty="0"/>
              <a:t>2</a:t>
            </a:r>
            <a:endParaRPr lang="id-ID" sz="2000" b="1" dirty="0"/>
          </a:p>
        </p:txBody>
      </p:sp>
      <p:sp>
        <p:nvSpPr>
          <p:cNvPr id="24" name="Rectangle 23"/>
          <p:cNvSpPr/>
          <p:nvPr/>
        </p:nvSpPr>
        <p:spPr>
          <a:xfrm>
            <a:off x="2360613" y="2133600"/>
            <a:ext cx="1871662" cy="7191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SKL Mapel</a:t>
            </a:r>
            <a:r>
              <a:rPr lang="en-SG" sz="2000" b="1" dirty="0"/>
              <a:t> 2</a:t>
            </a:r>
            <a:endParaRPr lang="id-ID" sz="2000" b="1" dirty="0"/>
          </a:p>
        </p:txBody>
      </p:sp>
      <p:sp>
        <p:nvSpPr>
          <p:cNvPr id="25" name="Rectangle 24"/>
          <p:cNvSpPr/>
          <p:nvPr/>
        </p:nvSpPr>
        <p:spPr>
          <a:xfrm>
            <a:off x="2360613" y="2997200"/>
            <a:ext cx="1871662" cy="7191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SK-KD Mapel</a:t>
            </a:r>
            <a:r>
              <a:rPr lang="en-SG" sz="2000" b="1" dirty="0"/>
              <a:t> 2</a:t>
            </a:r>
            <a:endParaRPr lang="id-ID" sz="2000" b="1" dirty="0"/>
          </a:p>
        </p:txBody>
      </p:sp>
      <p:sp>
        <p:nvSpPr>
          <p:cNvPr id="26" name="Down Arrow 25"/>
          <p:cNvSpPr/>
          <p:nvPr/>
        </p:nvSpPr>
        <p:spPr>
          <a:xfrm>
            <a:off x="3008317" y="1916113"/>
            <a:ext cx="504825" cy="36036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7" name="Down Arrow 26"/>
          <p:cNvSpPr/>
          <p:nvPr/>
        </p:nvSpPr>
        <p:spPr>
          <a:xfrm>
            <a:off x="3008317" y="2781308"/>
            <a:ext cx="504825" cy="360363"/>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8" name="Rectangle 27"/>
          <p:cNvSpPr/>
          <p:nvPr/>
        </p:nvSpPr>
        <p:spPr>
          <a:xfrm>
            <a:off x="4305305" y="1268421"/>
            <a:ext cx="1871663" cy="7207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Mapel </a:t>
            </a:r>
            <a:r>
              <a:rPr lang="en-SG" sz="2000" b="1" dirty="0"/>
              <a:t>3</a:t>
            </a:r>
            <a:endParaRPr lang="id-ID" sz="2000" b="1" dirty="0"/>
          </a:p>
        </p:txBody>
      </p:sp>
      <p:sp>
        <p:nvSpPr>
          <p:cNvPr id="29" name="Rectangle 28"/>
          <p:cNvSpPr/>
          <p:nvPr/>
        </p:nvSpPr>
        <p:spPr>
          <a:xfrm>
            <a:off x="4305305" y="2133600"/>
            <a:ext cx="1871663" cy="7191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SKL Mapel</a:t>
            </a:r>
            <a:r>
              <a:rPr lang="en-SG" sz="2000" b="1" dirty="0"/>
              <a:t> 3</a:t>
            </a:r>
            <a:endParaRPr lang="id-ID" sz="2000" b="1" dirty="0"/>
          </a:p>
        </p:txBody>
      </p:sp>
      <p:sp>
        <p:nvSpPr>
          <p:cNvPr id="30" name="Rectangle 29"/>
          <p:cNvSpPr/>
          <p:nvPr/>
        </p:nvSpPr>
        <p:spPr>
          <a:xfrm>
            <a:off x="4305305" y="2997200"/>
            <a:ext cx="1871663" cy="7191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SK-KD Mapel</a:t>
            </a:r>
            <a:r>
              <a:rPr lang="en-SG" sz="2000" b="1" dirty="0"/>
              <a:t> 3</a:t>
            </a:r>
            <a:endParaRPr lang="id-ID" sz="2000" b="1" dirty="0"/>
          </a:p>
        </p:txBody>
      </p:sp>
      <p:sp>
        <p:nvSpPr>
          <p:cNvPr id="31" name="Down Arrow 30"/>
          <p:cNvSpPr/>
          <p:nvPr/>
        </p:nvSpPr>
        <p:spPr>
          <a:xfrm>
            <a:off x="4953002" y="1916113"/>
            <a:ext cx="504825" cy="36036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2" name="Down Arrow 31"/>
          <p:cNvSpPr/>
          <p:nvPr/>
        </p:nvSpPr>
        <p:spPr>
          <a:xfrm>
            <a:off x="4953002" y="2781308"/>
            <a:ext cx="504825" cy="360363"/>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Rectangle 32"/>
          <p:cNvSpPr/>
          <p:nvPr/>
        </p:nvSpPr>
        <p:spPr>
          <a:xfrm>
            <a:off x="7545389" y="1268421"/>
            <a:ext cx="1871662" cy="7207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Mapel </a:t>
            </a:r>
            <a:r>
              <a:rPr lang="en-SG" sz="2000" b="1" dirty="0"/>
              <a:t>n</a:t>
            </a:r>
            <a:endParaRPr lang="id-ID" sz="2000" b="1" dirty="0"/>
          </a:p>
        </p:txBody>
      </p:sp>
      <p:sp>
        <p:nvSpPr>
          <p:cNvPr id="34" name="Rectangle 33"/>
          <p:cNvSpPr/>
          <p:nvPr/>
        </p:nvSpPr>
        <p:spPr>
          <a:xfrm>
            <a:off x="7545389" y="2133600"/>
            <a:ext cx="1871662" cy="7191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SKL Mapel</a:t>
            </a:r>
            <a:r>
              <a:rPr lang="en-SG" sz="2000" b="1" dirty="0"/>
              <a:t> n</a:t>
            </a:r>
            <a:endParaRPr lang="id-ID" sz="2000" b="1" dirty="0"/>
          </a:p>
        </p:txBody>
      </p:sp>
      <p:sp>
        <p:nvSpPr>
          <p:cNvPr id="35" name="Rectangle 34"/>
          <p:cNvSpPr/>
          <p:nvPr/>
        </p:nvSpPr>
        <p:spPr>
          <a:xfrm>
            <a:off x="7545389" y="2997200"/>
            <a:ext cx="1871662" cy="7191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b="1" dirty="0"/>
              <a:t>SK-KD Mapel</a:t>
            </a:r>
            <a:r>
              <a:rPr lang="en-SG" sz="2000" b="1" dirty="0"/>
              <a:t> n</a:t>
            </a:r>
            <a:endParaRPr lang="id-ID" sz="2000" b="1" dirty="0"/>
          </a:p>
        </p:txBody>
      </p:sp>
      <p:sp>
        <p:nvSpPr>
          <p:cNvPr id="36" name="Down Arrow 35"/>
          <p:cNvSpPr/>
          <p:nvPr/>
        </p:nvSpPr>
        <p:spPr>
          <a:xfrm>
            <a:off x="8193088" y="1916113"/>
            <a:ext cx="504825" cy="360362"/>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7" name="Down Arrow 36"/>
          <p:cNvSpPr/>
          <p:nvPr/>
        </p:nvSpPr>
        <p:spPr>
          <a:xfrm>
            <a:off x="8193088" y="2781308"/>
            <a:ext cx="504825" cy="360363"/>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0986" name="TextBox 37"/>
          <p:cNvSpPr txBox="1">
            <a:spLocks noChangeArrowheads="1"/>
          </p:cNvSpPr>
          <p:nvPr/>
        </p:nvSpPr>
        <p:spPr bwMode="auto">
          <a:xfrm>
            <a:off x="6392870" y="1157295"/>
            <a:ext cx="806631" cy="830997"/>
          </a:xfrm>
          <a:prstGeom prst="rect">
            <a:avLst/>
          </a:prstGeom>
          <a:noFill/>
          <a:ln w="9525">
            <a:noFill/>
            <a:miter lim="800000"/>
            <a:headEnd/>
            <a:tailEnd/>
          </a:ln>
        </p:spPr>
        <p:txBody>
          <a:bodyPr wrap="none">
            <a:spAutoFit/>
          </a:bodyPr>
          <a:lstStyle/>
          <a:p>
            <a:r>
              <a:rPr lang="id-ID" sz="4800">
                <a:latin typeface="Calibri" pitchFamily="34" charset="0"/>
              </a:rPr>
              <a:t>....</a:t>
            </a:r>
          </a:p>
        </p:txBody>
      </p:sp>
      <p:sp>
        <p:nvSpPr>
          <p:cNvPr id="40987" name="TextBox 38"/>
          <p:cNvSpPr txBox="1">
            <a:spLocks noChangeArrowheads="1"/>
          </p:cNvSpPr>
          <p:nvPr/>
        </p:nvSpPr>
        <p:spPr bwMode="auto">
          <a:xfrm>
            <a:off x="6392870" y="1878014"/>
            <a:ext cx="806631" cy="830997"/>
          </a:xfrm>
          <a:prstGeom prst="rect">
            <a:avLst/>
          </a:prstGeom>
          <a:noFill/>
          <a:ln w="9525">
            <a:noFill/>
            <a:miter lim="800000"/>
            <a:headEnd/>
            <a:tailEnd/>
          </a:ln>
        </p:spPr>
        <p:txBody>
          <a:bodyPr wrap="none">
            <a:spAutoFit/>
          </a:bodyPr>
          <a:lstStyle/>
          <a:p>
            <a:r>
              <a:rPr lang="id-ID" sz="4800">
                <a:latin typeface="Calibri" pitchFamily="34" charset="0"/>
              </a:rPr>
              <a:t>....</a:t>
            </a:r>
          </a:p>
        </p:txBody>
      </p:sp>
      <p:sp>
        <p:nvSpPr>
          <p:cNvPr id="40988" name="TextBox 39"/>
          <p:cNvSpPr txBox="1">
            <a:spLocks noChangeArrowheads="1"/>
          </p:cNvSpPr>
          <p:nvPr/>
        </p:nvSpPr>
        <p:spPr bwMode="auto">
          <a:xfrm>
            <a:off x="6392870" y="2670183"/>
            <a:ext cx="806631" cy="830997"/>
          </a:xfrm>
          <a:prstGeom prst="rect">
            <a:avLst/>
          </a:prstGeom>
          <a:noFill/>
          <a:ln w="9525">
            <a:noFill/>
            <a:miter lim="800000"/>
            <a:headEnd/>
            <a:tailEnd/>
          </a:ln>
        </p:spPr>
        <p:txBody>
          <a:bodyPr wrap="none">
            <a:spAutoFit/>
          </a:bodyPr>
          <a:lstStyle/>
          <a:p>
            <a:r>
              <a:rPr lang="id-ID" sz="4800">
                <a:latin typeface="Calibri" pitchFamily="34" charset="0"/>
              </a:rPr>
              <a:t>....</a:t>
            </a:r>
          </a:p>
        </p:txBody>
      </p:sp>
      <p:sp>
        <p:nvSpPr>
          <p:cNvPr id="42" name="Down Arrow 41"/>
          <p:cNvSpPr/>
          <p:nvPr/>
        </p:nvSpPr>
        <p:spPr>
          <a:xfrm>
            <a:off x="3657601" y="4365625"/>
            <a:ext cx="2519363" cy="50323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3" name="Rectangle 42"/>
          <p:cNvSpPr/>
          <p:nvPr/>
        </p:nvSpPr>
        <p:spPr>
          <a:xfrm>
            <a:off x="344489" y="4941896"/>
            <a:ext cx="9145587" cy="7191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3200" dirty="0"/>
              <a:t>Standar Kompetensi Lulusan (SKL) Satuan Pendidikan</a:t>
            </a:r>
          </a:p>
        </p:txBody>
      </p:sp>
      <p:sp>
        <p:nvSpPr>
          <p:cNvPr id="40991" name="TextBox 43"/>
          <p:cNvSpPr txBox="1">
            <a:spLocks noChangeArrowheads="1"/>
          </p:cNvSpPr>
          <p:nvPr/>
        </p:nvSpPr>
        <p:spPr bwMode="auto">
          <a:xfrm>
            <a:off x="344493" y="6381750"/>
            <a:ext cx="6446701" cy="369332"/>
          </a:xfrm>
          <a:prstGeom prst="rect">
            <a:avLst/>
          </a:prstGeom>
          <a:noFill/>
          <a:ln w="9525">
            <a:noFill/>
            <a:miter lim="800000"/>
            <a:headEnd/>
            <a:tailEnd/>
          </a:ln>
        </p:spPr>
        <p:txBody>
          <a:bodyPr wrap="none">
            <a:spAutoFit/>
          </a:bodyPr>
          <a:lstStyle/>
          <a:p>
            <a:r>
              <a:rPr lang="id-ID">
                <a:latin typeface="Calibri" pitchFamily="34" charset="0"/>
              </a:rPr>
              <a:t>SK-KD: Standar Kompetensi (Strand/Bidang) dan Kompetensi Dasar</a:t>
            </a:r>
          </a:p>
        </p:txBody>
      </p:sp>
    </p:spTree>
    <p:extLst>
      <p:ext uri="{BB962C8B-B14F-4D97-AF65-F5344CB8AC3E}">
        <p14:creationId xmlns:p14="http://schemas.microsoft.com/office/powerpoint/2010/main" val="372900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3032125"/>
            <a:ext cx="9074150"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defRPr/>
            </a:pPr>
            <a:r>
              <a:rPr lang="id-ID" sz="3600" b="1" dirty="0" smtClean="0">
                <a:solidFill>
                  <a:schemeClr val="tx2"/>
                </a:solidFill>
                <a:latin typeface="Calibri" pitchFamily="34" charset="0"/>
                <a:cs typeface="Arial" pitchFamily="34" charset="0"/>
              </a:rPr>
              <a:t>Pengantar</a:t>
            </a:r>
            <a:endParaRPr lang="id-ID" sz="3600" b="1" dirty="0">
              <a:solidFill>
                <a:schemeClr val="tx2"/>
              </a:solidFill>
              <a:latin typeface="Calibri" pitchFamily="34" charset="0"/>
              <a:cs typeface="Arial" pitchFamily="34" charset="0"/>
            </a:endParaRPr>
          </a:p>
        </p:txBody>
      </p:sp>
      <p:sp>
        <p:nvSpPr>
          <p:cNvPr id="15363" name="Rounded Rectangle 4"/>
          <p:cNvSpPr>
            <a:spLocks noChangeArrowheads="1"/>
          </p:cNvSpPr>
          <p:nvPr/>
        </p:nvSpPr>
        <p:spPr bwMode="auto">
          <a:xfrm>
            <a:off x="4521200" y="1916113"/>
            <a:ext cx="865188" cy="868362"/>
          </a:xfrm>
          <a:custGeom>
            <a:avLst/>
            <a:gdLst>
              <a:gd name="T0" fmla="*/ 432598 w 865186"/>
              <a:gd name="T1" fmla="*/ 0 h 867646"/>
              <a:gd name="T2" fmla="*/ 865196 w 865186"/>
              <a:gd name="T3" fmla="*/ 435616 h 867646"/>
              <a:gd name="T4" fmla="*/ 432598 w 865186"/>
              <a:gd name="T5" fmla="*/ 871232 h 867646"/>
              <a:gd name="T6" fmla="*/ 0 w 865186"/>
              <a:gd name="T7" fmla="*/ 4356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id-ID" sz="4400" dirty="0">
                <a:solidFill>
                  <a:srgbClr val="E46C0A"/>
                </a:solidFill>
                <a:latin typeface="Arial Rounded MT Bold" pitchFamily="34" charset="0"/>
              </a:rPr>
              <a:t>I</a:t>
            </a:r>
          </a:p>
        </p:txBody>
      </p:sp>
      <p:sp>
        <p:nvSpPr>
          <p:cNvPr id="5" name="Slide Number Placeholder 2"/>
          <p:cNvSpPr txBox="1"/>
          <p:nvPr/>
        </p:nvSpPr>
        <p:spPr>
          <a:xfrm>
            <a:off x="9372606" y="6492903"/>
            <a:ext cx="533400" cy="365125"/>
          </a:xfrm>
          <a:prstGeom prst="rect">
            <a:avLst/>
          </a:prstGeom>
          <a:solidFill>
            <a:srgbClr val="800000"/>
          </a:solidFill>
          <a:ln>
            <a:noFill/>
          </a:ln>
        </p:spPr>
        <p:txBody>
          <a:bodyPr anchor="ctr"/>
          <a:lstStyle/>
          <a:p>
            <a:pPr algn="r">
              <a:defRPr/>
            </a:pPr>
            <a:fld id="{B7D2FE6F-D628-400C-9D64-74A1BC76769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3</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8105126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75" y="-1836"/>
            <a:ext cx="9907588" cy="6859836"/>
            <a:chOff x="-3175" y="-1836"/>
            <a:chExt cx="9907588" cy="6859836"/>
          </a:xfrm>
        </p:grpSpPr>
        <p:pic>
          <p:nvPicPr>
            <p:cNvPr id="2355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44450"/>
              <a:ext cx="4951413" cy="342741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p:spPr>
        </p:pic>
        <p:graphicFrame>
          <p:nvGraphicFramePr>
            <p:cNvPr id="6146" name="AutoShape 26"/>
            <p:cNvGraphicFramePr>
              <a:graphicFrameLocks/>
            </p:cNvGraphicFramePr>
            <p:nvPr>
              <p:extLst>
                <p:ext uri="{D42A27DB-BD31-4B8C-83A1-F6EECF244321}">
                  <p14:modId xmlns:p14="http://schemas.microsoft.com/office/powerpoint/2010/main" val="17705277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87" name="think-cell Slide" r:id="rId4" imgW="0" imgH="0" progId="">
                    <p:embed/>
                  </p:oleObj>
                </mc:Choice>
                <mc:Fallback>
                  <p:oleObj name="think-cell Slide" r:id="rId4" imgW="0" imgH="0" progId="">
                    <p:embed/>
                    <p:pic>
                      <p:nvPicPr>
                        <p:cNvPr id="0" name="AutoShape 6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618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75" y="0"/>
              <a:ext cx="4879975" cy="35052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618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1800" y="3535363"/>
              <a:ext cx="4724400" cy="332263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0" y="0"/>
              <a:ext cx="48768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Pola Pikir KBK 2004</a:t>
              </a:r>
              <a:endParaRPr lang="en-US" dirty="0"/>
            </a:p>
          </p:txBody>
        </p:sp>
        <p:sp>
          <p:nvSpPr>
            <p:cNvPr id="8" name="Rectangle 7"/>
            <p:cNvSpPr/>
            <p:nvPr/>
          </p:nvSpPr>
          <p:spPr>
            <a:xfrm>
              <a:off x="4952999" y="-1836"/>
              <a:ext cx="4951413"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Pola Pikir  KTSP 2006</a:t>
              </a:r>
              <a:endParaRPr lang="en-US" dirty="0"/>
            </a:p>
          </p:txBody>
        </p:sp>
        <p:sp>
          <p:nvSpPr>
            <p:cNvPr id="9" name="Rectangle 8"/>
            <p:cNvSpPr/>
            <p:nvPr/>
          </p:nvSpPr>
          <p:spPr>
            <a:xfrm>
              <a:off x="2971801" y="3529263"/>
              <a:ext cx="47244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Pola Pikir  Kurikulum 2013</a:t>
              </a:r>
              <a:endParaRPr lang="en-US" dirty="0"/>
            </a:p>
          </p:txBody>
        </p:sp>
      </p:grpSp>
      <p:sp>
        <p:nvSpPr>
          <p:cNvPr id="10"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EEEB3414-A31F-4AC2-8B24-818078BDE2B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30</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4628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3884" y="1007988"/>
            <a:ext cx="8645496" cy="5445348"/>
            <a:chOff x="200025" y="215900"/>
            <a:chExt cx="9522599" cy="6526213"/>
          </a:xfrm>
        </p:grpSpPr>
        <p:sp>
          <p:nvSpPr>
            <p:cNvPr id="31" name="Rounded Rectangle 30"/>
            <p:cNvSpPr/>
            <p:nvPr/>
          </p:nvSpPr>
          <p:spPr>
            <a:xfrm>
              <a:off x="2649538" y="215900"/>
              <a:ext cx="4627562" cy="4508500"/>
            </a:xfrm>
            <a:prstGeom prst="roundRect">
              <a:avLst>
                <a:gd name="adj" fmla="val 7140"/>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2" name="Rounded Rectangle 1"/>
            <p:cNvSpPr/>
            <p:nvPr/>
          </p:nvSpPr>
          <p:spPr>
            <a:xfrm>
              <a:off x="206375" y="2565400"/>
              <a:ext cx="2184400" cy="172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3" name="Rounded Rectangle 2"/>
            <p:cNvSpPr/>
            <p:nvPr/>
          </p:nvSpPr>
          <p:spPr>
            <a:xfrm>
              <a:off x="206375" y="4652963"/>
              <a:ext cx="2184400" cy="17287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7109" name="TextBox 3"/>
            <p:cNvSpPr txBox="1">
              <a:spLocks noChangeArrowheads="1"/>
            </p:cNvSpPr>
            <p:nvPr/>
          </p:nvSpPr>
          <p:spPr bwMode="auto">
            <a:xfrm>
              <a:off x="757239" y="2565400"/>
              <a:ext cx="1339266"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Lengan Kiri</a:t>
              </a:r>
            </a:p>
          </p:txBody>
        </p:sp>
        <p:sp>
          <p:nvSpPr>
            <p:cNvPr id="47110" name="TextBox 4"/>
            <p:cNvSpPr txBox="1">
              <a:spLocks noChangeArrowheads="1"/>
            </p:cNvSpPr>
            <p:nvPr/>
          </p:nvSpPr>
          <p:spPr bwMode="auto">
            <a:xfrm>
              <a:off x="752475" y="4652963"/>
              <a:ext cx="1182479"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Muka Kiri</a:t>
              </a:r>
            </a:p>
          </p:txBody>
        </p:sp>
        <p:sp>
          <p:nvSpPr>
            <p:cNvPr id="6" name="Rounded Rectangle 5"/>
            <p:cNvSpPr/>
            <p:nvPr/>
          </p:nvSpPr>
          <p:spPr>
            <a:xfrm>
              <a:off x="200025" y="476250"/>
              <a:ext cx="2184400" cy="1728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7112" name="TextBox 6"/>
            <p:cNvSpPr txBox="1">
              <a:spLocks noChangeArrowheads="1"/>
            </p:cNvSpPr>
            <p:nvPr/>
          </p:nvSpPr>
          <p:spPr bwMode="auto">
            <a:xfrm>
              <a:off x="750888" y="476250"/>
              <a:ext cx="797430"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Kerah</a:t>
              </a:r>
            </a:p>
          </p:txBody>
        </p:sp>
        <p:sp>
          <p:nvSpPr>
            <p:cNvPr id="8" name="Rounded Rectangle 7"/>
            <p:cNvSpPr/>
            <p:nvPr/>
          </p:nvSpPr>
          <p:spPr>
            <a:xfrm>
              <a:off x="7529513" y="2492375"/>
              <a:ext cx="2184400" cy="1728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9" name="Rounded Rectangle 8"/>
            <p:cNvSpPr/>
            <p:nvPr/>
          </p:nvSpPr>
          <p:spPr>
            <a:xfrm>
              <a:off x="7529513" y="4652963"/>
              <a:ext cx="2184400" cy="17287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7115" name="TextBox 9"/>
            <p:cNvSpPr txBox="1">
              <a:spLocks noChangeArrowheads="1"/>
            </p:cNvSpPr>
            <p:nvPr/>
          </p:nvSpPr>
          <p:spPr bwMode="auto">
            <a:xfrm>
              <a:off x="8080375" y="2492374"/>
              <a:ext cx="1642249"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Lengan Kanan</a:t>
              </a:r>
            </a:p>
          </p:txBody>
        </p:sp>
        <p:sp>
          <p:nvSpPr>
            <p:cNvPr id="47116" name="TextBox 10"/>
            <p:cNvSpPr txBox="1">
              <a:spLocks noChangeArrowheads="1"/>
            </p:cNvSpPr>
            <p:nvPr/>
          </p:nvSpPr>
          <p:spPr bwMode="auto">
            <a:xfrm>
              <a:off x="8075613" y="4652963"/>
              <a:ext cx="1485461"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Muka Kanan</a:t>
              </a:r>
            </a:p>
          </p:txBody>
        </p:sp>
        <p:sp>
          <p:nvSpPr>
            <p:cNvPr id="12" name="Rounded Rectangle 11"/>
            <p:cNvSpPr/>
            <p:nvPr/>
          </p:nvSpPr>
          <p:spPr>
            <a:xfrm>
              <a:off x="7493000" y="476250"/>
              <a:ext cx="2184400" cy="1728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7118" name="TextBox 12"/>
            <p:cNvSpPr txBox="1">
              <a:spLocks noChangeArrowheads="1"/>
            </p:cNvSpPr>
            <p:nvPr/>
          </p:nvSpPr>
          <p:spPr bwMode="auto">
            <a:xfrm>
              <a:off x="8213725" y="476250"/>
              <a:ext cx="687466"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Saku</a:t>
              </a:r>
            </a:p>
          </p:txBody>
        </p:sp>
        <p:sp>
          <p:nvSpPr>
            <p:cNvPr id="14" name="Rounded Rectangle 13"/>
            <p:cNvSpPr/>
            <p:nvPr/>
          </p:nvSpPr>
          <p:spPr>
            <a:xfrm>
              <a:off x="3692525" y="5013325"/>
              <a:ext cx="2339975" cy="17287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7120" name="TextBox 14"/>
            <p:cNvSpPr txBox="1">
              <a:spLocks noChangeArrowheads="1"/>
            </p:cNvSpPr>
            <p:nvPr/>
          </p:nvSpPr>
          <p:spPr bwMode="auto">
            <a:xfrm>
              <a:off x="4346575" y="5013325"/>
              <a:ext cx="1134806" cy="442642"/>
            </a:xfrm>
            <a:prstGeom prst="rect">
              <a:avLst/>
            </a:prstGeom>
            <a:noFill/>
            <a:ln w="9525">
              <a:noFill/>
              <a:miter lim="800000"/>
              <a:headEnd/>
              <a:tailEnd/>
            </a:ln>
          </p:spPr>
          <p:txBody>
            <a:bodyPr wrap="none">
              <a:spAutoFit/>
            </a:bodyPr>
            <a:lstStyle/>
            <a:p>
              <a:r>
                <a:rPr lang="id-ID">
                  <a:solidFill>
                    <a:srgbClr val="000000"/>
                  </a:solidFill>
                  <a:latin typeface="Calibri" pitchFamily="34" charset="0"/>
                </a:rPr>
                <a:t>Belakang</a:t>
              </a:r>
            </a:p>
          </p:txBody>
        </p:sp>
        <p:grpSp>
          <p:nvGrpSpPr>
            <p:cNvPr id="47121" name="Group 42"/>
            <p:cNvGrpSpPr>
              <a:grpSpLocks/>
            </p:cNvGrpSpPr>
            <p:nvPr/>
          </p:nvGrpSpPr>
          <p:grpSpPr bwMode="auto">
            <a:xfrm>
              <a:off x="2773363" y="357188"/>
              <a:ext cx="4411662" cy="4151312"/>
              <a:chOff x="2701459" y="285384"/>
              <a:chExt cx="4411781" cy="4151728"/>
            </a:xfrm>
          </p:grpSpPr>
          <p:pic>
            <p:nvPicPr>
              <p:cNvPr id="47137" name="Picture 9"/>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67949" y="396870"/>
                <a:ext cx="1545291" cy="3114610"/>
              </a:xfrm>
              <a:prstGeom prst="rect">
                <a:avLst/>
              </a:prstGeom>
              <a:noFill/>
              <a:ln w="9525">
                <a:noFill/>
                <a:miter lim="800000"/>
                <a:headEnd/>
                <a:tailEnd/>
              </a:ln>
            </p:spPr>
          </p:pic>
          <p:pic>
            <p:nvPicPr>
              <p:cNvPr id="471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6813" y="672245"/>
                <a:ext cx="2216179" cy="3764867"/>
              </a:xfrm>
              <a:prstGeom prst="rect">
                <a:avLst/>
              </a:prstGeom>
              <a:noFill/>
              <a:ln w="9525">
                <a:noFill/>
                <a:miter lim="800000"/>
                <a:headEnd/>
                <a:tailEnd/>
              </a:ln>
            </p:spPr>
          </p:pic>
          <p:pic>
            <p:nvPicPr>
              <p:cNvPr id="18" name="Picture 6"/>
              <p:cNvPicPr>
                <a:picLocks noChangeAspect="1" noChangeArrowheads="1"/>
              </p:cNvPicPr>
              <p:nvPr/>
            </p:nvPicPr>
            <p:blipFill>
              <a:blip r:embed="rId4"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44787" y="396870"/>
                <a:ext cx="1496460" cy="3761525"/>
              </a:xfrm>
              <a:prstGeom prst="rect">
                <a:avLst/>
              </a:prstGeom>
              <a:noFill/>
              <a:ln>
                <a:noFill/>
              </a:ln>
              <a:effectLst/>
              <a:extLst/>
            </p:spPr>
          </p:pic>
          <p:pic>
            <p:nvPicPr>
              <p:cNvPr id="19" name="Picture 3"/>
              <p:cNvPicPr>
                <a:picLocks noChangeAspect="1" noChangeArrowheads="1"/>
              </p:cNvPicPr>
              <p:nvPr/>
            </p:nvPicPr>
            <p:blipFill>
              <a:blip r:embed="rId5"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3262098" y="702316"/>
                <a:ext cx="1445904" cy="2787161"/>
              </a:xfrm>
              <a:prstGeom prst="rect">
                <a:avLst/>
              </a:prstGeom>
              <a:noFill/>
              <a:ln>
                <a:noFill/>
              </a:ln>
              <a:effectLst/>
              <a:extLst/>
            </p:spPr>
          </p:pic>
          <p:pic>
            <p:nvPicPr>
              <p:cNvPr id="47141" name="Picture 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60164" y="1230734"/>
                <a:ext cx="707785" cy="865163"/>
              </a:xfrm>
              <a:prstGeom prst="rect">
                <a:avLst/>
              </a:prstGeom>
              <a:noFill/>
              <a:ln w="9525">
                <a:noFill/>
                <a:miter lim="800000"/>
                <a:headEnd/>
                <a:tailEnd/>
              </a:ln>
            </p:spPr>
          </p:pic>
          <p:pic>
            <p:nvPicPr>
              <p:cNvPr id="21" name="Picture 7"/>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01459" y="864365"/>
                <a:ext cx="950454" cy="1064302"/>
              </a:xfrm>
              <a:prstGeom prst="rect">
                <a:avLst/>
              </a:prstGeom>
              <a:noFill/>
              <a:ln>
                <a:noFill/>
              </a:ln>
              <a:effectLst/>
              <a:extLst/>
            </p:spPr>
          </p:pic>
          <p:pic>
            <p:nvPicPr>
              <p:cNvPr id="47143" name="Picture 8"/>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24875" y="285384"/>
                <a:ext cx="1031344" cy="678366"/>
              </a:xfrm>
              <a:prstGeom prst="rect">
                <a:avLst/>
              </a:prstGeom>
              <a:noFill/>
              <a:ln w="9525">
                <a:noFill/>
                <a:miter lim="800000"/>
                <a:headEnd/>
                <a:tailEnd/>
              </a:ln>
            </p:spPr>
          </p:pic>
        </p:grpSp>
        <p:pic>
          <p:nvPicPr>
            <p:cNvPr id="24" name="Picture 7"/>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7752" y="3029334"/>
              <a:ext cx="950454" cy="1064302"/>
            </a:xfrm>
            <a:prstGeom prst="rect">
              <a:avLst/>
            </a:prstGeom>
            <a:noFill/>
            <a:ln>
              <a:noFill/>
            </a:ln>
            <a:effectLst/>
            <a:extLst/>
          </p:spPr>
        </p:pic>
        <p:pic>
          <p:nvPicPr>
            <p:cNvPr id="25" name="Picture 3"/>
            <p:cNvPicPr>
              <a:picLocks noChangeAspect="1" noChangeArrowheads="1"/>
            </p:cNvPicPr>
            <p:nvPr/>
          </p:nvPicPr>
          <p:blipFill>
            <a:blip r:embed="rId9" cstate="email">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rot="5400000">
              <a:off x="724883" y="4570065"/>
              <a:ext cx="975399" cy="1880205"/>
            </a:xfrm>
            <a:prstGeom prst="rect">
              <a:avLst/>
            </a:prstGeom>
            <a:noFill/>
            <a:ln>
              <a:noFill/>
            </a:ln>
            <a:effectLst/>
            <a:extLst/>
          </p:spPr>
        </p:pic>
        <p:pic>
          <p:nvPicPr>
            <p:cNvPr id="47124" name="Picture 8"/>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2150" y="1001713"/>
              <a:ext cx="1031875" cy="677862"/>
            </a:xfrm>
            <a:prstGeom prst="rect">
              <a:avLst/>
            </a:prstGeom>
            <a:noFill/>
            <a:ln w="9525">
              <a:noFill/>
              <a:miter lim="800000"/>
              <a:headEnd/>
              <a:tailEnd/>
            </a:ln>
          </p:spPr>
        </p:pic>
        <p:pic>
          <p:nvPicPr>
            <p:cNvPr id="27" name="Picture 6"/>
            <p:cNvPicPr>
              <a:picLocks noChangeAspect="1" noChangeArrowheads="1"/>
            </p:cNvPicPr>
            <p:nvPr/>
          </p:nvPicPr>
          <p:blipFill>
            <a:blip r:embed="rId11"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200000">
              <a:off x="8203801" y="4447553"/>
              <a:ext cx="854804" cy="2148649"/>
            </a:xfrm>
            <a:prstGeom prst="rect">
              <a:avLst/>
            </a:prstGeom>
            <a:noFill/>
            <a:ln>
              <a:noFill/>
            </a:ln>
            <a:effectLst/>
            <a:extLst/>
          </p:spPr>
        </p:pic>
        <p:pic>
          <p:nvPicPr>
            <p:cNvPr id="47126"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00475" y="5438775"/>
              <a:ext cx="2163763" cy="1085850"/>
            </a:xfrm>
            <a:prstGeom prst="rect">
              <a:avLst/>
            </a:prstGeom>
            <a:noFill/>
            <a:ln w="9525">
              <a:noFill/>
              <a:miter lim="800000"/>
              <a:headEnd/>
              <a:tailEnd/>
            </a:ln>
          </p:spPr>
        </p:pic>
        <p:pic>
          <p:nvPicPr>
            <p:cNvPr id="47127" name="Picture 9"/>
            <p:cNvPicPr>
              <a:picLocks noChangeAspect="1" noChangeArrowheads="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93000" y="2944813"/>
              <a:ext cx="1992313" cy="989012"/>
            </a:xfrm>
            <a:prstGeom prst="rect">
              <a:avLst/>
            </a:prstGeom>
            <a:noFill/>
            <a:ln w="9525">
              <a:noFill/>
              <a:miter lim="800000"/>
              <a:headEnd/>
              <a:tailEnd/>
            </a:ln>
          </p:spPr>
        </p:pic>
        <p:pic>
          <p:nvPicPr>
            <p:cNvPr id="47128" name="Picture 4"/>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72450" y="1074738"/>
              <a:ext cx="706438" cy="865187"/>
            </a:xfrm>
            <a:prstGeom prst="rect">
              <a:avLst/>
            </a:prstGeom>
            <a:noFill/>
            <a:ln w="9525">
              <a:noFill/>
              <a:miter lim="800000"/>
              <a:headEnd/>
              <a:tailEnd/>
            </a:ln>
          </p:spPr>
        </p:pic>
        <p:sp>
          <p:nvSpPr>
            <p:cNvPr id="34" name="Right Arrow 33"/>
            <p:cNvSpPr/>
            <p:nvPr/>
          </p:nvSpPr>
          <p:spPr>
            <a:xfrm>
              <a:off x="2413000" y="1117600"/>
              <a:ext cx="288925" cy="53022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35" name="Right Arrow 34"/>
            <p:cNvSpPr/>
            <p:nvPr/>
          </p:nvSpPr>
          <p:spPr>
            <a:xfrm>
              <a:off x="2432050" y="3186113"/>
              <a:ext cx="288925" cy="53022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36" name="Right Arrow 35"/>
            <p:cNvSpPr/>
            <p:nvPr/>
          </p:nvSpPr>
          <p:spPr>
            <a:xfrm rot="19421902">
              <a:off x="2417763" y="4521200"/>
              <a:ext cx="287337" cy="53022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38" name="Up Arrow 37"/>
            <p:cNvSpPr/>
            <p:nvPr/>
          </p:nvSpPr>
          <p:spPr>
            <a:xfrm>
              <a:off x="4592638" y="4724400"/>
              <a:ext cx="504825" cy="236538"/>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39" name="Right Arrow 38"/>
            <p:cNvSpPr/>
            <p:nvPr/>
          </p:nvSpPr>
          <p:spPr>
            <a:xfrm flipH="1">
              <a:off x="7267575" y="1196975"/>
              <a:ext cx="288925" cy="53022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0" name="Right Arrow 39"/>
            <p:cNvSpPr/>
            <p:nvPr/>
          </p:nvSpPr>
          <p:spPr>
            <a:xfrm flipH="1">
              <a:off x="7286625" y="3265488"/>
              <a:ext cx="288925" cy="53181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1" name="Right Arrow 40"/>
            <p:cNvSpPr/>
            <p:nvPr/>
          </p:nvSpPr>
          <p:spPr>
            <a:xfrm rot="2178098" flipH="1">
              <a:off x="7242175" y="4448175"/>
              <a:ext cx="288925" cy="53181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grpSp>
      <p:sp>
        <p:nvSpPr>
          <p:cNvPr id="42" name="Title 6"/>
          <p:cNvSpPr txBox="1">
            <a:spLocks/>
          </p:cNvSpPr>
          <p:nvPr/>
        </p:nvSpPr>
        <p:spPr>
          <a:xfrm>
            <a:off x="0" y="0"/>
            <a:ext cx="9906000" cy="762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rgbClr val="4BACC6">
                    <a:lumMod val="75000"/>
                  </a:srgbClr>
                </a:solidFill>
              </a:rPr>
              <a:t>Pola Pikir KBK 2004 dan KTSP 2006</a:t>
            </a:r>
            <a:endParaRPr lang="id-ID" sz="3600" b="1" dirty="0" smtClean="0">
              <a:solidFill>
                <a:schemeClr val="accent6">
                  <a:lumMod val="75000"/>
                </a:schemeClr>
              </a:solidFill>
            </a:endParaRPr>
          </a:p>
        </p:txBody>
      </p:sp>
      <p:cxnSp>
        <p:nvCxnSpPr>
          <p:cNvPr id="43" name="Straight Connector 42"/>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44"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EEEB3414-A31F-4AC2-8B24-818078BDE2B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31</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308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6539" y="762000"/>
            <a:ext cx="8534183" cy="5907360"/>
            <a:chOff x="200025" y="260350"/>
            <a:chExt cx="9344043" cy="6624638"/>
          </a:xfrm>
        </p:grpSpPr>
        <p:sp>
          <p:nvSpPr>
            <p:cNvPr id="3" name="Down Arrow 2"/>
            <p:cNvSpPr/>
            <p:nvPr/>
          </p:nvSpPr>
          <p:spPr>
            <a:xfrm>
              <a:off x="4376738" y="1070503"/>
              <a:ext cx="936624" cy="3603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2" name="Rounded Rectangle 1"/>
            <p:cNvSpPr/>
            <p:nvPr/>
          </p:nvSpPr>
          <p:spPr>
            <a:xfrm>
              <a:off x="314441" y="260350"/>
              <a:ext cx="9229627" cy="865188"/>
            </a:xfrm>
            <a:prstGeom prst="roundRect">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solidFill>
                    <a:srgbClr val="C00000"/>
                  </a:solidFill>
                </a:rPr>
                <a:t>Kemeja Lengan Panjang Warna Biru </a:t>
              </a:r>
            </a:p>
            <a:p>
              <a:pPr algn="ctr" fontAlgn="auto">
                <a:spcBef>
                  <a:spcPts val="0"/>
                </a:spcBef>
                <a:spcAft>
                  <a:spcPts val="0"/>
                </a:spcAft>
                <a:defRPr/>
              </a:pPr>
              <a:r>
                <a:rPr lang="id-ID" b="1" dirty="0">
                  <a:solidFill>
                    <a:srgbClr val="C00000"/>
                  </a:solidFill>
                </a:rPr>
                <a:t>Ukuran M (Bahu: 38 cm; Dada: 92 cm; Pinggang 86 cm; Panjang 83 cm; Lengan 58 cm)</a:t>
              </a:r>
            </a:p>
          </p:txBody>
        </p:sp>
        <p:sp>
          <p:nvSpPr>
            <p:cNvPr id="4" name="Rounded Rectangle 3"/>
            <p:cNvSpPr/>
            <p:nvPr/>
          </p:nvSpPr>
          <p:spPr>
            <a:xfrm>
              <a:off x="200025" y="1484313"/>
              <a:ext cx="9001125" cy="1728787"/>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pic>
          <p:nvPicPr>
            <p:cNvPr id="4813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2438" y="3638550"/>
              <a:ext cx="3992562" cy="3201988"/>
            </a:xfrm>
            <a:prstGeom prst="rect">
              <a:avLst/>
            </a:prstGeom>
            <a:noFill/>
            <a:ln w="9525">
              <a:noFill/>
              <a:miter lim="800000"/>
              <a:headEnd/>
              <a:tailEnd/>
            </a:ln>
          </p:spPr>
        </p:pic>
        <p:sp>
          <p:nvSpPr>
            <p:cNvPr id="6" name="Down Arrow 5"/>
            <p:cNvSpPr/>
            <p:nvPr/>
          </p:nvSpPr>
          <p:spPr>
            <a:xfrm>
              <a:off x="4529138" y="3213100"/>
              <a:ext cx="936625" cy="36036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7" name="Rounded Rectangle 6"/>
            <p:cNvSpPr/>
            <p:nvPr/>
          </p:nvSpPr>
          <p:spPr>
            <a:xfrm>
              <a:off x="2682875" y="3573463"/>
              <a:ext cx="4629150" cy="3311525"/>
            </a:xfrm>
            <a:prstGeom prst="roundRect">
              <a:avLst>
                <a:gd name="adj" fmla="val 7140"/>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pic>
          <p:nvPicPr>
            <p:cNvPr id="4813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7525" y="1628775"/>
              <a:ext cx="1144588" cy="1352550"/>
            </a:xfrm>
            <a:prstGeom prst="rect">
              <a:avLst/>
            </a:prstGeom>
            <a:noFill/>
            <a:ln w="9525">
              <a:noFill/>
              <a:miter lim="800000"/>
              <a:headEnd/>
              <a:tailEnd/>
            </a:ln>
          </p:spPr>
        </p:pic>
        <p:pic>
          <p:nvPicPr>
            <p:cNvPr id="4813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350" y="1700213"/>
              <a:ext cx="1254125" cy="1312862"/>
            </a:xfrm>
            <a:prstGeom prst="rect">
              <a:avLst/>
            </a:prstGeom>
            <a:noFill/>
            <a:ln w="9525">
              <a:noFill/>
              <a:miter lim="800000"/>
              <a:headEnd/>
              <a:tailEnd/>
            </a:ln>
          </p:spPr>
        </p:pic>
        <p:pic>
          <p:nvPicPr>
            <p:cNvPr id="48138"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2925" y="1681163"/>
              <a:ext cx="1452563" cy="1243012"/>
            </a:xfrm>
            <a:prstGeom prst="rect">
              <a:avLst/>
            </a:prstGeom>
            <a:noFill/>
            <a:ln w="9525">
              <a:noFill/>
              <a:miter lim="800000"/>
              <a:headEnd/>
              <a:tailEnd/>
            </a:ln>
          </p:spPr>
        </p:pic>
        <p:pic>
          <p:nvPicPr>
            <p:cNvPr id="48139"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528442">
              <a:off x="1618456" y="1526382"/>
              <a:ext cx="1065213" cy="1524000"/>
            </a:xfrm>
            <a:prstGeom prst="rect">
              <a:avLst/>
            </a:prstGeom>
            <a:noFill/>
            <a:ln w="9525">
              <a:noFill/>
              <a:miter lim="800000"/>
              <a:headEnd/>
              <a:tailEnd/>
            </a:ln>
          </p:spPr>
        </p:pic>
        <p:pic>
          <p:nvPicPr>
            <p:cNvPr id="48140"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646735">
              <a:off x="7543800" y="1530350"/>
              <a:ext cx="1000125" cy="1425575"/>
            </a:xfrm>
            <a:prstGeom prst="rect">
              <a:avLst/>
            </a:prstGeom>
            <a:noFill/>
            <a:ln w="9525">
              <a:noFill/>
              <a:miter lim="800000"/>
              <a:headEnd/>
              <a:tailEnd/>
            </a:ln>
          </p:spPr>
        </p:pic>
        <p:cxnSp>
          <p:nvCxnSpPr>
            <p:cNvPr id="8" name="Straight Arrow Connector 7"/>
            <p:cNvCxnSpPr/>
            <p:nvPr/>
          </p:nvCxnSpPr>
          <p:spPr>
            <a:xfrm>
              <a:off x="7477125" y="1809750"/>
              <a:ext cx="1131888" cy="866775"/>
            </a:xfrm>
            <a:prstGeom prst="straightConnector1">
              <a:avLst/>
            </a:prstGeom>
            <a:ln w="127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67625" y="2057400"/>
              <a:ext cx="684849" cy="345148"/>
            </a:xfrm>
            <a:prstGeom prst="rect">
              <a:avLst/>
            </a:prstGeom>
            <a:solidFill>
              <a:schemeClr val="tx2">
                <a:lumMod val="60000"/>
                <a:lumOff val="40000"/>
              </a:schemeClr>
            </a:solidFill>
          </p:spPr>
          <p:txBody>
            <a:bodyPr wrap="none">
              <a:spAutoFit/>
            </a:bodyPr>
            <a:lstStyle/>
            <a:p>
              <a:pPr fontAlgn="auto">
                <a:spcBef>
                  <a:spcPts val="0"/>
                </a:spcBef>
                <a:spcAft>
                  <a:spcPts val="0"/>
                </a:spcAft>
                <a:defRPr/>
              </a:pPr>
              <a:r>
                <a:rPr lang="id-ID" sz="1400" dirty="0">
                  <a:solidFill>
                    <a:prstClr val="white"/>
                  </a:solidFill>
                  <a:latin typeface="+mn-lt"/>
                </a:rPr>
                <a:t>58 cm</a:t>
              </a:r>
            </a:p>
          </p:txBody>
        </p:sp>
        <p:cxnSp>
          <p:nvCxnSpPr>
            <p:cNvPr id="18" name="Straight Arrow Connector 17"/>
            <p:cNvCxnSpPr/>
            <p:nvPr/>
          </p:nvCxnSpPr>
          <p:spPr>
            <a:xfrm>
              <a:off x="4529138" y="1916113"/>
              <a:ext cx="1079500" cy="0"/>
            </a:xfrm>
            <a:prstGeom prst="straightConnector1">
              <a:avLst/>
            </a:prstGeom>
            <a:ln w="127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59325" y="1773238"/>
              <a:ext cx="684849" cy="345148"/>
            </a:xfrm>
            <a:prstGeom prst="rect">
              <a:avLst/>
            </a:prstGeom>
            <a:solidFill>
              <a:schemeClr val="tx2">
                <a:lumMod val="60000"/>
                <a:lumOff val="40000"/>
              </a:schemeClr>
            </a:solidFill>
          </p:spPr>
          <p:txBody>
            <a:bodyPr wrap="none">
              <a:spAutoFit/>
            </a:bodyPr>
            <a:lstStyle/>
            <a:p>
              <a:pPr fontAlgn="auto">
                <a:spcBef>
                  <a:spcPts val="0"/>
                </a:spcBef>
                <a:spcAft>
                  <a:spcPts val="0"/>
                </a:spcAft>
                <a:defRPr/>
              </a:pPr>
              <a:r>
                <a:rPr lang="id-ID" sz="1400" dirty="0">
                  <a:solidFill>
                    <a:prstClr val="white"/>
                  </a:solidFill>
                  <a:latin typeface="+mn-lt"/>
                </a:rPr>
                <a:t>38 cm</a:t>
              </a:r>
            </a:p>
          </p:txBody>
        </p:sp>
        <p:cxnSp>
          <p:nvCxnSpPr>
            <p:cNvPr id="21" name="Straight Arrow Connector 20"/>
            <p:cNvCxnSpPr/>
            <p:nvPr/>
          </p:nvCxnSpPr>
          <p:spPr>
            <a:xfrm flipV="1">
              <a:off x="6842125" y="1946275"/>
              <a:ext cx="0" cy="1035050"/>
            </a:xfrm>
            <a:prstGeom prst="straightConnector1">
              <a:avLst/>
            </a:prstGeom>
            <a:ln w="127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92863" y="2400300"/>
              <a:ext cx="684849" cy="345148"/>
            </a:xfrm>
            <a:prstGeom prst="rect">
              <a:avLst/>
            </a:prstGeom>
            <a:solidFill>
              <a:schemeClr val="tx2">
                <a:lumMod val="60000"/>
                <a:lumOff val="40000"/>
              </a:schemeClr>
            </a:solidFill>
          </p:spPr>
          <p:txBody>
            <a:bodyPr wrap="none">
              <a:spAutoFit/>
            </a:bodyPr>
            <a:lstStyle/>
            <a:p>
              <a:pPr fontAlgn="auto">
                <a:spcBef>
                  <a:spcPts val="0"/>
                </a:spcBef>
                <a:spcAft>
                  <a:spcPts val="0"/>
                </a:spcAft>
                <a:defRPr/>
              </a:pPr>
              <a:r>
                <a:rPr lang="id-ID" sz="1400" dirty="0">
                  <a:solidFill>
                    <a:prstClr val="white"/>
                  </a:solidFill>
                  <a:latin typeface="+mn-lt"/>
                </a:rPr>
                <a:t>83 cm</a:t>
              </a:r>
            </a:p>
          </p:txBody>
        </p:sp>
        <p:cxnSp>
          <p:nvCxnSpPr>
            <p:cNvPr id="24" name="Straight Arrow Connector 23"/>
            <p:cNvCxnSpPr/>
            <p:nvPr/>
          </p:nvCxnSpPr>
          <p:spPr>
            <a:xfrm>
              <a:off x="3057525" y="2305050"/>
              <a:ext cx="4044950" cy="52388"/>
            </a:xfrm>
            <a:prstGeom prst="straightConnector1">
              <a:avLst/>
            </a:prstGeom>
            <a:ln w="127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51388" y="2184400"/>
              <a:ext cx="684849" cy="345148"/>
            </a:xfrm>
            <a:prstGeom prst="rect">
              <a:avLst/>
            </a:prstGeom>
            <a:solidFill>
              <a:schemeClr val="tx2">
                <a:lumMod val="60000"/>
                <a:lumOff val="40000"/>
              </a:schemeClr>
            </a:solidFill>
          </p:spPr>
          <p:txBody>
            <a:bodyPr wrap="none">
              <a:spAutoFit/>
            </a:bodyPr>
            <a:lstStyle/>
            <a:p>
              <a:pPr fontAlgn="auto">
                <a:spcBef>
                  <a:spcPts val="0"/>
                </a:spcBef>
                <a:spcAft>
                  <a:spcPts val="0"/>
                </a:spcAft>
                <a:defRPr/>
              </a:pPr>
              <a:r>
                <a:rPr lang="id-ID" sz="1400" dirty="0">
                  <a:solidFill>
                    <a:prstClr val="white"/>
                  </a:solidFill>
                  <a:latin typeface="+mn-lt"/>
                </a:rPr>
                <a:t>92 cm</a:t>
              </a:r>
            </a:p>
          </p:txBody>
        </p:sp>
        <p:cxnSp>
          <p:nvCxnSpPr>
            <p:cNvPr id="28" name="Straight Arrow Connector 27"/>
            <p:cNvCxnSpPr/>
            <p:nvPr/>
          </p:nvCxnSpPr>
          <p:spPr>
            <a:xfrm>
              <a:off x="3081338" y="2670175"/>
              <a:ext cx="4044950" cy="52388"/>
            </a:xfrm>
            <a:prstGeom prst="straightConnector1">
              <a:avLst/>
            </a:prstGeom>
            <a:ln w="127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75200" y="2562225"/>
              <a:ext cx="684849" cy="345148"/>
            </a:xfrm>
            <a:prstGeom prst="rect">
              <a:avLst/>
            </a:prstGeom>
            <a:solidFill>
              <a:schemeClr val="tx2">
                <a:lumMod val="60000"/>
                <a:lumOff val="40000"/>
              </a:schemeClr>
            </a:solidFill>
          </p:spPr>
          <p:txBody>
            <a:bodyPr wrap="none">
              <a:spAutoFit/>
            </a:bodyPr>
            <a:lstStyle/>
            <a:p>
              <a:pPr fontAlgn="auto">
                <a:spcBef>
                  <a:spcPts val="0"/>
                </a:spcBef>
                <a:spcAft>
                  <a:spcPts val="0"/>
                </a:spcAft>
                <a:defRPr/>
              </a:pPr>
              <a:r>
                <a:rPr lang="id-ID" sz="1400" dirty="0">
                  <a:solidFill>
                    <a:prstClr val="white"/>
                  </a:solidFill>
                  <a:latin typeface="+mn-lt"/>
                </a:rPr>
                <a:t>86 cm</a:t>
              </a:r>
            </a:p>
          </p:txBody>
        </p:sp>
        <p:sp>
          <p:nvSpPr>
            <p:cNvPr id="48151" name="TextBox 29"/>
            <p:cNvSpPr txBox="1">
              <a:spLocks noChangeArrowheads="1"/>
            </p:cNvSpPr>
            <p:nvPr/>
          </p:nvSpPr>
          <p:spPr bwMode="auto">
            <a:xfrm>
              <a:off x="1335089" y="2924175"/>
              <a:ext cx="1201978"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Lengan Kiri</a:t>
              </a:r>
            </a:p>
          </p:txBody>
        </p:sp>
        <p:sp>
          <p:nvSpPr>
            <p:cNvPr id="48152" name="TextBox 30"/>
            <p:cNvSpPr txBox="1">
              <a:spLocks noChangeArrowheads="1"/>
            </p:cNvSpPr>
            <p:nvPr/>
          </p:nvSpPr>
          <p:spPr bwMode="auto">
            <a:xfrm>
              <a:off x="7761288" y="2924175"/>
              <a:ext cx="1466791"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Lengan Kanan</a:t>
              </a:r>
            </a:p>
          </p:txBody>
        </p:sp>
        <p:sp>
          <p:nvSpPr>
            <p:cNvPr id="48153" name="TextBox 31"/>
            <p:cNvSpPr txBox="1">
              <a:spLocks noChangeArrowheads="1"/>
            </p:cNvSpPr>
            <p:nvPr/>
          </p:nvSpPr>
          <p:spPr bwMode="auto">
            <a:xfrm>
              <a:off x="5889625" y="2924175"/>
              <a:ext cx="1330172"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Muka Kanan</a:t>
              </a:r>
            </a:p>
          </p:txBody>
        </p:sp>
        <p:sp>
          <p:nvSpPr>
            <p:cNvPr id="48154" name="TextBox 32"/>
            <p:cNvSpPr txBox="1">
              <a:spLocks noChangeArrowheads="1"/>
            </p:cNvSpPr>
            <p:nvPr/>
          </p:nvSpPr>
          <p:spPr bwMode="auto">
            <a:xfrm>
              <a:off x="3017838" y="2924175"/>
              <a:ext cx="1065359"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Muka Kiri</a:t>
              </a:r>
            </a:p>
          </p:txBody>
        </p:sp>
        <p:sp>
          <p:nvSpPr>
            <p:cNvPr id="48155" name="TextBox 33"/>
            <p:cNvSpPr txBox="1">
              <a:spLocks noChangeArrowheads="1"/>
            </p:cNvSpPr>
            <p:nvPr/>
          </p:nvSpPr>
          <p:spPr bwMode="auto">
            <a:xfrm>
              <a:off x="4521200" y="2908300"/>
              <a:ext cx="1023236"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Belakang</a:t>
              </a:r>
            </a:p>
          </p:txBody>
        </p:sp>
        <p:sp>
          <p:nvSpPr>
            <p:cNvPr id="14" name="Pentagon 13"/>
            <p:cNvSpPr/>
            <p:nvPr/>
          </p:nvSpPr>
          <p:spPr>
            <a:xfrm rot="5400000">
              <a:off x="607219" y="1604169"/>
              <a:ext cx="288925" cy="48101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8157" name="TextBox 35"/>
            <p:cNvSpPr txBox="1">
              <a:spLocks noChangeArrowheads="1"/>
            </p:cNvSpPr>
            <p:nvPr/>
          </p:nvSpPr>
          <p:spPr bwMode="auto">
            <a:xfrm>
              <a:off x="415925" y="1989138"/>
              <a:ext cx="613521"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saku</a:t>
              </a:r>
            </a:p>
          </p:txBody>
        </p:sp>
        <p:sp>
          <p:nvSpPr>
            <p:cNvPr id="15" name="Trapezoid 14"/>
            <p:cNvSpPr/>
            <p:nvPr/>
          </p:nvSpPr>
          <p:spPr>
            <a:xfrm>
              <a:off x="344488" y="2562225"/>
              <a:ext cx="936625" cy="307975"/>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48159" name="TextBox 37"/>
            <p:cNvSpPr txBox="1">
              <a:spLocks noChangeArrowheads="1"/>
            </p:cNvSpPr>
            <p:nvPr/>
          </p:nvSpPr>
          <p:spPr bwMode="auto">
            <a:xfrm>
              <a:off x="449263" y="2801938"/>
              <a:ext cx="708087" cy="379662"/>
            </a:xfrm>
            <a:prstGeom prst="rect">
              <a:avLst/>
            </a:prstGeom>
            <a:noFill/>
            <a:ln w="9525">
              <a:noFill/>
              <a:miter lim="800000"/>
              <a:headEnd/>
              <a:tailEnd/>
            </a:ln>
          </p:spPr>
          <p:txBody>
            <a:bodyPr wrap="none">
              <a:spAutoFit/>
            </a:bodyPr>
            <a:lstStyle/>
            <a:p>
              <a:r>
                <a:rPr lang="id-ID" sz="1600">
                  <a:solidFill>
                    <a:srgbClr val="000000"/>
                  </a:solidFill>
                  <a:latin typeface="Calibri" pitchFamily="34" charset="0"/>
                </a:rPr>
                <a:t>kerah</a:t>
              </a:r>
            </a:p>
          </p:txBody>
        </p:sp>
      </p:grpSp>
      <p:sp>
        <p:nvSpPr>
          <p:cNvPr id="34" name="Title 6"/>
          <p:cNvSpPr txBox="1">
            <a:spLocks/>
          </p:cNvSpPr>
          <p:nvPr/>
        </p:nvSpPr>
        <p:spPr>
          <a:xfrm>
            <a:off x="0" y="0"/>
            <a:ext cx="9906000" cy="762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rgbClr val="4BACC6">
                    <a:lumMod val="75000"/>
                  </a:srgbClr>
                </a:solidFill>
              </a:rPr>
              <a:t>Pola Pikir Kurikulum 2013</a:t>
            </a:r>
            <a:endParaRPr lang="id-ID" sz="3600" b="1" dirty="0" smtClean="0">
              <a:solidFill>
                <a:schemeClr val="accent6">
                  <a:lumMod val="75000"/>
                </a:schemeClr>
              </a:solidFill>
            </a:endParaRPr>
          </a:p>
        </p:txBody>
      </p:sp>
      <p:cxnSp>
        <p:nvCxnSpPr>
          <p:cNvPr id="36" name="Straight Connector 35"/>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35"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EEEB3414-A31F-4AC2-8B24-818078BDE2B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32</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39174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099469" y="928690"/>
            <a:ext cx="4323556" cy="4929187"/>
          </a:xfrm>
          <a:prstGeom prst="rtTriangl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 name="Right Triangle 2"/>
          <p:cNvSpPr/>
          <p:nvPr/>
        </p:nvSpPr>
        <p:spPr>
          <a:xfrm rot="10800000">
            <a:off x="2099469" y="857250"/>
            <a:ext cx="4401344" cy="4929188"/>
          </a:xfrm>
          <a:prstGeom prst="rtTriangl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3" name="Rectangle 22"/>
          <p:cNvSpPr/>
          <p:nvPr/>
        </p:nvSpPr>
        <p:spPr>
          <a:xfrm>
            <a:off x="2955826" y="857250"/>
            <a:ext cx="541337" cy="1451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4" name="Rectangle 23"/>
          <p:cNvSpPr/>
          <p:nvPr/>
        </p:nvSpPr>
        <p:spPr>
          <a:xfrm>
            <a:off x="2971503" y="2313511"/>
            <a:ext cx="541337" cy="35306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5" name="Rectangle 24"/>
          <p:cNvSpPr/>
          <p:nvPr/>
        </p:nvSpPr>
        <p:spPr>
          <a:xfrm>
            <a:off x="4592959" y="857250"/>
            <a:ext cx="542926" cy="3071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6" name="Rectangle 25"/>
          <p:cNvSpPr/>
          <p:nvPr/>
        </p:nvSpPr>
        <p:spPr>
          <a:xfrm>
            <a:off x="4607049" y="3929063"/>
            <a:ext cx="542926" cy="19288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7" name="Rectangle 26"/>
          <p:cNvSpPr/>
          <p:nvPr/>
        </p:nvSpPr>
        <p:spPr>
          <a:xfrm>
            <a:off x="5649915" y="857252"/>
            <a:ext cx="541337" cy="4214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8" name="Rectangle 27"/>
          <p:cNvSpPr/>
          <p:nvPr/>
        </p:nvSpPr>
        <p:spPr>
          <a:xfrm>
            <a:off x="5649915" y="5072063"/>
            <a:ext cx="541337" cy="7858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9162" name="TextBox 3"/>
          <p:cNvSpPr txBox="1">
            <a:spLocks noChangeArrowheads="1"/>
          </p:cNvSpPr>
          <p:nvPr/>
        </p:nvSpPr>
        <p:spPr bwMode="auto">
          <a:xfrm>
            <a:off x="3224813" y="5857875"/>
            <a:ext cx="1756571" cy="338554"/>
          </a:xfrm>
          <a:prstGeom prst="rect">
            <a:avLst/>
          </a:prstGeom>
          <a:noFill/>
          <a:ln w="9525">
            <a:noFill/>
            <a:miter lim="800000"/>
            <a:headEnd/>
            <a:tailEnd/>
          </a:ln>
        </p:spPr>
        <p:txBody>
          <a:bodyPr wrap="none">
            <a:spAutoFit/>
          </a:bodyPr>
          <a:lstStyle/>
          <a:p>
            <a:pPr algn="ctr"/>
            <a:r>
              <a:rPr lang="en-AU" sz="1600" b="1">
                <a:latin typeface="Calibri" pitchFamily="34" charset="0"/>
              </a:rPr>
              <a:t>Peran  Pemerintah</a:t>
            </a:r>
          </a:p>
        </p:txBody>
      </p:sp>
      <p:sp>
        <p:nvSpPr>
          <p:cNvPr id="49163" name="TextBox 4"/>
          <p:cNvSpPr txBox="1">
            <a:spLocks noChangeArrowheads="1"/>
          </p:cNvSpPr>
          <p:nvPr/>
        </p:nvSpPr>
        <p:spPr bwMode="auto">
          <a:xfrm rot="-5400000">
            <a:off x="858705" y="3604388"/>
            <a:ext cx="1757981" cy="338554"/>
          </a:xfrm>
          <a:prstGeom prst="rect">
            <a:avLst/>
          </a:prstGeom>
          <a:noFill/>
          <a:ln w="9525">
            <a:noFill/>
            <a:miter lim="800000"/>
            <a:headEnd/>
            <a:tailEnd/>
          </a:ln>
        </p:spPr>
        <p:txBody>
          <a:bodyPr wrap="none">
            <a:spAutoFit/>
          </a:bodyPr>
          <a:lstStyle/>
          <a:p>
            <a:pPr algn="ctr"/>
            <a:r>
              <a:rPr lang="en-AU" sz="1600" b="1" dirty="0" err="1">
                <a:latin typeface="Calibri" pitchFamily="34" charset="0"/>
              </a:rPr>
              <a:t>Peran</a:t>
            </a:r>
            <a:r>
              <a:rPr lang="en-AU" sz="1600" b="1" dirty="0">
                <a:latin typeface="Calibri" pitchFamily="34" charset="0"/>
              </a:rPr>
              <a:t> Guru/</a:t>
            </a:r>
            <a:r>
              <a:rPr lang="en-AU" sz="1600" b="1" dirty="0" err="1">
                <a:latin typeface="Calibri" pitchFamily="34" charset="0"/>
              </a:rPr>
              <a:t>Satdik</a:t>
            </a:r>
            <a:endParaRPr lang="en-AU" sz="1600" dirty="0">
              <a:solidFill>
                <a:srgbClr val="FF0000"/>
              </a:solidFill>
              <a:latin typeface="Calibri" pitchFamily="34" charset="0"/>
            </a:endParaRPr>
          </a:p>
        </p:txBody>
      </p:sp>
      <p:sp>
        <p:nvSpPr>
          <p:cNvPr id="49164" name="TextBox 5"/>
          <p:cNvSpPr txBox="1">
            <a:spLocks noChangeArrowheads="1"/>
          </p:cNvSpPr>
          <p:nvPr/>
        </p:nvSpPr>
        <p:spPr bwMode="auto">
          <a:xfrm rot="-5400000">
            <a:off x="4274348" y="2432951"/>
            <a:ext cx="3316287" cy="307777"/>
          </a:xfrm>
          <a:prstGeom prst="rect">
            <a:avLst/>
          </a:prstGeom>
          <a:noFill/>
          <a:ln w="9525">
            <a:noFill/>
            <a:miter lim="800000"/>
            <a:headEnd/>
            <a:tailEnd/>
          </a:ln>
        </p:spPr>
        <p:txBody>
          <a:bodyPr>
            <a:spAutoFit/>
          </a:bodyPr>
          <a:lstStyle/>
          <a:p>
            <a:pPr algn="ctr"/>
            <a:r>
              <a:rPr lang="en-AU" sz="1400" b="1">
                <a:solidFill>
                  <a:schemeClr val="bg1"/>
                </a:solidFill>
                <a:latin typeface="Calibri" pitchFamily="34" charset="0"/>
              </a:rPr>
              <a:t>Efektivitas waktu p</a:t>
            </a:r>
            <a:r>
              <a:rPr lang="en-AU" sz="1400" b="1">
                <a:solidFill>
                  <a:schemeClr val="bg1"/>
                </a:solidFill>
                <a:cs typeface="Arial" pitchFamily="34" charset="0"/>
              </a:rPr>
              <a:t>embelajaran</a:t>
            </a:r>
          </a:p>
        </p:txBody>
      </p:sp>
      <p:sp>
        <p:nvSpPr>
          <p:cNvPr id="18" name="TextBox 17"/>
          <p:cNvSpPr txBox="1"/>
          <p:nvPr/>
        </p:nvSpPr>
        <p:spPr>
          <a:xfrm>
            <a:off x="6783391" y="4786320"/>
            <a:ext cx="1221295" cy="646331"/>
          </a:xfrm>
          <a:prstGeom prst="rect">
            <a:avLst/>
          </a:prstGeom>
          <a:noFill/>
        </p:spPr>
        <p:txBody>
          <a:bodyPr wrap="none">
            <a:spAutoFit/>
          </a:bodyPr>
          <a:lstStyle/>
          <a:p>
            <a:pPr algn="ctr" fontAlgn="auto">
              <a:spcBef>
                <a:spcPts val="0"/>
              </a:spcBef>
              <a:spcAft>
                <a:spcPts val="0"/>
              </a:spcAft>
              <a:defRPr/>
            </a:pPr>
            <a:r>
              <a:rPr lang="en-AU" b="1" dirty="0" err="1">
                <a:solidFill>
                  <a:schemeClr val="tx2">
                    <a:lumMod val="75000"/>
                  </a:schemeClr>
                </a:solidFill>
                <a:latin typeface="+mn-lt"/>
              </a:rPr>
              <a:t>Kurikulum</a:t>
            </a:r>
            <a:r>
              <a:rPr lang="en-AU" b="1" dirty="0">
                <a:solidFill>
                  <a:schemeClr val="tx2">
                    <a:lumMod val="75000"/>
                  </a:schemeClr>
                </a:solidFill>
                <a:latin typeface="+mn-lt"/>
              </a:rPr>
              <a:t> </a:t>
            </a:r>
          </a:p>
          <a:p>
            <a:pPr algn="ctr" fontAlgn="auto">
              <a:spcBef>
                <a:spcPts val="0"/>
              </a:spcBef>
              <a:spcAft>
                <a:spcPts val="0"/>
              </a:spcAft>
              <a:defRPr/>
            </a:pPr>
            <a:r>
              <a:rPr lang="en-AU" b="1" dirty="0">
                <a:solidFill>
                  <a:schemeClr val="tx2">
                    <a:lumMod val="75000"/>
                  </a:schemeClr>
                </a:solidFill>
                <a:latin typeface="+mn-lt"/>
              </a:rPr>
              <a:t>2013</a:t>
            </a:r>
          </a:p>
        </p:txBody>
      </p:sp>
      <p:sp>
        <p:nvSpPr>
          <p:cNvPr id="19" name="TextBox 18"/>
          <p:cNvSpPr txBox="1"/>
          <p:nvPr/>
        </p:nvSpPr>
        <p:spPr>
          <a:xfrm>
            <a:off x="6434463" y="3818633"/>
            <a:ext cx="1088760" cy="369332"/>
          </a:xfrm>
          <a:prstGeom prst="rect">
            <a:avLst/>
          </a:prstGeom>
          <a:noFill/>
        </p:spPr>
        <p:txBody>
          <a:bodyPr wrap="none">
            <a:spAutoFit/>
          </a:bodyPr>
          <a:lstStyle/>
          <a:p>
            <a:pPr algn="ctr" fontAlgn="auto">
              <a:spcBef>
                <a:spcPts val="0"/>
              </a:spcBef>
              <a:spcAft>
                <a:spcPts val="0"/>
              </a:spcAft>
              <a:defRPr/>
            </a:pPr>
            <a:r>
              <a:rPr lang="en-AU" b="1" dirty="0">
                <a:solidFill>
                  <a:schemeClr val="accent3">
                    <a:lumMod val="50000"/>
                  </a:schemeClr>
                </a:solidFill>
                <a:latin typeface="+mn-lt"/>
              </a:rPr>
              <a:t>KBK 2004</a:t>
            </a:r>
          </a:p>
        </p:txBody>
      </p:sp>
      <p:sp>
        <p:nvSpPr>
          <p:cNvPr id="20" name="TextBox 19"/>
          <p:cNvSpPr txBox="1"/>
          <p:nvPr/>
        </p:nvSpPr>
        <p:spPr>
          <a:xfrm>
            <a:off x="1352601" y="2124596"/>
            <a:ext cx="1177374" cy="369332"/>
          </a:xfrm>
          <a:prstGeom prst="rect">
            <a:avLst/>
          </a:prstGeom>
          <a:noFill/>
        </p:spPr>
        <p:txBody>
          <a:bodyPr wrap="none">
            <a:spAutoFit/>
          </a:bodyPr>
          <a:lstStyle/>
          <a:p>
            <a:pPr algn="ctr" fontAlgn="auto">
              <a:spcBef>
                <a:spcPts val="0"/>
              </a:spcBef>
              <a:spcAft>
                <a:spcPts val="0"/>
              </a:spcAft>
              <a:defRPr/>
            </a:pPr>
            <a:r>
              <a:rPr lang="en-AU" b="1" dirty="0">
                <a:solidFill>
                  <a:schemeClr val="accent6">
                    <a:lumMod val="75000"/>
                  </a:schemeClr>
                </a:solidFill>
                <a:latin typeface="+mn-lt"/>
              </a:rPr>
              <a:t>KTSP 2006</a:t>
            </a:r>
          </a:p>
        </p:txBody>
      </p:sp>
      <p:sp>
        <p:nvSpPr>
          <p:cNvPr id="49168" name="TextBox 12"/>
          <p:cNvSpPr txBox="1">
            <a:spLocks noChangeArrowheads="1"/>
          </p:cNvSpPr>
          <p:nvPr/>
        </p:nvSpPr>
        <p:spPr bwMode="auto">
          <a:xfrm rot="-5400000">
            <a:off x="1724648" y="3921053"/>
            <a:ext cx="3009032" cy="584775"/>
          </a:xfrm>
          <a:prstGeom prst="rect">
            <a:avLst/>
          </a:prstGeom>
          <a:noFill/>
          <a:ln w="9525">
            <a:noFill/>
            <a:miter lim="800000"/>
            <a:headEnd/>
            <a:tailEnd/>
          </a:ln>
        </p:spPr>
        <p:txBody>
          <a:bodyPr wrap="square">
            <a:spAutoFit/>
          </a:bodyPr>
          <a:lstStyle/>
          <a:p>
            <a:pPr algn="ctr"/>
            <a:r>
              <a:rPr lang="en-AU" sz="1600" b="1" dirty="0" err="1">
                <a:latin typeface="Calibri" pitchFamily="34" charset="0"/>
              </a:rPr>
              <a:t>Alokasi</a:t>
            </a:r>
            <a:r>
              <a:rPr lang="en-AU" sz="1600" b="1" dirty="0">
                <a:latin typeface="Calibri" pitchFamily="34" charset="0"/>
              </a:rPr>
              <a:t> </a:t>
            </a:r>
            <a:r>
              <a:rPr lang="en-AU" sz="1600" b="1" dirty="0" err="1">
                <a:cs typeface="Arial" pitchFamily="34" charset="0"/>
              </a:rPr>
              <a:t>waktu</a:t>
            </a:r>
            <a:r>
              <a:rPr lang="en-AU" sz="1600" b="1" dirty="0">
                <a:latin typeface="Calibri" pitchFamily="34" charset="0"/>
              </a:rPr>
              <a:t> </a:t>
            </a:r>
            <a:r>
              <a:rPr lang="en-AU" sz="1600" b="1" dirty="0" err="1">
                <a:latin typeface="Calibri" pitchFamily="34" charset="0"/>
              </a:rPr>
              <a:t>persiapan</a:t>
            </a:r>
            <a:r>
              <a:rPr lang="en-AU" sz="1600" b="1" dirty="0">
                <a:latin typeface="Calibri" pitchFamily="34" charset="0"/>
              </a:rPr>
              <a:t> </a:t>
            </a:r>
            <a:r>
              <a:rPr lang="en-AU" sz="1600" b="1" dirty="0" err="1">
                <a:latin typeface="Calibri" pitchFamily="34" charset="0"/>
              </a:rPr>
              <a:t>silabus</a:t>
            </a:r>
            <a:r>
              <a:rPr lang="en-AU" sz="1600" b="1" dirty="0">
                <a:latin typeface="Calibri" pitchFamily="34" charset="0"/>
              </a:rPr>
              <a:t> </a:t>
            </a:r>
            <a:r>
              <a:rPr lang="en-AU" sz="1600" b="1" dirty="0" err="1">
                <a:latin typeface="Calibri" pitchFamily="34" charset="0"/>
              </a:rPr>
              <a:t>dan</a:t>
            </a:r>
            <a:r>
              <a:rPr lang="en-AU" sz="1600" b="1" dirty="0">
                <a:latin typeface="Calibri" pitchFamily="34" charset="0"/>
              </a:rPr>
              <a:t> review </a:t>
            </a:r>
            <a:r>
              <a:rPr lang="en-AU" sz="1600" b="1" dirty="0" err="1">
                <a:latin typeface="Calibri" pitchFamily="34" charset="0"/>
              </a:rPr>
              <a:t>buku</a:t>
            </a:r>
            <a:endParaRPr lang="en-AU" sz="1600" b="1" dirty="0">
              <a:latin typeface="Calibri" pitchFamily="34" charset="0"/>
            </a:endParaRPr>
          </a:p>
        </p:txBody>
      </p:sp>
      <p:sp>
        <p:nvSpPr>
          <p:cNvPr id="14" name="Oval 13"/>
          <p:cNvSpPr/>
          <p:nvPr/>
        </p:nvSpPr>
        <p:spPr>
          <a:xfrm>
            <a:off x="5649915" y="4786313"/>
            <a:ext cx="541337" cy="500062"/>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1" name="Oval 20"/>
          <p:cNvSpPr/>
          <p:nvPr/>
        </p:nvSpPr>
        <p:spPr>
          <a:xfrm>
            <a:off x="2936776" y="2047879"/>
            <a:ext cx="541337" cy="500063"/>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2" name="Oval 21"/>
          <p:cNvSpPr/>
          <p:nvPr/>
        </p:nvSpPr>
        <p:spPr>
          <a:xfrm>
            <a:off x="4592960" y="3717032"/>
            <a:ext cx="542926" cy="500062"/>
          </a:xfrm>
          <a:prstGeom prst="ellipse">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36" name="Straight Arrow Connector 35"/>
          <p:cNvCxnSpPr/>
          <p:nvPr/>
        </p:nvCxnSpPr>
        <p:spPr>
          <a:xfrm>
            <a:off x="5135885" y="4002783"/>
            <a:ext cx="128587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191250" y="5070475"/>
            <a:ext cx="5461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2471788" y="2311921"/>
            <a:ext cx="7747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56388" y="857250"/>
            <a:ext cx="541337"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9176" name="TextBox 29"/>
          <p:cNvSpPr txBox="1">
            <a:spLocks noChangeArrowheads="1"/>
          </p:cNvSpPr>
          <p:nvPr/>
        </p:nvSpPr>
        <p:spPr bwMode="auto">
          <a:xfrm>
            <a:off x="7197729" y="866780"/>
            <a:ext cx="2134623" cy="276999"/>
          </a:xfrm>
          <a:prstGeom prst="rect">
            <a:avLst/>
          </a:prstGeom>
          <a:noFill/>
          <a:ln w="9525">
            <a:noFill/>
            <a:miter lim="800000"/>
            <a:headEnd/>
            <a:tailEnd/>
          </a:ln>
        </p:spPr>
        <p:txBody>
          <a:bodyPr wrap="none">
            <a:spAutoFit/>
          </a:bodyPr>
          <a:lstStyle/>
          <a:p>
            <a:r>
              <a:rPr lang="en-AU" sz="1200">
                <a:latin typeface="Calibri" pitchFamily="34" charset="0"/>
              </a:rPr>
              <a:t>Efektivitas waktu pembelajaran</a:t>
            </a:r>
          </a:p>
        </p:txBody>
      </p:sp>
      <p:sp>
        <p:nvSpPr>
          <p:cNvPr id="31" name="Rectangle 30"/>
          <p:cNvSpPr/>
          <p:nvPr/>
        </p:nvSpPr>
        <p:spPr>
          <a:xfrm>
            <a:off x="6656388" y="1285875"/>
            <a:ext cx="541337" cy="3571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9178" name="TextBox 31"/>
          <p:cNvSpPr txBox="1">
            <a:spLocks noChangeArrowheads="1"/>
          </p:cNvSpPr>
          <p:nvPr/>
        </p:nvSpPr>
        <p:spPr bwMode="auto">
          <a:xfrm>
            <a:off x="7197725" y="1214445"/>
            <a:ext cx="2411686" cy="461665"/>
          </a:xfrm>
          <a:prstGeom prst="rect">
            <a:avLst/>
          </a:prstGeom>
          <a:noFill/>
          <a:ln w="9525">
            <a:noFill/>
            <a:miter lim="800000"/>
            <a:headEnd/>
            <a:tailEnd/>
          </a:ln>
        </p:spPr>
        <p:txBody>
          <a:bodyPr wrap="none">
            <a:spAutoFit/>
          </a:bodyPr>
          <a:lstStyle/>
          <a:p>
            <a:r>
              <a:rPr lang="en-AU" sz="1200">
                <a:latin typeface="Calibri" pitchFamily="34" charset="0"/>
              </a:rPr>
              <a:t>Alokasi waktu guru untuk persiapan</a:t>
            </a:r>
          </a:p>
          <a:p>
            <a:r>
              <a:rPr lang="en-AU" sz="1200">
                <a:latin typeface="Calibri" pitchFamily="34" charset="0"/>
              </a:rPr>
              <a:t>silabus dan review buku ajar</a:t>
            </a:r>
          </a:p>
        </p:txBody>
      </p:sp>
      <p:sp>
        <p:nvSpPr>
          <p:cNvPr id="49179" name="TextBox 32"/>
          <p:cNvSpPr txBox="1">
            <a:spLocks noChangeArrowheads="1"/>
          </p:cNvSpPr>
          <p:nvPr/>
        </p:nvSpPr>
        <p:spPr bwMode="auto">
          <a:xfrm>
            <a:off x="0" y="-533400"/>
            <a:ext cx="9906000" cy="1754188"/>
          </a:xfrm>
          <a:prstGeom prst="rect">
            <a:avLst/>
          </a:prstGeom>
          <a:noFill/>
          <a:ln w="9525">
            <a:noFill/>
            <a:miter lim="800000"/>
            <a:headEnd/>
            <a:tailEnd/>
          </a:ln>
        </p:spPr>
        <p:txBody>
          <a:bodyPr anchor="ctr"/>
          <a:lstStyle/>
          <a:p>
            <a:pPr algn="ctr"/>
            <a:r>
              <a:rPr lang="en-AU" sz="2000" b="1">
                <a:solidFill>
                  <a:srgbClr val="31859C"/>
                </a:solidFill>
                <a:latin typeface="Calibri" pitchFamily="34" charset="0"/>
              </a:rPr>
              <a:t>Pembagian peran Pemerintah dan Satuan Pendidikan/Guru dalam Kurikulum dan </a:t>
            </a:r>
          </a:p>
          <a:p>
            <a:pPr algn="ctr"/>
            <a:r>
              <a:rPr lang="en-AU" sz="2000" b="1">
                <a:solidFill>
                  <a:srgbClr val="31859C"/>
                </a:solidFill>
                <a:latin typeface="Calibri" pitchFamily="34" charset="0"/>
              </a:rPr>
              <a:t>Efektivitas Waktu Pembelajaran </a:t>
            </a:r>
          </a:p>
        </p:txBody>
      </p:sp>
      <p:cxnSp>
        <p:nvCxnSpPr>
          <p:cNvPr id="35" name="Straight Connector 34"/>
          <p:cNvCxnSpPr/>
          <p:nvPr/>
        </p:nvCxnSpPr>
        <p:spPr>
          <a:xfrm>
            <a:off x="0" y="714375"/>
            <a:ext cx="9906000" cy="158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31777" y="6184900"/>
            <a:ext cx="9286875" cy="584200"/>
          </a:xfrm>
          <a:prstGeom prst="rect">
            <a:avLst/>
          </a:prstGeom>
          <a:solidFill>
            <a:schemeClr val="accent5">
              <a:lumMod val="20000"/>
              <a:lumOff val="80000"/>
            </a:schemeClr>
          </a:solidFill>
        </p:spPr>
        <p:txBody>
          <a:bodyPr>
            <a:spAutoFit/>
          </a:bodyPr>
          <a:lstStyle/>
          <a:p>
            <a:pPr algn="ctr" fontAlgn="auto">
              <a:spcBef>
                <a:spcPts val="0"/>
              </a:spcBef>
              <a:spcAft>
                <a:spcPts val="0"/>
              </a:spcAft>
              <a:defRPr/>
            </a:pPr>
            <a:r>
              <a:rPr lang="en-AU" sz="1600" b="1" dirty="0">
                <a:latin typeface="+mn-lt"/>
              </a:rPr>
              <a:t>...  </a:t>
            </a:r>
            <a:r>
              <a:rPr lang="en-AU" sz="1600" b="1" dirty="0" err="1">
                <a:latin typeface="+mn-lt"/>
              </a:rPr>
              <a:t>Kurikulum</a:t>
            </a:r>
            <a:r>
              <a:rPr lang="en-AU" sz="1600" b="1" dirty="0">
                <a:latin typeface="+mn-lt"/>
              </a:rPr>
              <a:t> 2013 </a:t>
            </a:r>
            <a:r>
              <a:rPr lang="en-AU" sz="1600" b="1" dirty="0" err="1">
                <a:latin typeface="+mn-lt"/>
              </a:rPr>
              <a:t>memberikan</a:t>
            </a:r>
            <a:r>
              <a:rPr lang="en-AU" sz="1600" b="1" dirty="0">
                <a:latin typeface="+mn-lt"/>
              </a:rPr>
              <a:t> </a:t>
            </a:r>
            <a:r>
              <a:rPr lang="en-AU" sz="1600" b="1" dirty="0" err="1">
                <a:latin typeface="+mn-lt"/>
              </a:rPr>
              <a:t>kesempatan</a:t>
            </a:r>
            <a:r>
              <a:rPr lang="en-AU" sz="1600" b="1" dirty="0">
                <a:latin typeface="+mn-lt"/>
              </a:rPr>
              <a:t> yang </a:t>
            </a:r>
            <a:r>
              <a:rPr lang="en-AU" sz="1600" b="1" dirty="0" err="1">
                <a:latin typeface="+mn-lt"/>
              </a:rPr>
              <a:t>lebih</a:t>
            </a:r>
            <a:r>
              <a:rPr lang="en-AU" sz="1600" b="1" dirty="0">
                <a:latin typeface="+mn-lt"/>
              </a:rPr>
              <a:t> </a:t>
            </a:r>
            <a:r>
              <a:rPr lang="en-AU" sz="1600" b="1" dirty="0" err="1">
                <a:latin typeface="+mn-lt"/>
              </a:rPr>
              <a:t>besar</a:t>
            </a:r>
            <a:r>
              <a:rPr lang="en-AU" sz="1600" b="1" dirty="0">
                <a:latin typeface="+mn-lt"/>
              </a:rPr>
              <a:t> </a:t>
            </a:r>
            <a:r>
              <a:rPr lang="en-AU" sz="1600" b="1" dirty="0" err="1">
                <a:latin typeface="+mn-lt"/>
              </a:rPr>
              <a:t>bagi</a:t>
            </a:r>
            <a:r>
              <a:rPr lang="en-AU" sz="1600" b="1" dirty="0">
                <a:latin typeface="+mn-lt"/>
              </a:rPr>
              <a:t> guru/</a:t>
            </a:r>
            <a:r>
              <a:rPr lang="en-AU" sz="1600" b="1" dirty="0" err="1">
                <a:latin typeface="+mn-lt"/>
              </a:rPr>
              <a:t>satuan</a:t>
            </a:r>
            <a:r>
              <a:rPr lang="en-AU" sz="1600" b="1" dirty="0">
                <a:latin typeface="+mn-lt"/>
              </a:rPr>
              <a:t> </a:t>
            </a:r>
            <a:r>
              <a:rPr lang="en-AU" sz="1600" b="1" dirty="0" err="1">
                <a:latin typeface="+mn-lt"/>
              </a:rPr>
              <a:t>pendidikan</a:t>
            </a:r>
            <a:r>
              <a:rPr lang="en-AU" sz="1600" b="1" dirty="0">
                <a:latin typeface="+mn-lt"/>
              </a:rPr>
              <a:t> </a:t>
            </a:r>
            <a:r>
              <a:rPr lang="en-AU" sz="1600" b="1" dirty="0" err="1">
                <a:latin typeface="+mn-lt"/>
              </a:rPr>
              <a:t>untuk</a:t>
            </a:r>
            <a:r>
              <a:rPr lang="en-AU" sz="1600" b="1" dirty="0">
                <a:latin typeface="+mn-lt"/>
              </a:rPr>
              <a:t> </a:t>
            </a:r>
          </a:p>
          <a:p>
            <a:pPr algn="ctr" fontAlgn="auto">
              <a:spcBef>
                <a:spcPts val="0"/>
              </a:spcBef>
              <a:spcAft>
                <a:spcPts val="0"/>
              </a:spcAft>
              <a:defRPr/>
            </a:pPr>
            <a:r>
              <a:rPr lang="en-AU" sz="1600" b="1" dirty="0" err="1">
                <a:latin typeface="+mn-lt"/>
              </a:rPr>
              <a:t>meningkatkan</a:t>
            </a:r>
            <a:r>
              <a:rPr lang="en-AU" sz="1600" b="1" dirty="0">
                <a:latin typeface="+mn-lt"/>
              </a:rPr>
              <a:t> </a:t>
            </a:r>
            <a:r>
              <a:rPr lang="en-AU" sz="1600" b="1" dirty="0" err="1">
                <a:latin typeface="+mn-lt"/>
              </a:rPr>
              <a:t>efektivitas</a:t>
            </a:r>
            <a:r>
              <a:rPr lang="en-AU" sz="1600" b="1" dirty="0">
                <a:latin typeface="+mn-lt"/>
              </a:rPr>
              <a:t> </a:t>
            </a:r>
            <a:r>
              <a:rPr lang="en-AU" sz="1600" b="1" dirty="0" err="1">
                <a:latin typeface="+mn-lt"/>
              </a:rPr>
              <a:t>waktu</a:t>
            </a:r>
            <a:r>
              <a:rPr lang="en-AU" sz="1600" b="1" dirty="0">
                <a:latin typeface="+mn-lt"/>
              </a:rPr>
              <a:t> </a:t>
            </a:r>
            <a:r>
              <a:rPr lang="en-AU" sz="1600" b="1" dirty="0" err="1">
                <a:latin typeface="+mn-lt"/>
              </a:rPr>
              <a:t>pembelajaran</a:t>
            </a:r>
            <a:r>
              <a:rPr lang="en-AU" sz="1600" b="1" dirty="0">
                <a:latin typeface="+mn-lt"/>
              </a:rPr>
              <a:t> .....</a:t>
            </a:r>
          </a:p>
        </p:txBody>
      </p:sp>
      <p:sp>
        <p:nvSpPr>
          <p:cNvPr id="30"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4E996DC0-52EC-4E70-9C8A-5E4CF78357B3}"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33</a:t>
            </a:fld>
            <a:endParaRPr lang="id-ID" sz="1100" b="1" dirty="0">
              <a:solidFill>
                <a:schemeClr val="bg1"/>
              </a:solidFill>
              <a:effectLst>
                <a:outerShdw blurRad="38100" dist="38100" dir="2700000" algn="tl">
                  <a:srgbClr val="000000"/>
                </a:outerShdw>
              </a:effectLst>
              <a:latin typeface="Calibri" pitchFamily="34" charset="0"/>
            </a:endParaRPr>
          </a:p>
        </p:txBody>
      </p:sp>
      <p:cxnSp>
        <p:nvCxnSpPr>
          <p:cNvPr id="32" name="Straight Arrow Connector 31"/>
          <p:cNvCxnSpPr/>
          <p:nvPr/>
        </p:nvCxnSpPr>
        <p:spPr>
          <a:xfrm>
            <a:off x="6300474" y="5857875"/>
            <a:ext cx="231775"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091730" y="867678"/>
            <a:ext cx="0" cy="194097"/>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914400"/>
            <a:ext cx="9359900" cy="5486400"/>
          </a:xfrm>
          <a:solidFill>
            <a:schemeClr val="accent5">
              <a:lumMod val="20000"/>
              <a:lumOff val="80000"/>
            </a:schemeClr>
          </a:solidFill>
          <a:ln>
            <a:solidFill>
              <a:srgbClr val="C00000"/>
            </a:solidFill>
          </a:ln>
        </p:spPr>
        <p:txBody>
          <a:bodyPr rtlCol="0">
            <a:normAutofit/>
          </a:bodyPr>
          <a:lstStyle/>
          <a:p>
            <a:pPr eaLnBrk="1" fontAlgn="auto" hangingPunct="1">
              <a:spcAft>
                <a:spcPts val="0"/>
              </a:spcAft>
              <a:defRPr/>
            </a:pPr>
            <a:r>
              <a:rPr lang="id-ID" dirty="0" smtClean="0"/>
              <a:t>Menyiapkan buku pegangan pembelajaran yang terdiri dari:</a:t>
            </a:r>
          </a:p>
          <a:p>
            <a:pPr lvl="1" eaLnBrk="1" fontAlgn="auto" hangingPunct="1">
              <a:spcAft>
                <a:spcPts val="0"/>
              </a:spcAft>
              <a:defRPr/>
            </a:pPr>
            <a:r>
              <a:rPr lang="id-ID" dirty="0" smtClean="0"/>
              <a:t>Buku pegangan siswa</a:t>
            </a:r>
          </a:p>
          <a:p>
            <a:pPr lvl="1" eaLnBrk="1" fontAlgn="auto" hangingPunct="1">
              <a:spcAft>
                <a:spcPts val="0"/>
              </a:spcAft>
              <a:defRPr/>
            </a:pPr>
            <a:r>
              <a:rPr lang="id-ID" dirty="0" smtClean="0"/>
              <a:t>Buku pegangan guru</a:t>
            </a:r>
          </a:p>
          <a:p>
            <a:pPr eaLnBrk="1" fontAlgn="auto" hangingPunct="1">
              <a:spcAft>
                <a:spcPts val="0"/>
              </a:spcAft>
              <a:defRPr/>
            </a:pPr>
            <a:r>
              <a:rPr lang="id-ID" dirty="0" smtClean="0"/>
              <a:t>Menyiapkan guru supaya memahami pemanfaatan sumber belajar yang telah disiapkan dan sumber lain yang dapat mereka manfaatkan.</a:t>
            </a:r>
          </a:p>
          <a:p>
            <a:pPr eaLnBrk="1" fontAlgn="auto" hangingPunct="1">
              <a:spcAft>
                <a:spcPts val="0"/>
              </a:spcAft>
              <a:defRPr/>
            </a:pPr>
            <a:r>
              <a:rPr lang="id-ID" dirty="0" smtClean="0"/>
              <a:t>Memperkuat peran </a:t>
            </a:r>
            <a:r>
              <a:rPr lang="id-ID" b="1" dirty="0" smtClean="0"/>
              <a:t>pendampingan</a:t>
            </a:r>
            <a:r>
              <a:rPr lang="id-ID" dirty="0" smtClean="0"/>
              <a:t> dan </a:t>
            </a:r>
            <a:r>
              <a:rPr lang="id-ID" b="1" dirty="0" smtClean="0"/>
              <a:t>pemantauan</a:t>
            </a:r>
            <a:r>
              <a:rPr lang="id-ID" dirty="0" smtClean="0"/>
              <a:t> oleh pusat dan daerah dalam pelaksanaan pembelajaran.</a:t>
            </a:r>
            <a:endParaRPr lang="id-ID" dirty="0"/>
          </a:p>
        </p:txBody>
      </p:sp>
      <p:sp>
        <p:nvSpPr>
          <p:cNvPr id="50179" name="TextBox 18"/>
          <p:cNvSpPr txBox="1">
            <a:spLocks noChangeArrowheads="1"/>
          </p:cNvSpPr>
          <p:nvPr/>
        </p:nvSpPr>
        <p:spPr bwMode="auto">
          <a:xfrm>
            <a:off x="128590" y="-36513"/>
            <a:ext cx="9288462" cy="708026"/>
          </a:xfrm>
          <a:prstGeom prst="rect">
            <a:avLst/>
          </a:prstGeom>
          <a:noFill/>
          <a:ln w="9525">
            <a:noFill/>
            <a:miter lim="800000"/>
            <a:headEnd/>
            <a:tailEnd/>
          </a:ln>
        </p:spPr>
        <p:txBody>
          <a:bodyPr anchorCtr="1">
            <a:spAutoFit/>
          </a:bodyPr>
          <a:lstStyle/>
          <a:p>
            <a:pPr algn="ctr"/>
            <a:r>
              <a:rPr lang="id-ID" sz="4000" b="1">
                <a:solidFill>
                  <a:srgbClr val="0070C0"/>
                </a:solidFill>
                <a:latin typeface="Calibri" pitchFamily="34" charset="0"/>
              </a:rPr>
              <a:t> Langkah Penguatan Tata Kelola</a:t>
            </a:r>
          </a:p>
        </p:txBody>
      </p:sp>
      <p:cxnSp>
        <p:nvCxnSpPr>
          <p:cNvPr id="6" name="Straight Connector 3"/>
          <p:cNvCxnSpPr>
            <a:cxnSpLocks noChangeShapeType="1"/>
          </p:cNvCxnSpPr>
          <p:nvPr/>
        </p:nvCxnSpPr>
        <p:spPr bwMode="auto">
          <a:xfrm>
            <a:off x="0" y="69215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7"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C68BCBB2-A579-473C-ADCF-FC71457B14D6}"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34</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42501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200026" y="3032125"/>
            <a:ext cx="9505950" cy="1117600"/>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Pendalaman dan Perluasan Materi</a:t>
            </a:r>
            <a:endParaRPr lang="id-ID" sz="3200" b="1" dirty="0">
              <a:solidFill>
                <a:schemeClr val="accent6">
                  <a:lumMod val="75000"/>
                </a:schemeClr>
              </a:solidFill>
              <a:latin typeface="Calibri" pitchFamily="34" charset="0"/>
            </a:endParaRPr>
          </a:p>
        </p:txBody>
      </p:sp>
      <p:sp>
        <p:nvSpPr>
          <p:cNvPr id="51203" name="Rounded Rectangle 4"/>
          <p:cNvSpPr>
            <a:spLocks noChangeArrowheads="1"/>
          </p:cNvSpPr>
          <p:nvPr/>
        </p:nvSpPr>
        <p:spPr bwMode="auto">
          <a:xfrm>
            <a:off x="4448179" y="1916113"/>
            <a:ext cx="1081088" cy="868362"/>
          </a:xfrm>
          <a:custGeom>
            <a:avLst/>
            <a:gdLst>
              <a:gd name="T0" fmla="*/ 1316597 w 865186"/>
              <a:gd name="T1" fmla="*/ 0 h 867646"/>
              <a:gd name="T2" fmla="*/ 2633197 w 865186"/>
              <a:gd name="T3" fmla="*/ 437416 h 867646"/>
              <a:gd name="T4" fmla="*/ 1316597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en-AU" sz="4400" dirty="0" smtClean="0">
                <a:solidFill>
                  <a:srgbClr val="E46C0A"/>
                </a:solidFill>
                <a:latin typeface="Arial Rounded MT Bold" pitchFamily="34" charset="0"/>
              </a:rPr>
              <a:t>2</a:t>
            </a:r>
            <a:endParaRPr lang="id-ID" sz="4400" dirty="0">
              <a:solidFill>
                <a:srgbClr val="E46C0A"/>
              </a:solidFill>
              <a:latin typeface="Arial Rounded MT Bold"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D021D0E9-8896-42FC-ABBF-314F6EAF1FE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35</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405295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138550" y="1817680"/>
            <a:ext cx="9629775" cy="2968642"/>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Analisis Hasil </a:t>
            </a:r>
            <a:r>
              <a:rPr lang="id-ID" sz="3200" b="1" dirty="0" smtClean="0">
                <a:solidFill>
                  <a:srgbClr val="17375E"/>
                </a:solidFill>
                <a:latin typeface="Calibri" pitchFamily="34" charset="0"/>
              </a:rPr>
              <a:t>PISA</a:t>
            </a:r>
            <a:r>
              <a:rPr lang="en-AU" sz="3200" b="1" dirty="0" smtClean="0">
                <a:solidFill>
                  <a:srgbClr val="17375E"/>
                </a:solidFill>
                <a:latin typeface="Calibri" pitchFamily="34" charset="0"/>
              </a:rPr>
              <a:t>, TIMSS </a:t>
            </a:r>
            <a:r>
              <a:rPr lang="en-AU" sz="3200" b="1" dirty="0" err="1" smtClean="0">
                <a:solidFill>
                  <a:srgbClr val="17375E"/>
                </a:solidFill>
                <a:latin typeface="Calibri" pitchFamily="34" charset="0"/>
              </a:rPr>
              <a:t>dan</a:t>
            </a:r>
            <a:r>
              <a:rPr lang="en-AU" sz="3200" b="1" dirty="0" smtClean="0">
                <a:solidFill>
                  <a:srgbClr val="17375E"/>
                </a:solidFill>
                <a:latin typeface="Calibri" pitchFamily="34" charset="0"/>
              </a:rPr>
              <a:t> PIRLS</a:t>
            </a:r>
            <a:r>
              <a:rPr lang="id-ID" sz="3200" b="1" dirty="0" smtClean="0">
                <a:solidFill>
                  <a:srgbClr val="17375E"/>
                </a:solidFill>
                <a:latin typeface="Calibri" pitchFamily="34" charset="0"/>
              </a:rPr>
              <a:t> </a:t>
            </a:r>
            <a:endParaRPr lang="id-ID" sz="3200" b="1" dirty="0">
              <a:solidFill>
                <a:srgbClr val="17375E"/>
              </a:solidFill>
              <a:latin typeface="Calibri" pitchFamily="34" charset="0"/>
            </a:endParaRPr>
          </a:p>
          <a:p>
            <a:pPr algn="ctr" fontAlgn="auto">
              <a:spcBef>
                <a:spcPts val="0"/>
              </a:spcBef>
              <a:spcAft>
                <a:spcPts val="0"/>
              </a:spcAft>
              <a:defRPr/>
            </a:pPr>
            <a:r>
              <a:rPr lang="id-ID" sz="2400" b="1" dirty="0">
                <a:solidFill>
                  <a:srgbClr val="17375E"/>
                </a:solidFill>
                <a:latin typeface="Calibri" pitchFamily="34" charset="0"/>
              </a:rPr>
              <a:t>(PISA: </a:t>
            </a:r>
            <a:r>
              <a:rPr lang="id-ID" sz="2400" b="1" dirty="0">
                <a:solidFill>
                  <a:srgbClr val="FF0000"/>
                </a:solidFill>
                <a:latin typeface="Calibri" pitchFamily="34" charset="0"/>
              </a:rPr>
              <a:t>P</a:t>
            </a:r>
            <a:r>
              <a:rPr lang="id-ID" sz="2400" b="1" dirty="0">
                <a:solidFill>
                  <a:srgbClr val="17375E"/>
                </a:solidFill>
                <a:latin typeface="Calibri" pitchFamily="34" charset="0"/>
              </a:rPr>
              <a:t>rogramme for </a:t>
            </a:r>
            <a:r>
              <a:rPr lang="id-ID" sz="2400" b="1" dirty="0">
                <a:solidFill>
                  <a:srgbClr val="FF0000"/>
                </a:solidFill>
                <a:latin typeface="Calibri" pitchFamily="34" charset="0"/>
              </a:rPr>
              <a:t>I</a:t>
            </a:r>
            <a:r>
              <a:rPr lang="id-ID" sz="2400" b="1" dirty="0">
                <a:solidFill>
                  <a:srgbClr val="17375E"/>
                </a:solidFill>
                <a:latin typeface="Calibri" pitchFamily="34" charset="0"/>
              </a:rPr>
              <a:t>nternational </a:t>
            </a:r>
            <a:r>
              <a:rPr lang="id-ID" sz="2400" b="1" dirty="0">
                <a:solidFill>
                  <a:srgbClr val="FF0000"/>
                </a:solidFill>
                <a:latin typeface="Calibri" pitchFamily="34" charset="0"/>
              </a:rPr>
              <a:t>S</a:t>
            </a:r>
            <a:r>
              <a:rPr lang="id-ID" sz="2400" b="1" dirty="0">
                <a:solidFill>
                  <a:srgbClr val="17375E"/>
                </a:solidFill>
                <a:latin typeface="Calibri" pitchFamily="34" charset="0"/>
              </a:rPr>
              <a:t>tudent </a:t>
            </a:r>
            <a:r>
              <a:rPr lang="id-ID" sz="2400" b="1" dirty="0" smtClean="0">
                <a:solidFill>
                  <a:srgbClr val="FF0000"/>
                </a:solidFill>
                <a:latin typeface="Calibri" pitchFamily="34" charset="0"/>
              </a:rPr>
              <a:t>A</a:t>
            </a:r>
            <a:r>
              <a:rPr lang="id-ID" sz="2400" b="1" dirty="0" smtClean="0">
                <a:solidFill>
                  <a:srgbClr val="17375E"/>
                </a:solidFill>
                <a:latin typeface="Calibri" pitchFamily="34" charset="0"/>
              </a:rPr>
              <a:t>ssessment</a:t>
            </a:r>
            <a:r>
              <a:rPr lang="en-AU" sz="2400" b="1" dirty="0" smtClean="0">
                <a:solidFill>
                  <a:srgbClr val="17375E"/>
                </a:solidFill>
                <a:latin typeface="Calibri" pitchFamily="34" charset="0"/>
              </a:rPr>
              <a:t>;</a:t>
            </a:r>
            <a:endParaRPr lang="en-AU" sz="2800" b="1" dirty="0" smtClean="0">
              <a:solidFill>
                <a:srgbClr val="17375E"/>
              </a:solidFill>
              <a:latin typeface="Calibri" pitchFamily="34" charset="0"/>
            </a:endParaRPr>
          </a:p>
          <a:p>
            <a:pPr algn="ctr">
              <a:defRPr/>
            </a:pPr>
            <a:r>
              <a:rPr lang="id-ID" sz="2400" b="1" dirty="0" smtClean="0">
                <a:solidFill>
                  <a:srgbClr val="17375E"/>
                </a:solidFill>
                <a:latin typeface="Calibri" pitchFamily="34" charset="0"/>
              </a:rPr>
              <a:t>TIMSS:Trends in International Mathematics and Science Study; </a:t>
            </a:r>
          </a:p>
          <a:p>
            <a:pPr algn="ctr" fontAlgn="auto">
              <a:spcBef>
                <a:spcPts val="0"/>
              </a:spcBef>
              <a:spcAft>
                <a:spcPts val="0"/>
              </a:spcAft>
              <a:defRPr/>
            </a:pPr>
            <a:r>
              <a:rPr lang="id-ID" sz="2400" b="1" dirty="0" smtClean="0">
                <a:solidFill>
                  <a:srgbClr val="17375E"/>
                </a:solidFill>
                <a:latin typeface="Calibri" pitchFamily="34" charset="0"/>
              </a:rPr>
              <a:t>PIRLS: Progress in International Reading Literacy Study)</a:t>
            </a:r>
          </a:p>
          <a:p>
            <a:pPr algn="ctr" fontAlgn="auto">
              <a:spcBef>
                <a:spcPts val="0"/>
              </a:spcBef>
              <a:spcAft>
                <a:spcPts val="0"/>
              </a:spcAft>
              <a:defRPr/>
            </a:pPr>
            <a:endParaRPr lang="id-ID" sz="2800" b="1" dirty="0">
              <a:solidFill>
                <a:schemeClr val="accent6">
                  <a:lumMod val="75000"/>
                </a:schemeClr>
              </a:solidFill>
              <a:latin typeface="Calibri"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AD667CB3-D9B2-4D38-BAB9-682EB9A4D73B}"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36</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13564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5">
              <a:lumMod val="20000"/>
              <a:lumOff val="80000"/>
            </a:schemeClr>
          </a:solidFill>
          <a:ln>
            <a:solidFill>
              <a:srgbClr val="C00000"/>
            </a:solidFill>
          </a:ln>
        </p:spPr>
        <p:txBody>
          <a:bodyPr rtlCol="0">
            <a:normAutofit/>
          </a:bodyPr>
          <a:lstStyle/>
          <a:p>
            <a:pPr eaLnBrk="1" fontAlgn="auto" hangingPunct="1">
              <a:spcAft>
                <a:spcPts val="0"/>
              </a:spcAft>
              <a:buFont typeface="Arial" pitchFamily="34" charset="0"/>
              <a:buNone/>
              <a:defRPr/>
            </a:pPr>
            <a:r>
              <a:rPr lang="id-ID" sz="2800" dirty="0" smtClean="0"/>
              <a:t>	PISA, TIMSS dan PIRLS membagi soal-soalnya menjadi empat katagori: </a:t>
            </a:r>
          </a:p>
          <a:p>
            <a:pPr lvl="1" eaLnBrk="1" fontAlgn="auto" hangingPunct="1">
              <a:spcAft>
                <a:spcPts val="0"/>
              </a:spcAft>
              <a:defRPr/>
            </a:pPr>
            <a:r>
              <a:rPr lang="id-ID" sz="2400" b="1" dirty="0" smtClean="0"/>
              <a:t>Low</a:t>
            </a:r>
            <a:r>
              <a:rPr lang="id-ID" sz="2400" dirty="0" smtClean="0"/>
              <a:t> mengukur kemampuan sampai level </a:t>
            </a:r>
            <a:r>
              <a:rPr lang="id-ID" sz="2400" b="1" dirty="0" smtClean="0"/>
              <a:t>knowing</a:t>
            </a:r>
          </a:p>
          <a:p>
            <a:pPr lvl="1" eaLnBrk="1" fontAlgn="auto" hangingPunct="1">
              <a:spcAft>
                <a:spcPts val="0"/>
              </a:spcAft>
              <a:defRPr/>
            </a:pPr>
            <a:r>
              <a:rPr lang="id-ID" sz="2400" b="1" dirty="0" smtClean="0"/>
              <a:t>Intermediate</a:t>
            </a:r>
            <a:r>
              <a:rPr lang="id-ID" sz="2400" dirty="0" smtClean="0"/>
              <a:t> mengukur kemampuan sampai level </a:t>
            </a:r>
            <a:r>
              <a:rPr lang="id-ID" sz="2400" b="1" dirty="0" smtClean="0"/>
              <a:t>applying</a:t>
            </a:r>
            <a:r>
              <a:rPr lang="id-ID" sz="2400" dirty="0" smtClean="0"/>
              <a:t> </a:t>
            </a:r>
          </a:p>
          <a:p>
            <a:pPr lvl="1" eaLnBrk="1" fontAlgn="auto" hangingPunct="1">
              <a:spcAft>
                <a:spcPts val="0"/>
              </a:spcAft>
              <a:defRPr/>
            </a:pPr>
            <a:r>
              <a:rPr lang="id-ID" sz="2400" b="1" dirty="0" smtClean="0"/>
              <a:t>High</a:t>
            </a:r>
            <a:r>
              <a:rPr lang="id-ID" sz="2400" dirty="0" smtClean="0"/>
              <a:t> mengukur kemampuan sampai level </a:t>
            </a:r>
            <a:r>
              <a:rPr lang="id-ID" sz="2400" b="1" dirty="0" smtClean="0"/>
              <a:t>reasoning </a:t>
            </a:r>
          </a:p>
          <a:p>
            <a:pPr lvl="1" eaLnBrk="1" fontAlgn="auto" hangingPunct="1">
              <a:spcAft>
                <a:spcPts val="0"/>
              </a:spcAft>
              <a:defRPr/>
            </a:pPr>
            <a:r>
              <a:rPr lang="id-ID" sz="2400" b="1" dirty="0" smtClean="0"/>
              <a:t>Advance</a:t>
            </a:r>
            <a:r>
              <a:rPr lang="id-ID" sz="2400" dirty="0" smtClean="0"/>
              <a:t> mengukur kemampuan sampai level </a:t>
            </a:r>
            <a:r>
              <a:rPr lang="id-ID" sz="2400" b="1" dirty="0" smtClean="0"/>
              <a:t>reasoning with incomplete information</a:t>
            </a:r>
          </a:p>
          <a:p>
            <a:pPr lvl="1" eaLnBrk="1" fontAlgn="auto" hangingPunct="1">
              <a:spcAft>
                <a:spcPts val="0"/>
              </a:spcAft>
              <a:defRPr/>
            </a:pPr>
            <a:endParaRPr lang="id-ID" sz="2400" dirty="0" smtClean="0"/>
          </a:p>
          <a:p>
            <a:pPr eaLnBrk="1" fontAlgn="auto" hangingPunct="1">
              <a:spcAft>
                <a:spcPts val="0"/>
              </a:spcAft>
              <a:defRPr/>
            </a:pPr>
            <a:endParaRPr lang="id-ID" sz="2800" dirty="0"/>
          </a:p>
        </p:txBody>
      </p:sp>
      <p:sp>
        <p:nvSpPr>
          <p:cNvPr id="58371" name="TextBox 18"/>
          <p:cNvSpPr txBox="1">
            <a:spLocks noChangeArrowheads="1"/>
          </p:cNvSpPr>
          <p:nvPr/>
        </p:nvSpPr>
        <p:spPr bwMode="auto">
          <a:xfrm>
            <a:off x="128590" y="-36513"/>
            <a:ext cx="9288462" cy="646113"/>
          </a:xfrm>
          <a:prstGeom prst="rect">
            <a:avLst/>
          </a:prstGeom>
          <a:noFill/>
          <a:ln w="9525">
            <a:noFill/>
            <a:miter lim="800000"/>
            <a:headEnd/>
            <a:tailEnd/>
          </a:ln>
        </p:spPr>
        <p:txBody>
          <a:bodyPr anchorCtr="1">
            <a:spAutoFit/>
          </a:bodyPr>
          <a:lstStyle/>
          <a:p>
            <a:pPr algn="ctr"/>
            <a:r>
              <a:rPr lang="id-ID" sz="3600" b="1" dirty="0">
                <a:solidFill>
                  <a:srgbClr val="0070C0"/>
                </a:solidFill>
                <a:latin typeface="Calibri" pitchFamily="34" charset="0"/>
              </a:rPr>
              <a:t>Model Soal </a:t>
            </a:r>
            <a:r>
              <a:rPr lang="id-ID" sz="3600" b="1" dirty="0" smtClean="0">
                <a:solidFill>
                  <a:srgbClr val="0070C0"/>
                </a:solidFill>
                <a:latin typeface="Calibri" pitchFamily="34" charset="0"/>
              </a:rPr>
              <a:t>PISA, TIMSS, dan PIRLS</a:t>
            </a:r>
            <a:endParaRPr lang="id-ID" sz="3600" b="1" dirty="0">
              <a:solidFill>
                <a:srgbClr val="0070C0"/>
              </a:solidFill>
              <a:latin typeface="Calibri" pitchFamily="34" charset="0"/>
            </a:endParaRPr>
          </a:p>
        </p:txBody>
      </p:sp>
      <p:cxnSp>
        <p:nvCxnSpPr>
          <p:cNvPr id="5" name="Straight Connector 3"/>
          <p:cNvCxnSpPr>
            <a:cxnSpLocks noChangeShapeType="1"/>
          </p:cNvCxnSpPr>
          <p:nvPr/>
        </p:nvCxnSpPr>
        <p:spPr bwMode="auto">
          <a:xfrm>
            <a:off x="0" y="60960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6"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7AB4BA91-5005-423D-BEFA-8EFC9D648B8C}"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37</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17379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16463" y="692696"/>
          <a:ext cx="4212468" cy="3463280"/>
        </p:xfrm>
        <a:graphic>
          <a:graphicData uri="http://schemas.openxmlformats.org/drawingml/2006/chart">
            <c:chart xmlns:c="http://schemas.openxmlformats.org/drawingml/2006/chart" xmlns:r="http://schemas.openxmlformats.org/officeDocument/2006/relationships" r:id="rId2"/>
          </a:graphicData>
        </a:graphic>
      </p:graphicFrame>
      <p:sp>
        <p:nvSpPr>
          <p:cNvPr id="53251" name="Title 6"/>
          <p:cNvSpPr txBox="1">
            <a:spLocks/>
          </p:cNvSpPr>
          <p:nvPr/>
        </p:nvSpPr>
        <p:spPr bwMode="auto">
          <a:xfrm>
            <a:off x="0" y="0"/>
            <a:ext cx="9906000" cy="762000"/>
          </a:xfrm>
          <a:prstGeom prst="rect">
            <a:avLst/>
          </a:prstGeom>
          <a:noFill/>
          <a:ln w="9525">
            <a:noFill/>
            <a:miter lim="800000"/>
            <a:headEnd/>
            <a:tailEnd/>
          </a:ln>
        </p:spPr>
        <p:txBody>
          <a:bodyPr anchor="ctr"/>
          <a:lstStyle/>
          <a:p>
            <a:pPr algn="ctr"/>
            <a:r>
              <a:rPr lang="id-ID" sz="3600" b="1">
                <a:solidFill>
                  <a:srgbClr val="31859C"/>
                </a:solidFill>
                <a:latin typeface="Calibri" pitchFamily="34" charset="0"/>
              </a:rPr>
              <a:t>Refleksi dari Hasil PISA 2009</a:t>
            </a:r>
            <a:endParaRPr lang="id-ID" sz="3600" b="1">
              <a:solidFill>
                <a:srgbClr val="E46C0A"/>
              </a:solidFill>
              <a:latin typeface="Calibri" pitchFamily="34" charset="0"/>
            </a:endParaRPr>
          </a:p>
        </p:txBody>
      </p:sp>
      <p:cxnSp>
        <p:nvCxnSpPr>
          <p:cNvPr id="9" name="Straight Connector 8"/>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0" name="Chart 9"/>
          <p:cNvGraphicFramePr/>
          <p:nvPr/>
        </p:nvGraphicFramePr>
        <p:xfrm>
          <a:off x="4250922" y="764704"/>
          <a:ext cx="5655078" cy="346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116469" y="3933056"/>
          <a:ext cx="4992555" cy="2924944"/>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5108576" y="4292600"/>
            <a:ext cx="4681538" cy="23764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Hampir semua siswa Indonesia hanya menguasai pelajaran </a:t>
            </a:r>
            <a:r>
              <a:rPr lang="id-ID" b="1" dirty="0">
                <a:solidFill>
                  <a:srgbClr val="FFC000"/>
                </a:solidFill>
              </a:rPr>
              <a:t>sampai level 3 </a:t>
            </a:r>
            <a:r>
              <a:rPr lang="id-ID" dirty="0"/>
              <a:t>saja, sementara negara lain banyak yang sampai level 4, 5, bahkan 6. Dengan keyakinan bahwa semua manusia diciptakan sama, interpretasi dari hasil ini hanya satu, yaitu: </a:t>
            </a:r>
            <a:r>
              <a:rPr lang="id-ID" b="1" dirty="0">
                <a:solidFill>
                  <a:srgbClr val="FFC000"/>
                </a:solidFill>
              </a:rPr>
              <a:t>yang kita ajarkan berbeda dengan tuntutan zaman </a:t>
            </a:r>
            <a:r>
              <a:rPr lang="id-ID" b="1" dirty="0">
                <a:solidFill>
                  <a:srgbClr val="FFC000"/>
                </a:solidFill>
                <a:sym typeface="Wingdings" pitchFamily="2" charset="2"/>
              </a:rPr>
              <a:t> penyesuaian kurikulum</a:t>
            </a:r>
            <a:endParaRPr lang="id-ID" b="1" dirty="0">
              <a:solidFill>
                <a:srgbClr val="FFC000"/>
              </a:solidFill>
            </a:endParaRPr>
          </a:p>
        </p:txBody>
      </p:sp>
      <p:sp>
        <p:nvSpPr>
          <p:cNvPr id="53256" name="TextBox 12"/>
          <p:cNvSpPr txBox="1">
            <a:spLocks noChangeArrowheads="1"/>
          </p:cNvSpPr>
          <p:nvPr/>
        </p:nvSpPr>
        <p:spPr bwMode="auto">
          <a:xfrm>
            <a:off x="1208089" y="2339975"/>
            <a:ext cx="1348190" cy="369332"/>
          </a:xfrm>
          <a:prstGeom prst="rect">
            <a:avLst/>
          </a:prstGeom>
          <a:noFill/>
          <a:ln w="9525">
            <a:noFill/>
            <a:miter lim="800000"/>
            <a:headEnd/>
            <a:tailEnd/>
          </a:ln>
        </p:spPr>
        <p:txBody>
          <a:bodyPr wrap="none">
            <a:spAutoFit/>
          </a:bodyPr>
          <a:lstStyle/>
          <a:p>
            <a:r>
              <a:rPr lang="id-ID" b="1">
                <a:latin typeface="Calibri" pitchFamily="34" charset="0"/>
              </a:rPr>
              <a:t>Matematika</a:t>
            </a:r>
          </a:p>
        </p:txBody>
      </p:sp>
      <p:sp>
        <p:nvSpPr>
          <p:cNvPr id="53257" name="TextBox 13"/>
          <p:cNvSpPr txBox="1">
            <a:spLocks noChangeArrowheads="1"/>
          </p:cNvSpPr>
          <p:nvPr/>
        </p:nvSpPr>
        <p:spPr bwMode="auto">
          <a:xfrm>
            <a:off x="5900743" y="2411414"/>
            <a:ext cx="492827" cy="369332"/>
          </a:xfrm>
          <a:prstGeom prst="rect">
            <a:avLst/>
          </a:prstGeom>
          <a:noFill/>
          <a:ln w="9525">
            <a:noFill/>
            <a:miter lim="800000"/>
            <a:headEnd/>
            <a:tailEnd/>
          </a:ln>
        </p:spPr>
        <p:txBody>
          <a:bodyPr wrap="none">
            <a:spAutoFit/>
          </a:bodyPr>
          <a:lstStyle/>
          <a:p>
            <a:r>
              <a:rPr lang="id-ID" b="1">
                <a:latin typeface="Calibri" pitchFamily="34" charset="0"/>
              </a:rPr>
              <a:t>IPA</a:t>
            </a:r>
          </a:p>
        </p:txBody>
      </p:sp>
      <p:sp>
        <p:nvSpPr>
          <p:cNvPr id="53258" name="TextBox 14"/>
          <p:cNvSpPr txBox="1">
            <a:spLocks noChangeArrowheads="1"/>
          </p:cNvSpPr>
          <p:nvPr/>
        </p:nvSpPr>
        <p:spPr bwMode="auto">
          <a:xfrm>
            <a:off x="1676403" y="5148263"/>
            <a:ext cx="870751" cy="369332"/>
          </a:xfrm>
          <a:prstGeom prst="rect">
            <a:avLst/>
          </a:prstGeom>
          <a:noFill/>
          <a:ln w="9525">
            <a:noFill/>
            <a:miter lim="800000"/>
            <a:headEnd/>
            <a:tailEnd/>
          </a:ln>
        </p:spPr>
        <p:txBody>
          <a:bodyPr wrap="none">
            <a:spAutoFit/>
          </a:bodyPr>
          <a:lstStyle/>
          <a:p>
            <a:r>
              <a:rPr lang="id-ID" b="1">
                <a:latin typeface="Calibri" pitchFamily="34" charset="0"/>
              </a:rPr>
              <a:t>Bahasa</a:t>
            </a:r>
          </a:p>
        </p:txBody>
      </p:sp>
      <p:sp>
        <p:nvSpPr>
          <p:cNvPr id="16"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4D94E238-CA82-45E5-BE1D-15230A2E566A}"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38</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04781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953000" y="883920"/>
          <a:ext cx="4953000" cy="393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nvGraphicFramePr>
        <p:xfrm>
          <a:off x="0" y="883920"/>
          <a:ext cx="49530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9906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d-ID" sz="2400" b="1" dirty="0"/>
              <a:t>Results of</a:t>
            </a:r>
            <a:r>
              <a:rPr lang="en-US" sz="2400" b="1" dirty="0"/>
              <a:t> </a:t>
            </a:r>
            <a:r>
              <a:rPr lang="id-ID" sz="2400" b="1" dirty="0"/>
              <a:t>Math</a:t>
            </a:r>
            <a:r>
              <a:rPr lang="en-US" sz="2400" b="1" dirty="0" err="1"/>
              <a:t>ematics</a:t>
            </a:r>
            <a:r>
              <a:rPr lang="en-US" sz="2400" b="1" dirty="0"/>
              <a:t> (8</a:t>
            </a:r>
            <a:r>
              <a:rPr lang="en-US" sz="2400" b="1" baseline="30000" dirty="0"/>
              <a:t>th</a:t>
            </a:r>
            <a:r>
              <a:rPr lang="en-US" sz="2400" b="1" dirty="0"/>
              <a:t> Grade)</a:t>
            </a:r>
          </a:p>
        </p:txBody>
      </p:sp>
      <p:sp>
        <p:nvSpPr>
          <p:cNvPr id="7" name="Rounded Rectangle 6"/>
          <p:cNvSpPr/>
          <p:nvPr/>
        </p:nvSpPr>
        <p:spPr>
          <a:xfrm>
            <a:off x="3714750" y="1265238"/>
            <a:ext cx="330200" cy="3124200"/>
          </a:xfrm>
          <a:prstGeom prst="roundRect">
            <a:avLst/>
          </a:prstGeom>
          <a:no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9410700" y="1265238"/>
            <a:ext cx="330200" cy="3124200"/>
          </a:xfrm>
          <a:prstGeom prst="roundRect">
            <a:avLst/>
          </a:prstGeom>
          <a:no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5303" name="TextBox 16"/>
          <p:cNvSpPr txBox="1">
            <a:spLocks noChangeArrowheads="1"/>
          </p:cNvSpPr>
          <p:nvPr/>
        </p:nvSpPr>
        <p:spPr bwMode="auto">
          <a:xfrm>
            <a:off x="1898654" y="533400"/>
            <a:ext cx="704039" cy="400110"/>
          </a:xfrm>
          <a:prstGeom prst="rect">
            <a:avLst/>
          </a:prstGeom>
          <a:noFill/>
          <a:ln w="9525">
            <a:noFill/>
            <a:miter lim="800000"/>
            <a:headEnd/>
            <a:tailEnd/>
          </a:ln>
        </p:spPr>
        <p:txBody>
          <a:bodyPr wrap="none">
            <a:spAutoFit/>
          </a:bodyPr>
          <a:lstStyle/>
          <a:p>
            <a:r>
              <a:rPr lang="en-US" sz="2000" b="1">
                <a:latin typeface="Calibri" pitchFamily="34" charset="0"/>
              </a:rPr>
              <a:t>2007</a:t>
            </a:r>
            <a:endParaRPr lang="id-ID" sz="2000" b="1">
              <a:latin typeface="Calibri" pitchFamily="34" charset="0"/>
            </a:endParaRPr>
          </a:p>
        </p:txBody>
      </p:sp>
      <p:sp>
        <p:nvSpPr>
          <p:cNvPr id="55304" name="TextBox 17"/>
          <p:cNvSpPr txBox="1">
            <a:spLocks noChangeArrowheads="1"/>
          </p:cNvSpPr>
          <p:nvPr/>
        </p:nvSpPr>
        <p:spPr bwMode="auto">
          <a:xfrm>
            <a:off x="7099304" y="533400"/>
            <a:ext cx="704039" cy="400110"/>
          </a:xfrm>
          <a:prstGeom prst="rect">
            <a:avLst/>
          </a:prstGeom>
          <a:noFill/>
          <a:ln w="9525">
            <a:noFill/>
            <a:miter lim="800000"/>
            <a:headEnd/>
            <a:tailEnd/>
          </a:ln>
        </p:spPr>
        <p:txBody>
          <a:bodyPr wrap="none">
            <a:spAutoFit/>
          </a:bodyPr>
          <a:lstStyle/>
          <a:p>
            <a:r>
              <a:rPr lang="en-US" sz="2000" b="1">
                <a:latin typeface="Calibri" pitchFamily="34" charset="0"/>
              </a:rPr>
              <a:t>2011</a:t>
            </a:r>
            <a:endParaRPr lang="id-ID" sz="2000" b="1">
              <a:latin typeface="Calibri" pitchFamily="34" charset="0"/>
            </a:endParaRPr>
          </a:p>
        </p:txBody>
      </p:sp>
      <p:sp>
        <p:nvSpPr>
          <p:cNvPr id="19" name="TextBox 18"/>
          <p:cNvSpPr txBox="1"/>
          <p:nvPr/>
        </p:nvSpPr>
        <p:spPr>
          <a:xfrm>
            <a:off x="412750" y="5181600"/>
            <a:ext cx="9163050" cy="1200150"/>
          </a:xfrm>
          <a:prstGeom prst="rect">
            <a:avLst/>
          </a:prstGeom>
          <a:solidFill>
            <a:schemeClr val="accent5">
              <a:lumMod val="20000"/>
              <a:lumOff val="80000"/>
            </a:schemeClr>
          </a:solidFill>
          <a:ln>
            <a:solidFill>
              <a:srgbClr val="C00000"/>
            </a:solidFill>
          </a:ln>
        </p:spPr>
        <p:txBody>
          <a:bodyPr>
            <a:spAutoFit/>
          </a:bodyPr>
          <a:lstStyle/>
          <a:p>
            <a:pPr fontAlgn="auto">
              <a:spcBef>
                <a:spcPts val="0"/>
              </a:spcBef>
              <a:spcAft>
                <a:spcPts val="0"/>
              </a:spcAft>
              <a:defRPr/>
            </a:pPr>
            <a:r>
              <a:rPr lang="id-ID" b="1" dirty="0">
                <a:solidFill>
                  <a:srgbClr val="0070C0"/>
                </a:solidFill>
                <a:latin typeface="+mn-lt"/>
              </a:rPr>
              <a:t>Lebih dari </a:t>
            </a:r>
            <a:r>
              <a:rPr lang="id-ID" b="1" dirty="0">
                <a:solidFill>
                  <a:srgbClr val="C00000"/>
                </a:solidFill>
                <a:latin typeface="+mn-lt"/>
              </a:rPr>
              <a:t>95%</a:t>
            </a:r>
            <a:r>
              <a:rPr lang="id-ID" b="1" dirty="0">
                <a:solidFill>
                  <a:srgbClr val="0070C0"/>
                </a:solidFill>
                <a:latin typeface="+mn-lt"/>
              </a:rPr>
              <a:t> </a:t>
            </a:r>
            <a:r>
              <a:rPr lang="id-ID" b="1" dirty="0">
                <a:solidFill>
                  <a:srgbClr val="C00000"/>
                </a:solidFill>
                <a:latin typeface="+mn-lt"/>
              </a:rPr>
              <a:t>siswa Indonesia </a:t>
            </a:r>
            <a:r>
              <a:rPr lang="id-ID" b="1" dirty="0">
                <a:solidFill>
                  <a:srgbClr val="0070C0"/>
                </a:solidFill>
                <a:latin typeface="+mn-lt"/>
              </a:rPr>
              <a:t>hanya mampu </a:t>
            </a:r>
            <a:r>
              <a:rPr lang="id-ID" b="1" dirty="0">
                <a:solidFill>
                  <a:srgbClr val="C00000"/>
                </a:solidFill>
                <a:latin typeface="+mn-lt"/>
              </a:rPr>
              <a:t>sampai level menengah</a:t>
            </a:r>
            <a:r>
              <a:rPr lang="id-ID" b="1" dirty="0">
                <a:solidFill>
                  <a:srgbClr val="0070C0"/>
                </a:solidFill>
                <a:latin typeface="+mn-lt"/>
              </a:rPr>
              <a:t>, sementara hampir </a:t>
            </a:r>
            <a:r>
              <a:rPr lang="id-ID" b="1" dirty="0">
                <a:solidFill>
                  <a:srgbClr val="C00000"/>
                </a:solidFill>
                <a:latin typeface="+mn-lt"/>
              </a:rPr>
              <a:t>50%  siswa Taiwan</a:t>
            </a:r>
            <a:r>
              <a:rPr lang="id-ID" b="1" dirty="0">
                <a:solidFill>
                  <a:srgbClr val="0070C0"/>
                </a:solidFill>
                <a:latin typeface="+mn-lt"/>
              </a:rPr>
              <a:t> mampu mencapai </a:t>
            </a:r>
            <a:r>
              <a:rPr lang="id-ID" b="1" dirty="0">
                <a:solidFill>
                  <a:srgbClr val="C00000"/>
                </a:solidFill>
                <a:latin typeface="+mn-lt"/>
              </a:rPr>
              <a:t>level tinggi dan advance</a:t>
            </a:r>
            <a:r>
              <a:rPr lang="id-ID" b="1" dirty="0">
                <a:solidFill>
                  <a:srgbClr val="0070C0"/>
                </a:solidFill>
                <a:latin typeface="+mn-lt"/>
              </a:rPr>
              <a:t>. Dengan keyakinan bahwa semua anak dilahirkan sama, kesimpulan dari hasil ini adalah yang </a:t>
            </a:r>
            <a:r>
              <a:rPr lang="id-ID" b="1" dirty="0">
                <a:solidFill>
                  <a:srgbClr val="C00000"/>
                </a:solidFill>
                <a:latin typeface="+mn-lt"/>
              </a:rPr>
              <a:t>di</a:t>
            </a:r>
            <a:r>
              <a:rPr lang="en-US" b="1" dirty="0">
                <a:solidFill>
                  <a:srgbClr val="C00000"/>
                </a:solidFill>
                <a:latin typeface="+mn-lt"/>
              </a:rPr>
              <a:t>a</a:t>
            </a:r>
            <a:r>
              <a:rPr lang="id-ID" b="1" dirty="0">
                <a:solidFill>
                  <a:srgbClr val="C00000"/>
                </a:solidFill>
                <a:latin typeface="+mn-lt"/>
              </a:rPr>
              <a:t>jarkan di Indonesia berbeda dengan yang diujikan [yang distandarkan] internasional</a:t>
            </a:r>
          </a:p>
        </p:txBody>
      </p:sp>
      <p:sp>
        <p:nvSpPr>
          <p:cNvPr id="10"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13AA7F2A-D244-493C-B97A-D6E09AFEECA7}"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39</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02874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8303" y="703729"/>
            <a:ext cx="4359584" cy="5804251"/>
          </a:xfrm>
          <a:prstGeom prst="rect">
            <a:avLst/>
          </a:prstGeom>
          <a:solidFill>
            <a:schemeClr val="accent6">
              <a:lumMod val="75000"/>
            </a:schemeClr>
          </a:solidFill>
          <a:ln w="19050">
            <a:solidFill>
              <a:schemeClr val="accent6">
                <a:lumMod val="40000"/>
                <a:lumOff val="60000"/>
              </a:schemeClr>
            </a:solidFill>
            <a:miter lim="800000"/>
            <a:headEnd/>
            <a:tailEnd/>
          </a:ln>
          <a:effectLst/>
        </p:spPr>
      </p:pic>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82512" y="734735"/>
            <a:ext cx="4551008" cy="5773244"/>
          </a:xfrm>
          <a:prstGeom prst="rect">
            <a:avLst/>
          </a:prstGeom>
          <a:solidFill>
            <a:schemeClr val="accent6">
              <a:lumMod val="75000"/>
            </a:schemeClr>
          </a:solidFill>
          <a:ln w="19050">
            <a:solidFill>
              <a:schemeClr val="accent6">
                <a:lumMod val="40000"/>
                <a:lumOff val="60000"/>
              </a:schemeClr>
            </a:solidFill>
            <a:miter lim="800000"/>
            <a:headEnd/>
            <a:tailEnd/>
          </a:ln>
          <a:effectLst/>
        </p:spPr>
      </p:pic>
      <p:sp>
        <p:nvSpPr>
          <p:cNvPr id="2" name="TextBox 1"/>
          <p:cNvSpPr txBox="1"/>
          <p:nvPr/>
        </p:nvSpPr>
        <p:spPr>
          <a:xfrm>
            <a:off x="358302" y="6536391"/>
            <a:ext cx="6354688" cy="276999"/>
          </a:xfrm>
          <a:prstGeom prst="rect">
            <a:avLst/>
          </a:prstGeom>
          <a:noFill/>
        </p:spPr>
        <p:txBody>
          <a:bodyPr wrap="none" rtlCol="0">
            <a:spAutoFit/>
          </a:bodyPr>
          <a:lstStyle/>
          <a:p>
            <a:r>
              <a:rPr lang="id-ID" sz="1200" dirty="0" smtClean="0"/>
              <a:t>Sumber: </a:t>
            </a:r>
            <a:r>
              <a:rPr lang="id-ID" sz="1200" i="1" dirty="0" smtClean="0"/>
              <a:t>Archipelago Economy:  Unleashing Indonesia’s Potential</a:t>
            </a:r>
            <a:r>
              <a:rPr lang="id-ID" sz="1200" dirty="0"/>
              <a:t> </a:t>
            </a:r>
            <a:r>
              <a:rPr lang="id-ID" sz="1200" dirty="0" smtClean="0"/>
              <a:t> (McKinsey Global Institute, 2012)</a:t>
            </a:r>
            <a:endParaRPr lang="en-US" sz="1200" dirty="0"/>
          </a:p>
        </p:txBody>
      </p:sp>
      <p:sp>
        <p:nvSpPr>
          <p:cNvPr id="4" name="TextBox 3"/>
          <p:cNvSpPr txBox="1"/>
          <p:nvPr/>
        </p:nvSpPr>
        <p:spPr>
          <a:xfrm>
            <a:off x="0" y="-27384"/>
            <a:ext cx="9906000" cy="646331"/>
          </a:xfrm>
          <a:prstGeom prst="rect">
            <a:avLst/>
          </a:prstGeom>
          <a:solidFill>
            <a:schemeClr val="accent6">
              <a:lumMod val="20000"/>
              <a:lumOff val="80000"/>
            </a:schemeClr>
          </a:solidFill>
        </p:spPr>
        <p:txBody>
          <a:bodyPr wrap="square" rtlCol="0">
            <a:spAutoFit/>
          </a:bodyPr>
          <a:lstStyle/>
          <a:p>
            <a:pPr algn="ctr"/>
            <a:r>
              <a:rPr lang="id-ID" dirty="0" smtClean="0"/>
              <a:t>....Indonesia’s economy has enormous promise...</a:t>
            </a:r>
          </a:p>
          <a:p>
            <a:pPr algn="ctr"/>
            <a:r>
              <a:rPr lang="id-ID" dirty="0" smtClean="0"/>
              <a:t>.... Indonesia’s recent impressive economic performance is not widely understood .... </a:t>
            </a:r>
            <a:endParaRPr lang="en-US" dirty="0"/>
          </a:p>
        </p:txBody>
      </p:sp>
      <p:sp>
        <p:nvSpPr>
          <p:cNvPr id="5" name="Right Arrow 4"/>
          <p:cNvSpPr/>
          <p:nvPr/>
        </p:nvSpPr>
        <p:spPr>
          <a:xfrm>
            <a:off x="4789894" y="602670"/>
            <a:ext cx="235114" cy="1368152"/>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4</a:t>
            </a:fld>
            <a:endParaRPr lang="id-ID" sz="1050" b="1" dirty="0">
              <a:solidFill>
                <a:schemeClr val="bg1"/>
              </a:solidFill>
              <a:effectLst>
                <a:outerShdw blurRad="38100" dist="38100" dir="2700000" algn="tl">
                  <a:srgbClr val="000000"/>
                </a:outerShdw>
              </a:effectLst>
              <a:latin typeface="Calibri" pitchFamily="34" charset="0"/>
            </a:endParaRPr>
          </a:p>
        </p:txBody>
      </p:sp>
      <p:sp>
        <p:nvSpPr>
          <p:cNvPr id="8" name="Oval 7"/>
          <p:cNvSpPr/>
          <p:nvPr/>
        </p:nvSpPr>
        <p:spPr>
          <a:xfrm>
            <a:off x="484910" y="2625435"/>
            <a:ext cx="1143000" cy="6858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15002" y="2639290"/>
            <a:ext cx="1143000" cy="6858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205345" y="3311236"/>
            <a:ext cx="4846320" cy="182880"/>
          </a:xfrm>
          <a:custGeom>
            <a:avLst/>
            <a:gdLst>
              <a:gd name="connsiteX0" fmla="*/ 0 w 4918364"/>
              <a:gd name="connsiteY0" fmla="*/ 0 h 240146"/>
              <a:gd name="connsiteX1" fmla="*/ 2937164 w 4918364"/>
              <a:gd name="connsiteY1" fmla="*/ 235528 h 240146"/>
              <a:gd name="connsiteX2" fmla="*/ 4918364 w 4918364"/>
              <a:gd name="connsiteY2" fmla="*/ 27709 h 240146"/>
            </a:gdLst>
            <a:ahLst/>
            <a:cxnLst>
              <a:cxn ang="0">
                <a:pos x="connsiteX0" y="connsiteY0"/>
              </a:cxn>
              <a:cxn ang="0">
                <a:pos x="connsiteX1" y="connsiteY1"/>
              </a:cxn>
              <a:cxn ang="0">
                <a:pos x="connsiteX2" y="connsiteY2"/>
              </a:cxn>
            </a:cxnLst>
            <a:rect l="l" t="t" r="r" b="b"/>
            <a:pathLst>
              <a:path w="4918364" h="240146">
                <a:moveTo>
                  <a:pt x="0" y="0"/>
                </a:moveTo>
                <a:cubicBezTo>
                  <a:pt x="1058718" y="115455"/>
                  <a:pt x="2117437" y="230910"/>
                  <a:pt x="2937164" y="235528"/>
                </a:cubicBezTo>
                <a:cubicBezTo>
                  <a:pt x="3756891" y="240146"/>
                  <a:pt x="4337627" y="133927"/>
                  <a:pt x="4918364" y="27709"/>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114800" y="2975055"/>
            <a:ext cx="1676400" cy="523220"/>
          </a:xfrm>
          <a:prstGeom prst="rect">
            <a:avLst/>
          </a:prstGeom>
          <a:noFill/>
        </p:spPr>
        <p:txBody>
          <a:bodyPr wrap="square" rtlCol="0">
            <a:spAutoFit/>
          </a:bodyPr>
          <a:lstStyle/>
          <a:p>
            <a:r>
              <a:rPr lang="en-US" sz="1400" dirty="0" err="1" smtClean="0">
                <a:solidFill>
                  <a:srgbClr val="C00000"/>
                </a:solidFill>
              </a:rPr>
              <a:t>Perlu</a:t>
            </a:r>
            <a:r>
              <a:rPr lang="en-US" sz="1400" dirty="0" smtClean="0">
                <a:solidFill>
                  <a:srgbClr val="C00000"/>
                </a:solidFill>
              </a:rPr>
              <a:t> </a:t>
            </a:r>
            <a:r>
              <a:rPr lang="en-US" sz="1400" dirty="0" err="1" smtClean="0">
                <a:solidFill>
                  <a:srgbClr val="C00000"/>
                </a:solidFill>
              </a:rPr>
              <a:t>dipersiapkan</a:t>
            </a:r>
            <a:r>
              <a:rPr lang="en-US" sz="1400" dirty="0" smtClean="0">
                <a:solidFill>
                  <a:srgbClr val="C00000"/>
                </a:solidFill>
              </a:rPr>
              <a:t> </a:t>
            </a:r>
            <a:r>
              <a:rPr lang="en-US" sz="1400" i="1" dirty="0" smtClean="0">
                <a:solidFill>
                  <a:srgbClr val="C00000"/>
                </a:solidFill>
              </a:rPr>
              <a:t>social engineering</a:t>
            </a:r>
            <a:endParaRPr lang="en-US" sz="1400" i="1" dirty="0">
              <a:solidFill>
                <a:srgbClr val="C00000"/>
              </a:solidFill>
            </a:endParaRPr>
          </a:p>
        </p:txBody>
      </p:sp>
      <p:sp>
        <p:nvSpPr>
          <p:cNvPr id="22" name="Oval 21"/>
          <p:cNvSpPr/>
          <p:nvPr/>
        </p:nvSpPr>
        <p:spPr>
          <a:xfrm>
            <a:off x="796635" y="3442855"/>
            <a:ext cx="789710" cy="6858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89418" y="3456710"/>
            <a:ext cx="789710" cy="6858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510146" y="3990109"/>
            <a:ext cx="3976255" cy="191654"/>
          </a:xfrm>
          <a:custGeom>
            <a:avLst/>
            <a:gdLst>
              <a:gd name="connsiteX0" fmla="*/ 0 w 3976255"/>
              <a:gd name="connsiteY0" fmla="*/ 0 h 191654"/>
              <a:gd name="connsiteX1" fmla="*/ 2743200 w 3976255"/>
              <a:gd name="connsiteY1" fmla="*/ 180109 h 191654"/>
              <a:gd name="connsiteX2" fmla="*/ 3976255 w 3976255"/>
              <a:gd name="connsiteY2" fmla="*/ 69273 h 191654"/>
            </a:gdLst>
            <a:ahLst/>
            <a:cxnLst>
              <a:cxn ang="0">
                <a:pos x="connsiteX0" y="connsiteY0"/>
              </a:cxn>
              <a:cxn ang="0">
                <a:pos x="connsiteX1" y="connsiteY1"/>
              </a:cxn>
              <a:cxn ang="0">
                <a:pos x="connsiteX2" y="connsiteY2"/>
              </a:cxn>
            </a:cxnLst>
            <a:rect l="l" t="t" r="r" b="b"/>
            <a:pathLst>
              <a:path w="3976255" h="191654">
                <a:moveTo>
                  <a:pt x="0" y="0"/>
                </a:moveTo>
                <a:cubicBezTo>
                  <a:pt x="1040245" y="84282"/>
                  <a:pt x="2080491" y="168564"/>
                  <a:pt x="2743200" y="180109"/>
                </a:cubicBezTo>
                <a:cubicBezTo>
                  <a:pt x="3405909" y="191654"/>
                  <a:pt x="3691082" y="130463"/>
                  <a:pt x="3976255" y="69273"/>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4080161" y="4138839"/>
            <a:ext cx="1787240" cy="738664"/>
          </a:xfrm>
          <a:prstGeom prst="rect">
            <a:avLst/>
          </a:prstGeom>
          <a:noFill/>
        </p:spPr>
        <p:txBody>
          <a:bodyPr wrap="square" rtlCol="0">
            <a:spAutoFit/>
          </a:bodyPr>
          <a:lstStyle/>
          <a:p>
            <a:r>
              <a:rPr lang="en-US" sz="1400" dirty="0" err="1" smtClean="0">
                <a:solidFill>
                  <a:srgbClr val="C00000"/>
                </a:solidFill>
              </a:rPr>
              <a:t>Perlu</a:t>
            </a:r>
            <a:r>
              <a:rPr lang="en-US" sz="1400" dirty="0" smtClean="0">
                <a:solidFill>
                  <a:srgbClr val="C00000"/>
                </a:solidFill>
              </a:rPr>
              <a:t> </a:t>
            </a:r>
            <a:r>
              <a:rPr lang="en-US" sz="1400" dirty="0" err="1" smtClean="0">
                <a:solidFill>
                  <a:srgbClr val="C00000"/>
                </a:solidFill>
              </a:rPr>
              <a:t>peningkatan</a:t>
            </a:r>
            <a:r>
              <a:rPr lang="en-US" sz="1400" dirty="0" smtClean="0">
                <a:solidFill>
                  <a:srgbClr val="C00000"/>
                </a:solidFill>
              </a:rPr>
              <a:t> </a:t>
            </a:r>
            <a:r>
              <a:rPr lang="id-ID" sz="1400" dirty="0" smtClean="0">
                <a:solidFill>
                  <a:srgbClr val="C00000"/>
                </a:solidFill>
              </a:rPr>
              <a:t>akses, </a:t>
            </a:r>
            <a:r>
              <a:rPr lang="en-US" sz="1400" dirty="0" err="1" smtClean="0">
                <a:solidFill>
                  <a:srgbClr val="C00000"/>
                </a:solidFill>
              </a:rPr>
              <a:t>kualitas</a:t>
            </a:r>
            <a:r>
              <a:rPr lang="en-US" sz="1400" dirty="0" smtClean="0">
                <a:solidFill>
                  <a:srgbClr val="C00000"/>
                </a:solidFill>
              </a:rPr>
              <a:t> </a:t>
            </a:r>
            <a:r>
              <a:rPr lang="en-US" sz="1400" dirty="0" err="1" smtClean="0">
                <a:solidFill>
                  <a:srgbClr val="C00000"/>
                </a:solidFill>
              </a:rPr>
              <a:t>dan</a:t>
            </a:r>
            <a:r>
              <a:rPr lang="en-US" sz="1400" dirty="0" smtClean="0">
                <a:solidFill>
                  <a:srgbClr val="C00000"/>
                </a:solidFill>
              </a:rPr>
              <a:t> </a:t>
            </a:r>
            <a:r>
              <a:rPr lang="en-US" sz="1400" dirty="0" err="1" smtClean="0">
                <a:solidFill>
                  <a:srgbClr val="C00000"/>
                </a:solidFill>
              </a:rPr>
              <a:t>relevansi</a:t>
            </a:r>
            <a:r>
              <a:rPr lang="en-US" sz="1400" dirty="0" smtClean="0">
                <a:solidFill>
                  <a:srgbClr val="C00000"/>
                </a:solidFill>
              </a:rPr>
              <a:t> </a:t>
            </a:r>
            <a:r>
              <a:rPr lang="en-US" sz="1400" dirty="0" err="1" smtClean="0">
                <a:solidFill>
                  <a:srgbClr val="C00000"/>
                </a:solidFill>
              </a:rPr>
              <a:t>pendidikan</a:t>
            </a:r>
            <a:endParaRPr lang="en-US" sz="1400" i="1" dirty="0">
              <a:solidFill>
                <a:srgbClr val="C00000"/>
              </a:solidFill>
            </a:endParaRPr>
          </a:p>
        </p:txBody>
      </p:sp>
    </p:spTree>
    <p:extLst>
      <p:ext uri="{BB962C8B-B14F-4D97-AF65-F5344CB8AC3E}">
        <p14:creationId xmlns:p14="http://schemas.microsoft.com/office/powerpoint/2010/main" val="24604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0" y="883920"/>
          <a:ext cx="4953000" cy="393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953000" y="883920"/>
          <a:ext cx="49530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9906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d-ID" sz="2400" b="1" dirty="0"/>
              <a:t>Results of</a:t>
            </a:r>
            <a:r>
              <a:rPr lang="en-US" sz="2400" b="1" dirty="0"/>
              <a:t> Science(8</a:t>
            </a:r>
            <a:r>
              <a:rPr lang="en-US" sz="2400" b="1" baseline="30000" dirty="0"/>
              <a:t>th</a:t>
            </a:r>
            <a:r>
              <a:rPr lang="en-US" sz="2400" b="1" dirty="0"/>
              <a:t> Grade)</a:t>
            </a:r>
          </a:p>
        </p:txBody>
      </p:sp>
      <p:sp>
        <p:nvSpPr>
          <p:cNvPr id="7" name="Rounded Rectangle 6"/>
          <p:cNvSpPr/>
          <p:nvPr/>
        </p:nvSpPr>
        <p:spPr>
          <a:xfrm>
            <a:off x="3714750" y="1265238"/>
            <a:ext cx="330200" cy="3124200"/>
          </a:xfrm>
          <a:prstGeom prst="roundRect">
            <a:avLst/>
          </a:prstGeom>
          <a:no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ounded Rectangle 8"/>
          <p:cNvSpPr/>
          <p:nvPr/>
        </p:nvSpPr>
        <p:spPr>
          <a:xfrm>
            <a:off x="8997950" y="1265238"/>
            <a:ext cx="412750" cy="3124200"/>
          </a:xfrm>
          <a:prstGeom prst="roundRect">
            <a:avLst/>
          </a:prstGeom>
          <a:no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6327" name="TextBox 16"/>
          <p:cNvSpPr txBox="1">
            <a:spLocks noChangeArrowheads="1"/>
          </p:cNvSpPr>
          <p:nvPr/>
        </p:nvSpPr>
        <p:spPr bwMode="auto">
          <a:xfrm>
            <a:off x="1898654" y="533400"/>
            <a:ext cx="704039" cy="400110"/>
          </a:xfrm>
          <a:prstGeom prst="rect">
            <a:avLst/>
          </a:prstGeom>
          <a:noFill/>
          <a:ln w="9525">
            <a:noFill/>
            <a:miter lim="800000"/>
            <a:headEnd/>
            <a:tailEnd/>
          </a:ln>
        </p:spPr>
        <p:txBody>
          <a:bodyPr wrap="none">
            <a:spAutoFit/>
          </a:bodyPr>
          <a:lstStyle/>
          <a:p>
            <a:r>
              <a:rPr lang="en-US" sz="2000" b="1">
                <a:latin typeface="Calibri" pitchFamily="34" charset="0"/>
              </a:rPr>
              <a:t>2007</a:t>
            </a:r>
            <a:endParaRPr lang="id-ID" sz="2000" b="1">
              <a:latin typeface="Calibri" pitchFamily="34" charset="0"/>
            </a:endParaRPr>
          </a:p>
        </p:txBody>
      </p:sp>
      <p:sp>
        <p:nvSpPr>
          <p:cNvPr id="56328" name="TextBox 17"/>
          <p:cNvSpPr txBox="1">
            <a:spLocks noChangeArrowheads="1"/>
          </p:cNvSpPr>
          <p:nvPr/>
        </p:nvSpPr>
        <p:spPr bwMode="auto">
          <a:xfrm>
            <a:off x="7099304" y="533400"/>
            <a:ext cx="704039" cy="400110"/>
          </a:xfrm>
          <a:prstGeom prst="rect">
            <a:avLst/>
          </a:prstGeom>
          <a:noFill/>
          <a:ln w="9525">
            <a:noFill/>
            <a:miter lim="800000"/>
            <a:headEnd/>
            <a:tailEnd/>
          </a:ln>
        </p:spPr>
        <p:txBody>
          <a:bodyPr wrap="none">
            <a:spAutoFit/>
          </a:bodyPr>
          <a:lstStyle/>
          <a:p>
            <a:r>
              <a:rPr lang="en-US" sz="2000" b="1">
                <a:latin typeface="Calibri" pitchFamily="34" charset="0"/>
              </a:rPr>
              <a:t>2011</a:t>
            </a:r>
            <a:endParaRPr lang="id-ID" sz="2000" b="1">
              <a:latin typeface="Calibri" pitchFamily="34" charset="0"/>
            </a:endParaRPr>
          </a:p>
        </p:txBody>
      </p:sp>
      <p:sp>
        <p:nvSpPr>
          <p:cNvPr id="19" name="TextBox 18"/>
          <p:cNvSpPr txBox="1"/>
          <p:nvPr/>
        </p:nvSpPr>
        <p:spPr>
          <a:xfrm>
            <a:off x="412750" y="5181600"/>
            <a:ext cx="9163050" cy="1200150"/>
          </a:xfrm>
          <a:prstGeom prst="rect">
            <a:avLst/>
          </a:prstGeom>
          <a:solidFill>
            <a:schemeClr val="accent5">
              <a:lumMod val="20000"/>
              <a:lumOff val="80000"/>
            </a:schemeClr>
          </a:solidFill>
          <a:ln>
            <a:solidFill>
              <a:srgbClr val="C00000"/>
            </a:solidFill>
          </a:ln>
        </p:spPr>
        <p:txBody>
          <a:bodyPr>
            <a:spAutoFit/>
          </a:bodyPr>
          <a:lstStyle/>
          <a:p>
            <a:pPr fontAlgn="auto">
              <a:spcBef>
                <a:spcPts val="0"/>
              </a:spcBef>
              <a:spcAft>
                <a:spcPts val="0"/>
              </a:spcAft>
              <a:defRPr/>
            </a:pPr>
            <a:r>
              <a:rPr lang="id-ID" b="1" dirty="0">
                <a:solidFill>
                  <a:srgbClr val="0070C0"/>
                </a:solidFill>
                <a:latin typeface="+mn-lt"/>
              </a:rPr>
              <a:t>Lebih dari </a:t>
            </a:r>
            <a:r>
              <a:rPr lang="id-ID" b="1" dirty="0">
                <a:solidFill>
                  <a:srgbClr val="C00000"/>
                </a:solidFill>
                <a:latin typeface="+mn-lt"/>
              </a:rPr>
              <a:t>95%</a:t>
            </a:r>
            <a:r>
              <a:rPr lang="id-ID" b="1" dirty="0">
                <a:solidFill>
                  <a:srgbClr val="0070C0"/>
                </a:solidFill>
                <a:latin typeface="+mn-lt"/>
              </a:rPr>
              <a:t> </a:t>
            </a:r>
            <a:r>
              <a:rPr lang="id-ID" b="1" dirty="0">
                <a:solidFill>
                  <a:srgbClr val="C00000"/>
                </a:solidFill>
                <a:latin typeface="+mn-lt"/>
              </a:rPr>
              <a:t>siswa Indonesia </a:t>
            </a:r>
            <a:r>
              <a:rPr lang="id-ID" b="1" dirty="0">
                <a:solidFill>
                  <a:srgbClr val="0070C0"/>
                </a:solidFill>
                <a:latin typeface="+mn-lt"/>
              </a:rPr>
              <a:t>hanya mampu </a:t>
            </a:r>
            <a:r>
              <a:rPr lang="id-ID" b="1" dirty="0">
                <a:solidFill>
                  <a:srgbClr val="C00000"/>
                </a:solidFill>
                <a:latin typeface="+mn-lt"/>
              </a:rPr>
              <a:t>sampai level menengah</a:t>
            </a:r>
            <a:r>
              <a:rPr lang="id-ID" b="1" dirty="0">
                <a:solidFill>
                  <a:srgbClr val="0070C0"/>
                </a:solidFill>
                <a:latin typeface="+mn-lt"/>
              </a:rPr>
              <a:t>, sementara hampir </a:t>
            </a:r>
            <a:r>
              <a:rPr lang="en-US" b="1" dirty="0">
                <a:solidFill>
                  <a:srgbClr val="C00000"/>
                </a:solidFill>
                <a:latin typeface="+mn-lt"/>
              </a:rPr>
              <a:t>4</a:t>
            </a:r>
            <a:r>
              <a:rPr lang="id-ID" b="1" dirty="0">
                <a:solidFill>
                  <a:srgbClr val="C00000"/>
                </a:solidFill>
                <a:latin typeface="+mn-lt"/>
              </a:rPr>
              <a:t>0%  siswa Taiwan</a:t>
            </a:r>
            <a:r>
              <a:rPr lang="id-ID" b="1" dirty="0">
                <a:solidFill>
                  <a:srgbClr val="0070C0"/>
                </a:solidFill>
                <a:latin typeface="+mn-lt"/>
              </a:rPr>
              <a:t> mampu mencapai </a:t>
            </a:r>
            <a:r>
              <a:rPr lang="id-ID" b="1" dirty="0">
                <a:solidFill>
                  <a:srgbClr val="C00000"/>
                </a:solidFill>
                <a:latin typeface="+mn-lt"/>
              </a:rPr>
              <a:t>level tinggi dan advance</a:t>
            </a:r>
            <a:r>
              <a:rPr lang="id-ID" b="1" dirty="0">
                <a:solidFill>
                  <a:srgbClr val="0070C0"/>
                </a:solidFill>
                <a:latin typeface="+mn-lt"/>
              </a:rPr>
              <a:t>. Dengan keyakinan bahwa semua anak dilahirkan sama, kesimpulan dari hasil ini adalah yang </a:t>
            </a:r>
            <a:r>
              <a:rPr lang="id-ID" b="1" dirty="0">
                <a:solidFill>
                  <a:srgbClr val="C00000"/>
                </a:solidFill>
                <a:latin typeface="+mn-lt"/>
              </a:rPr>
              <a:t>di</a:t>
            </a:r>
            <a:r>
              <a:rPr lang="en-US" b="1" dirty="0">
                <a:solidFill>
                  <a:srgbClr val="C00000"/>
                </a:solidFill>
                <a:latin typeface="+mn-lt"/>
              </a:rPr>
              <a:t>a</a:t>
            </a:r>
            <a:r>
              <a:rPr lang="id-ID" b="1" dirty="0">
                <a:solidFill>
                  <a:srgbClr val="C00000"/>
                </a:solidFill>
                <a:latin typeface="+mn-lt"/>
              </a:rPr>
              <a:t>jarkan di Indonesia berbeda dengan yang diujikan [yang distandarkan] internasional</a:t>
            </a:r>
          </a:p>
        </p:txBody>
      </p:sp>
      <p:sp>
        <p:nvSpPr>
          <p:cNvPr id="10"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ED6511DC-87C6-466D-A65D-B9D8B6D622A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40</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52551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4953000" y="883920"/>
          <a:ext cx="4953000" cy="393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p:cNvGraphicFramePr/>
          <p:nvPr/>
        </p:nvGraphicFramePr>
        <p:xfrm>
          <a:off x="0" y="883920"/>
          <a:ext cx="465582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0"/>
            <a:ext cx="99060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d-ID" sz="2400" b="1" dirty="0"/>
              <a:t>Results of</a:t>
            </a:r>
            <a:r>
              <a:rPr lang="en-US" sz="2400" b="1" dirty="0"/>
              <a:t> </a:t>
            </a:r>
            <a:r>
              <a:rPr lang="id-ID" sz="2400" b="1" dirty="0"/>
              <a:t>Reading (4</a:t>
            </a:r>
            <a:r>
              <a:rPr lang="id-ID" sz="2400" b="1" baseline="30000" dirty="0"/>
              <a:t>th</a:t>
            </a:r>
            <a:r>
              <a:rPr lang="id-ID" sz="2400" b="1" dirty="0"/>
              <a:t> Grade)</a:t>
            </a:r>
            <a:endParaRPr lang="en-US" sz="2400" b="1" dirty="0"/>
          </a:p>
        </p:txBody>
      </p:sp>
      <p:sp>
        <p:nvSpPr>
          <p:cNvPr id="9" name="Rounded Rectangle 8"/>
          <p:cNvSpPr/>
          <p:nvPr/>
        </p:nvSpPr>
        <p:spPr>
          <a:xfrm>
            <a:off x="8502650" y="1235075"/>
            <a:ext cx="495300" cy="3124200"/>
          </a:xfrm>
          <a:prstGeom prst="roundRect">
            <a:avLst/>
          </a:prstGeom>
          <a:no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136900" y="1235075"/>
            <a:ext cx="495300" cy="3124200"/>
          </a:xfrm>
          <a:prstGeom prst="roundRect">
            <a:avLst/>
          </a:prstGeom>
          <a:no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7351" name="TextBox 18"/>
          <p:cNvSpPr txBox="1">
            <a:spLocks noChangeArrowheads="1"/>
          </p:cNvSpPr>
          <p:nvPr/>
        </p:nvSpPr>
        <p:spPr bwMode="auto">
          <a:xfrm>
            <a:off x="1898654" y="533400"/>
            <a:ext cx="704039" cy="400110"/>
          </a:xfrm>
          <a:prstGeom prst="rect">
            <a:avLst/>
          </a:prstGeom>
          <a:noFill/>
          <a:ln w="9525">
            <a:noFill/>
            <a:miter lim="800000"/>
            <a:headEnd/>
            <a:tailEnd/>
          </a:ln>
        </p:spPr>
        <p:txBody>
          <a:bodyPr wrap="none">
            <a:spAutoFit/>
          </a:bodyPr>
          <a:lstStyle/>
          <a:p>
            <a:r>
              <a:rPr lang="en-US" sz="2000" b="1">
                <a:latin typeface="Calibri" pitchFamily="34" charset="0"/>
              </a:rPr>
              <a:t>2006</a:t>
            </a:r>
            <a:endParaRPr lang="id-ID" sz="2000" b="1">
              <a:latin typeface="Calibri" pitchFamily="34" charset="0"/>
            </a:endParaRPr>
          </a:p>
        </p:txBody>
      </p:sp>
      <p:sp>
        <p:nvSpPr>
          <p:cNvPr id="57352" name="TextBox 19"/>
          <p:cNvSpPr txBox="1">
            <a:spLocks noChangeArrowheads="1"/>
          </p:cNvSpPr>
          <p:nvPr/>
        </p:nvSpPr>
        <p:spPr bwMode="auto">
          <a:xfrm>
            <a:off x="7099304" y="533400"/>
            <a:ext cx="704039" cy="400110"/>
          </a:xfrm>
          <a:prstGeom prst="rect">
            <a:avLst/>
          </a:prstGeom>
          <a:noFill/>
          <a:ln w="9525">
            <a:noFill/>
            <a:miter lim="800000"/>
            <a:headEnd/>
            <a:tailEnd/>
          </a:ln>
        </p:spPr>
        <p:txBody>
          <a:bodyPr wrap="none">
            <a:spAutoFit/>
          </a:bodyPr>
          <a:lstStyle/>
          <a:p>
            <a:r>
              <a:rPr lang="en-US" sz="2000" b="1">
                <a:latin typeface="Calibri" pitchFamily="34" charset="0"/>
              </a:rPr>
              <a:t>2011</a:t>
            </a:r>
            <a:endParaRPr lang="id-ID" sz="2000" b="1">
              <a:latin typeface="Calibri" pitchFamily="34" charset="0"/>
            </a:endParaRPr>
          </a:p>
        </p:txBody>
      </p:sp>
      <p:sp>
        <p:nvSpPr>
          <p:cNvPr id="21" name="TextBox 20"/>
          <p:cNvSpPr txBox="1"/>
          <p:nvPr/>
        </p:nvSpPr>
        <p:spPr>
          <a:xfrm>
            <a:off x="412750" y="5181600"/>
            <a:ext cx="9163050" cy="1200150"/>
          </a:xfrm>
          <a:prstGeom prst="rect">
            <a:avLst/>
          </a:prstGeom>
          <a:solidFill>
            <a:schemeClr val="accent5">
              <a:lumMod val="20000"/>
              <a:lumOff val="80000"/>
            </a:schemeClr>
          </a:solidFill>
          <a:ln>
            <a:solidFill>
              <a:srgbClr val="C00000"/>
            </a:solidFill>
          </a:ln>
        </p:spPr>
        <p:txBody>
          <a:bodyPr>
            <a:spAutoFit/>
          </a:bodyPr>
          <a:lstStyle/>
          <a:p>
            <a:pPr fontAlgn="auto">
              <a:spcBef>
                <a:spcPts val="0"/>
              </a:spcBef>
              <a:spcAft>
                <a:spcPts val="0"/>
              </a:spcAft>
              <a:defRPr/>
            </a:pPr>
            <a:r>
              <a:rPr lang="id-ID" b="1" dirty="0">
                <a:solidFill>
                  <a:srgbClr val="0070C0"/>
                </a:solidFill>
                <a:latin typeface="+mn-lt"/>
              </a:rPr>
              <a:t>Lebih dari </a:t>
            </a:r>
            <a:r>
              <a:rPr lang="id-ID" b="1" dirty="0">
                <a:solidFill>
                  <a:srgbClr val="C00000"/>
                </a:solidFill>
                <a:latin typeface="+mn-lt"/>
              </a:rPr>
              <a:t>95%</a:t>
            </a:r>
            <a:r>
              <a:rPr lang="id-ID" b="1" dirty="0">
                <a:solidFill>
                  <a:srgbClr val="0070C0"/>
                </a:solidFill>
                <a:latin typeface="+mn-lt"/>
              </a:rPr>
              <a:t> </a:t>
            </a:r>
            <a:r>
              <a:rPr lang="id-ID" b="1" dirty="0">
                <a:solidFill>
                  <a:srgbClr val="C00000"/>
                </a:solidFill>
                <a:latin typeface="+mn-lt"/>
              </a:rPr>
              <a:t>siswa Indonesia </a:t>
            </a:r>
            <a:r>
              <a:rPr lang="id-ID" b="1" dirty="0">
                <a:solidFill>
                  <a:srgbClr val="0070C0"/>
                </a:solidFill>
                <a:latin typeface="+mn-lt"/>
              </a:rPr>
              <a:t>hanya mampu </a:t>
            </a:r>
            <a:r>
              <a:rPr lang="id-ID" b="1" dirty="0">
                <a:solidFill>
                  <a:srgbClr val="C00000"/>
                </a:solidFill>
                <a:latin typeface="+mn-lt"/>
              </a:rPr>
              <a:t>sampai level menengah</a:t>
            </a:r>
            <a:r>
              <a:rPr lang="id-ID" b="1" dirty="0">
                <a:solidFill>
                  <a:srgbClr val="0070C0"/>
                </a:solidFill>
                <a:latin typeface="+mn-lt"/>
              </a:rPr>
              <a:t>, sementara </a:t>
            </a:r>
            <a:r>
              <a:rPr lang="en-US" b="1" dirty="0" err="1">
                <a:solidFill>
                  <a:srgbClr val="0070C0"/>
                </a:solidFill>
                <a:latin typeface="+mn-lt"/>
              </a:rPr>
              <a:t>lebih</a:t>
            </a:r>
            <a:r>
              <a:rPr lang="en-US" b="1" dirty="0">
                <a:solidFill>
                  <a:srgbClr val="0070C0"/>
                </a:solidFill>
                <a:latin typeface="+mn-lt"/>
              </a:rPr>
              <a:t> </a:t>
            </a:r>
            <a:r>
              <a:rPr lang="en-US" b="1" dirty="0" err="1">
                <a:solidFill>
                  <a:srgbClr val="0070C0"/>
                </a:solidFill>
                <a:latin typeface="+mn-lt"/>
              </a:rPr>
              <a:t>dari</a:t>
            </a:r>
            <a:r>
              <a:rPr lang="en-US" b="1" dirty="0">
                <a:solidFill>
                  <a:srgbClr val="0070C0"/>
                </a:solidFill>
                <a:latin typeface="+mn-lt"/>
              </a:rPr>
              <a:t> </a:t>
            </a:r>
            <a:r>
              <a:rPr lang="id-ID" b="1" dirty="0">
                <a:solidFill>
                  <a:srgbClr val="0070C0"/>
                </a:solidFill>
                <a:latin typeface="+mn-lt"/>
              </a:rPr>
              <a:t> </a:t>
            </a:r>
            <a:r>
              <a:rPr lang="en-US" b="1" dirty="0">
                <a:solidFill>
                  <a:srgbClr val="FF0000"/>
                </a:solidFill>
                <a:latin typeface="+mn-lt"/>
              </a:rPr>
              <a:t>50</a:t>
            </a:r>
            <a:r>
              <a:rPr lang="id-ID" b="1" dirty="0">
                <a:solidFill>
                  <a:srgbClr val="C00000"/>
                </a:solidFill>
                <a:latin typeface="+mn-lt"/>
              </a:rPr>
              <a:t>%  siswa Taiwan</a:t>
            </a:r>
            <a:r>
              <a:rPr lang="id-ID" b="1" dirty="0">
                <a:solidFill>
                  <a:srgbClr val="0070C0"/>
                </a:solidFill>
                <a:latin typeface="+mn-lt"/>
              </a:rPr>
              <a:t> mampu mencapai </a:t>
            </a:r>
            <a:r>
              <a:rPr lang="id-ID" b="1" dirty="0">
                <a:solidFill>
                  <a:srgbClr val="C00000"/>
                </a:solidFill>
                <a:latin typeface="+mn-lt"/>
              </a:rPr>
              <a:t>level tinggi dan advance</a:t>
            </a:r>
            <a:r>
              <a:rPr lang="id-ID" b="1" dirty="0">
                <a:solidFill>
                  <a:srgbClr val="0070C0"/>
                </a:solidFill>
                <a:latin typeface="+mn-lt"/>
              </a:rPr>
              <a:t>. Dengan keyakinan bahwa semua anak dilahirkan sama, kesimpulan dari hasil ini adalah yang </a:t>
            </a:r>
            <a:r>
              <a:rPr lang="id-ID" b="1" dirty="0">
                <a:solidFill>
                  <a:srgbClr val="C00000"/>
                </a:solidFill>
                <a:latin typeface="+mn-lt"/>
              </a:rPr>
              <a:t>di</a:t>
            </a:r>
            <a:r>
              <a:rPr lang="en-US" b="1" dirty="0">
                <a:solidFill>
                  <a:srgbClr val="C00000"/>
                </a:solidFill>
                <a:latin typeface="+mn-lt"/>
              </a:rPr>
              <a:t>a</a:t>
            </a:r>
            <a:r>
              <a:rPr lang="id-ID" b="1" dirty="0">
                <a:solidFill>
                  <a:srgbClr val="C00000"/>
                </a:solidFill>
                <a:latin typeface="+mn-lt"/>
              </a:rPr>
              <a:t>jarkan di Indonesia berbeda dengan yang diujikan [yang distandarkan] internasional</a:t>
            </a:r>
          </a:p>
        </p:txBody>
      </p:sp>
      <p:sp>
        <p:nvSpPr>
          <p:cNvPr id="10"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9E8CE848-D35D-44A3-9271-F4D8090D92E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41</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17865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2786058"/>
            <a:ext cx="9074150" cy="1311275"/>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Kesesuaian Soal TIMSS dengan </a:t>
            </a:r>
          </a:p>
          <a:p>
            <a:pPr algn="ctr" fontAlgn="auto">
              <a:spcBef>
                <a:spcPts val="0"/>
              </a:spcBef>
              <a:spcAft>
                <a:spcPts val="0"/>
              </a:spcAft>
              <a:defRPr/>
            </a:pPr>
            <a:r>
              <a:rPr lang="id-ID" sz="3200" b="1" dirty="0">
                <a:solidFill>
                  <a:srgbClr val="17375E"/>
                </a:solidFill>
                <a:latin typeface="Calibri" pitchFamily="34" charset="0"/>
              </a:rPr>
              <a:t>Kurikulum Yang Dipakai di Indonesia Saat Ini</a:t>
            </a:r>
            <a:endParaRPr lang="id-ID" sz="3200" b="1" dirty="0">
              <a:solidFill>
                <a:schemeClr val="accent6">
                  <a:lumMod val="75000"/>
                </a:schemeClr>
              </a:solidFill>
              <a:latin typeface="Calibri"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29004EF4-FB0E-429E-892F-69E9B974ABF4}"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42</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9212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550" y="466725"/>
          <a:ext cx="9740900" cy="5699710"/>
        </p:xfrm>
        <a:graphic>
          <a:graphicData uri="http://schemas.openxmlformats.org/drawingml/2006/table">
            <a:tbl>
              <a:tblPr firstRow="1" bandRow="1">
                <a:tableStyleId>{5C22544A-7EE6-4342-B048-85BDC9FD1C3A}</a:tableStyleId>
              </a:tblPr>
              <a:tblGrid>
                <a:gridCol w="1403350"/>
                <a:gridCol w="8337550"/>
              </a:tblGrid>
              <a:tr h="457149">
                <a:tc>
                  <a:txBody>
                    <a:bodyPr/>
                    <a:lstStyle/>
                    <a:p>
                      <a:r>
                        <a:rPr lang="id-ID" sz="2400" dirty="0" smtClean="0"/>
                        <a:t>Domain</a:t>
                      </a:r>
                      <a:endParaRPr lang="id-ID" sz="2400" dirty="0"/>
                    </a:p>
                  </a:txBody>
                  <a:tcPr marL="99060" marR="99060" marT="45715" marB="45715"/>
                </a:tc>
                <a:tc>
                  <a:txBody>
                    <a:bodyPr/>
                    <a:lstStyle/>
                    <a:p>
                      <a:r>
                        <a:rPr lang="id-ID" sz="2400" b="1" dirty="0" smtClean="0"/>
                        <a:t>Topics</a:t>
                      </a:r>
                      <a:endParaRPr lang="id-ID" sz="2400" b="1" dirty="0"/>
                    </a:p>
                  </a:txBody>
                  <a:tcPr marL="99060" marR="99060" marT="45715" marB="45715"/>
                </a:tc>
              </a:tr>
              <a:tr h="1798120">
                <a:tc>
                  <a:txBody>
                    <a:bodyPr/>
                    <a:lstStyle/>
                    <a:p>
                      <a:r>
                        <a:rPr lang="id-ID" sz="2000" b="1" dirty="0" smtClean="0"/>
                        <a:t>Biology</a:t>
                      </a:r>
                      <a:endParaRPr lang="id-ID" sz="2000" b="1" dirty="0"/>
                    </a:p>
                  </a:txBody>
                  <a:tcPr marL="99060" marR="99060" marT="45715" marB="45715"/>
                </a:tc>
                <a:tc>
                  <a:txBody>
                    <a:bodyPr/>
                    <a:lstStyle/>
                    <a:p>
                      <a:pPr marL="231775" indent="-231775">
                        <a:buFont typeface="+mj-lt"/>
                        <a:buAutoNum type="arabicPeriod"/>
                      </a:pPr>
                      <a:r>
                        <a:rPr lang="en-US" sz="1600" b="1" dirty="0" smtClean="0"/>
                        <a:t>Major organs and organ systems in humans and other organisms</a:t>
                      </a:r>
                    </a:p>
                    <a:p>
                      <a:pPr marL="231775" indent="-231775">
                        <a:buFont typeface="+mj-lt"/>
                        <a:buAutoNum type="arabicPeriod"/>
                      </a:pPr>
                      <a:r>
                        <a:rPr lang="en-US" sz="1600" b="1" dirty="0" smtClean="0">
                          <a:solidFill>
                            <a:srgbClr val="FF0000"/>
                          </a:solidFill>
                        </a:rPr>
                        <a:t>Cells and their functions, including respiration and photosynthesis as cellular process</a:t>
                      </a:r>
                    </a:p>
                    <a:p>
                      <a:pPr marL="231775" indent="-231775">
                        <a:buFont typeface="+mj-lt"/>
                        <a:buAutoNum type="arabicPeriod"/>
                      </a:pPr>
                      <a:r>
                        <a:rPr lang="en-US" sz="1600" b="1" dirty="0" smtClean="0"/>
                        <a:t>Reproduction and heredity</a:t>
                      </a:r>
                    </a:p>
                    <a:p>
                      <a:pPr marL="231775" indent="-231775">
                        <a:buFont typeface="+mj-lt"/>
                        <a:buAutoNum type="arabicPeriod"/>
                      </a:pPr>
                      <a:r>
                        <a:rPr lang="en-US" sz="1600" b="1" dirty="0" smtClean="0"/>
                        <a:t>Role of variation </a:t>
                      </a:r>
                      <a:r>
                        <a:rPr lang="id-ID" sz="1600" b="1" dirty="0" smtClean="0"/>
                        <a:t>&amp;</a:t>
                      </a:r>
                      <a:r>
                        <a:rPr lang="en-US" sz="1600" b="1" dirty="0" smtClean="0"/>
                        <a:t> adaptation in survival/extinction of species in a changing environ</a:t>
                      </a:r>
                      <a:r>
                        <a:rPr lang="id-ID" sz="1600" b="1" dirty="0" smtClean="0"/>
                        <a:t>.</a:t>
                      </a:r>
                      <a:endParaRPr lang="en-US" sz="1600" b="1" dirty="0" smtClean="0"/>
                    </a:p>
                    <a:p>
                      <a:pPr marL="231775" indent="-231775">
                        <a:buFont typeface="+mj-lt"/>
                        <a:buAutoNum type="arabicPeriod"/>
                      </a:pPr>
                      <a:r>
                        <a:rPr lang="en-US" sz="1600" b="1" dirty="0" smtClean="0"/>
                        <a:t>Interdependence of populations of organisms in an ecosystem</a:t>
                      </a:r>
                    </a:p>
                    <a:p>
                      <a:pPr marL="231775" indent="-231775">
                        <a:buFont typeface="+mj-lt"/>
                        <a:buAutoNum type="arabicPeriod"/>
                      </a:pPr>
                      <a:r>
                        <a:rPr lang="en-US" sz="1600" b="1" dirty="0" smtClean="0"/>
                        <a:t>Reasons for increase in world’s human population and </a:t>
                      </a:r>
                      <a:r>
                        <a:rPr lang="id-ID" sz="1600" b="1" dirty="0" smtClean="0"/>
                        <a:t>its</a:t>
                      </a:r>
                      <a:r>
                        <a:rPr lang="en-US" sz="1600" b="1" dirty="0" smtClean="0"/>
                        <a:t> effects on the environment</a:t>
                      </a:r>
                    </a:p>
                    <a:p>
                      <a:pPr marL="231775" indent="-231775">
                        <a:buFont typeface="+mj-lt"/>
                        <a:buAutoNum type="arabicPeriod"/>
                      </a:pPr>
                      <a:r>
                        <a:rPr lang="en-US" sz="1600" b="1" dirty="0" smtClean="0"/>
                        <a:t>Human health (infection, prevention, immunity</a:t>
                      </a:r>
                      <a:r>
                        <a:rPr lang="id-ID" sz="1600" b="1" dirty="0" smtClean="0"/>
                        <a:t>)</a:t>
                      </a:r>
                      <a:r>
                        <a:rPr lang="en-US" sz="1600" b="1" dirty="0" smtClean="0"/>
                        <a:t> and the importance of diet </a:t>
                      </a:r>
                      <a:r>
                        <a:rPr lang="id-ID" sz="1600" b="1" dirty="0" smtClean="0"/>
                        <a:t>&amp;</a:t>
                      </a:r>
                      <a:r>
                        <a:rPr lang="en-US" sz="1600" b="1" dirty="0" smtClean="0"/>
                        <a:t> exercise </a:t>
                      </a:r>
                    </a:p>
                  </a:txBody>
                  <a:tcPr marL="99060" marR="99060" marT="45715" marB="45715"/>
                </a:tc>
              </a:tr>
              <a:tr h="1066681">
                <a:tc>
                  <a:txBody>
                    <a:bodyPr/>
                    <a:lstStyle/>
                    <a:p>
                      <a:r>
                        <a:rPr lang="id-ID" sz="2000" b="1" dirty="0" smtClean="0"/>
                        <a:t>Chemistry</a:t>
                      </a:r>
                      <a:endParaRPr lang="id-ID" sz="2000" b="1" dirty="0"/>
                    </a:p>
                  </a:txBody>
                  <a:tcPr marL="99060" marR="99060" marT="45715" marB="45715"/>
                </a:tc>
                <a:tc>
                  <a:txBody>
                    <a:bodyPr/>
                    <a:lstStyle/>
                    <a:p>
                      <a:pPr marL="231775" indent="-231775">
                        <a:buFont typeface="+mj-lt"/>
                        <a:buAutoNum type="arabicPeriod"/>
                      </a:pPr>
                      <a:r>
                        <a:rPr lang="en-US" sz="1600" b="1" dirty="0" smtClean="0"/>
                        <a:t>Classification, composition, </a:t>
                      </a:r>
                      <a:r>
                        <a:rPr lang="en-US" sz="1600" b="1" dirty="0" smtClean="0">
                          <a:solidFill>
                            <a:srgbClr val="FF0000"/>
                          </a:solidFill>
                        </a:rPr>
                        <a:t>and particulate structure of matter (</a:t>
                      </a:r>
                      <a:r>
                        <a:rPr lang="id-ID" sz="1600" b="1" dirty="0" smtClean="0">
                          <a:solidFill>
                            <a:srgbClr val="FF0000"/>
                          </a:solidFill>
                        </a:rPr>
                        <a:t>inside atom</a:t>
                      </a:r>
                      <a:r>
                        <a:rPr lang="en-US" sz="1600" b="1" dirty="0" smtClean="0">
                          <a:solidFill>
                            <a:srgbClr val="FF0000"/>
                          </a:solidFill>
                        </a:rPr>
                        <a:t>)</a:t>
                      </a:r>
                    </a:p>
                    <a:p>
                      <a:pPr marL="231775" indent="-231775">
                        <a:buFont typeface="+mj-lt"/>
                        <a:buAutoNum type="arabicPeriod"/>
                      </a:pPr>
                      <a:r>
                        <a:rPr lang="en-US" sz="1600" b="1" dirty="0" smtClean="0"/>
                        <a:t>Solutions (solvent, solute, concentration/dilution, effect of temperature on solubility)</a:t>
                      </a:r>
                    </a:p>
                    <a:p>
                      <a:pPr marL="231775" indent="-231775">
                        <a:buFont typeface="+mj-lt"/>
                        <a:buAutoNum type="arabicPeriod"/>
                      </a:pPr>
                      <a:r>
                        <a:rPr lang="en-US" sz="1600" b="1" dirty="0" smtClean="0">
                          <a:solidFill>
                            <a:srgbClr val="FF0000"/>
                          </a:solidFill>
                        </a:rPr>
                        <a:t>Properties and uses of common acids and bases</a:t>
                      </a:r>
                    </a:p>
                    <a:p>
                      <a:pPr marL="231775" indent="-231775">
                        <a:buFont typeface="+mj-lt"/>
                        <a:buAutoNum type="arabicPeriod"/>
                      </a:pPr>
                      <a:r>
                        <a:rPr lang="en-US" sz="1600" b="1" dirty="0" smtClean="0"/>
                        <a:t>Chemical change (transformation</a:t>
                      </a:r>
                      <a:r>
                        <a:rPr lang="id-ID" sz="1600" b="1" dirty="0" smtClean="0"/>
                        <a:t>,</a:t>
                      </a:r>
                      <a:r>
                        <a:rPr lang="en-US" sz="1600" b="1" dirty="0" smtClean="0"/>
                        <a:t> conservation</a:t>
                      </a:r>
                      <a:r>
                        <a:rPr lang="id-ID" sz="1600" b="1" dirty="0" smtClean="0"/>
                        <a:t>,</a:t>
                      </a:r>
                      <a:r>
                        <a:rPr lang="en-US" sz="1600" b="1" dirty="0" smtClean="0"/>
                        <a:t> oxidation</a:t>
                      </a:r>
                      <a:r>
                        <a:rPr lang="id-ID" sz="1600" b="1" dirty="0" smtClean="0"/>
                        <a:t>)</a:t>
                      </a:r>
                      <a:endParaRPr lang="en-US" sz="1600" b="1" dirty="0" smtClean="0"/>
                    </a:p>
                  </a:txBody>
                  <a:tcPr marL="99060" marR="99060" marT="45715" marB="45715"/>
                </a:tc>
              </a:tr>
              <a:tr h="1310494">
                <a:tc>
                  <a:txBody>
                    <a:bodyPr/>
                    <a:lstStyle/>
                    <a:p>
                      <a:r>
                        <a:rPr lang="id-ID" sz="2000" b="1" dirty="0" smtClean="0"/>
                        <a:t>Physics</a:t>
                      </a:r>
                      <a:endParaRPr lang="id-ID" sz="2000" b="1" dirty="0"/>
                    </a:p>
                  </a:txBody>
                  <a:tcPr marL="99060" marR="99060" marT="45715" marB="45715"/>
                </a:tc>
                <a:tc>
                  <a:txBody>
                    <a:bodyPr/>
                    <a:lstStyle/>
                    <a:p>
                      <a:pPr marL="231775" indent="-231775">
                        <a:buFont typeface="+mj-lt"/>
                        <a:buAutoNum type="arabicPeriod"/>
                      </a:pPr>
                      <a:r>
                        <a:rPr lang="en-US" sz="1600" b="1" dirty="0" smtClean="0"/>
                        <a:t>Physical states and changes in matter</a:t>
                      </a:r>
                    </a:p>
                    <a:p>
                      <a:pPr marL="231775" indent="-231775">
                        <a:buFont typeface="+mj-lt"/>
                        <a:buAutoNum type="arabicPeriod"/>
                      </a:pPr>
                      <a:r>
                        <a:rPr lang="en-US" sz="1600" b="1" dirty="0" smtClean="0"/>
                        <a:t>Energy forms, transformations, heat, and temperature </a:t>
                      </a:r>
                    </a:p>
                    <a:p>
                      <a:pPr marL="231775" indent="-231775">
                        <a:buFont typeface="+mj-lt"/>
                        <a:buAutoNum type="arabicPeriod"/>
                      </a:pPr>
                      <a:r>
                        <a:rPr lang="en-US" sz="1600" b="1" dirty="0" smtClean="0"/>
                        <a:t>Basic properties/behaviors of light and sound</a:t>
                      </a:r>
                    </a:p>
                    <a:p>
                      <a:pPr marL="231775" indent="-231775">
                        <a:buFont typeface="+mj-lt"/>
                        <a:buAutoNum type="arabicPeriod"/>
                      </a:pPr>
                      <a:r>
                        <a:rPr lang="en-US" sz="1600" b="1" dirty="0" smtClean="0">
                          <a:solidFill>
                            <a:srgbClr val="FF0000"/>
                          </a:solidFill>
                        </a:rPr>
                        <a:t>Electric circuits and properties and uses of permanent magnets and electromagnets</a:t>
                      </a:r>
                    </a:p>
                    <a:p>
                      <a:pPr marL="231775" indent="-231775">
                        <a:buFont typeface="+mj-lt"/>
                        <a:buAutoNum type="arabicPeriod"/>
                      </a:pPr>
                      <a:r>
                        <a:rPr lang="en-US" sz="1600" b="1" dirty="0" smtClean="0"/>
                        <a:t>Forces and motion (forces, basic description of motion, effects of density </a:t>
                      </a:r>
                      <a:r>
                        <a:rPr lang="id-ID" sz="1600" b="1" dirty="0" smtClean="0"/>
                        <a:t>&amp;</a:t>
                      </a:r>
                      <a:r>
                        <a:rPr lang="en-US" sz="1600" b="1" dirty="0" smtClean="0"/>
                        <a:t> pressure)</a:t>
                      </a:r>
                    </a:p>
                  </a:txBody>
                  <a:tcPr marL="99060" marR="99060" marT="45715" marB="45715"/>
                </a:tc>
              </a:tr>
              <a:tr h="1066681">
                <a:tc>
                  <a:txBody>
                    <a:bodyPr/>
                    <a:lstStyle/>
                    <a:p>
                      <a:r>
                        <a:rPr lang="id-ID" sz="2000" b="1" dirty="0" smtClean="0"/>
                        <a:t>Earth Science</a:t>
                      </a:r>
                      <a:endParaRPr lang="id-ID" sz="2000" b="1" dirty="0"/>
                    </a:p>
                  </a:txBody>
                  <a:tcPr marL="99060" marR="99060" marT="45715" marB="45715"/>
                </a:tc>
                <a:tc>
                  <a:txBody>
                    <a:bodyPr/>
                    <a:lstStyle/>
                    <a:p>
                      <a:pPr marL="231775" indent="-231775">
                        <a:buFont typeface="+mj-lt"/>
                        <a:buAutoNum type="arabicPeriod"/>
                      </a:pPr>
                      <a:r>
                        <a:rPr lang="en-US" sz="1600" b="1" dirty="0" smtClean="0"/>
                        <a:t>Earth’s structure and </a:t>
                      </a:r>
                      <a:r>
                        <a:rPr lang="en-US" sz="1600" b="1" dirty="0" smtClean="0">
                          <a:solidFill>
                            <a:srgbClr val="FF0000"/>
                          </a:solidFill>
                        </a:rPr>
                        <a:t>physical features</a:t>
                      </a:r>
                    </a:p>
                    <a:p>
                      <a:pPr marL="231775" indent="-231775">
                        <a:buFont typeface="+mj-lt"/>
                        <a:buAutoNum type="arabicPeriod"/>
                      </a:pPr>
                      <a:r>
                        <a:rPr lang="en-US" sz="1600" b="1" dirty="0" smtClean="0"/>
                        <a:t>Earth’s processes, cycles, and history</a:t>
                      </a:r>
                    </a:p>
                    <a:p>
                      <a:pPr marL="231775" indent="-231775">
                        <a:buFont typeface="+mj-lt"/>
                        <a:buAutoNum type="arabicPeriod"/>
                      </a:pPr>
                      <a:r>
                        <a:rPr lang="en-US" sz="1600" b="1" dirty="0" smtClean="0"/>
                        <a:t>Earth’s resources, their use, and conservation</a:t>
                      </a:r>
                    </a:p>
                    <a:p>
                      <a:pPr marL="231775" indent="-231775">
                        <a:buFont typeface="+mj-lt"/>
                        <a:buAutoNum type="arabicPeriod"/>
                      </a:pPr>
                      <a:r>
                        <a:rPr lang="en-US" sz="1600" b="1" dirty="0" smtClean="0">
                          <a:solidFill>
                            <a:srgbClr val="FF0000"/>
                          </a:solidFill>
                        </a:rPr>
                        <a:t>Earth in the solar system and the universe</a:t>
                      </a:r>
                    </a:p>
                  </a:txBody>
                  <a:tcPr marL="99060" marR="99060" marT="45715" marB="45715"/>
                </a:tc>
              </a:tr>
            </a:tbl>
          </a:graphicData>
        </a:graphic>
      </p:graphicFrame>
      <p:sp>
        <p:nvSpPr>
          <p:cNvPr id="68631" name="TextBox 18"/>
          <p:cNvSpPr txBox="1">
            <a:spLocks noChangeArrowheads="1"/>
          </p:cNvSpPr>
          <p:nvPr/>
        </p:nvSpPr>
        <p:spPr bwMode="auto">
          <a:xfrm>
            <a:off x="128590" y="-36513"/>
            <a:ext cx="9288462" cy="460376"/>
          </a:xfrm>
          <a:prstGeom prst="rect">
            <a:avLst/>
          </a:prstGeom>
          <a:noFill/>
          <a:ln w="9525">
            <a:noFill/>
            <a:miter lim="800000"/>
            <a:headEnd/>
            <a:tailEnd/>
          </a:ln>
        </p:spPr>
        <p:txBody>
          <a:bodyPr anchorCtr="1">
            <a:spAutoFit/>
          </a:bodyPr>
          <a:lstStyle/>
          <a:p>
            <a:pPr algn="ctr"/>
            <a:r>
              <a:rPr lang="id-ID" sz="2400" b="1">
                <a:solidFill>
                  <a:srgbClr val="0070C0"/>
                </a:solidFill>
                <a:latin typeface="Calibri" pitchFamily="34" charset="0"/>
              </a:rPr>
              <a:t>Perbandingan Kurikulum IPA SMP Kelas VIII dan Materi TIMSS</a:t>
            </a:r>
          </a:p>
        </p:txBody>
      </p:sp>
      <p:cxnSp>
        <p:nvCxnSpPr>
          <p:cNvPr id="7" name="Straight Connector 3"/>
          <p:cNvCxnSpPr>
            <a:cxnSpLocks noChangeShapeType="1"/>
          </p:cNvCxnSpPr>
          <p:nvPr/>
        </p:nvCxnSpPr>
        <p:spPr bwMode="auto">
          <a:xfrm>
            <a:off x="0" y="38100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695950" y="5192714"/>
            <a:ext cx="3670364" cy="369332"/>
          </a:xfrm>
          <a:prstGeom prst="rect">
            <a:avLst/>
          </a:prstGeom>
          <a:solidFill>
            <a:schemeClr val="accent6">
              <a:lumMod val="20000"/>
              <a:lumOff val="80000"/>
            </a:schemeClr>
          </a:solidFill>
          <a:ln>
            <a:solidFill>
              <a:srgbClr val="C00000"/>
            </a:solidFill>
          </a:ln>
        </p:spPr>
        <p:txBody>
          <a:bodyPr wrap="none">
            <a:spAutoFit/>
          </a:bodyPr>
          <a:lstStyle/>
          <a:p>
            <a:pPr fontAlgn="auto">
              <a:spcBef>
                <a:spcPts val="0"/>
              </a:spcBef>
              <a:spcAft>
                <a:spcPts val="0"/>
              </a:spcAft>
              <a:defRPr/>
            </a:pPr>
            <a:r>
              <a:rPr lang="id-ID" b="1" dirty="0">
                <a:solidFill>
                  <a:srgbClr val="FF0000"/>
                </a:solidFill>
                <a:latin typeface="+mn-lt"/>
              </a:rPr>
              <a:t>Merah: Belum Diajarkan di Kelas VIII</a:t>
            </a:r>
          </a:p>
        </p:txBody>
      </p:sp>
      <p:sp>
        <p:nvSpPr>
          <p:cNvPr id="9"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5D41B5A9-DDCF-435B-AE1E-4B68B58B6BB6}"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43</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3841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550" y="466725"/>
          <a:ext cx="9740900" cy="5943600"/>
        </p:xfrm>
        <a:graphic>
          <a:graphicData uri="http://schemas.openxmlformats.org/drawingml/2006/table">
            <a:tbl>
              <a:tblPr firstRow="1" bandRow="1">
                <a:tableStyleId>{5C22544A-7EE6-4342-B048-85BDC9FD1C3A}</a:tableStyleId>
              </a:tblPr>
              <a:tblGrid>
                <a:gridCol w="1403350"/>
                <a:gridCol w="8337550"/>
              </a:tblGrid>
              <a:tr h="370840">
                <a:tc>
                  <a:txBody>
                    <a:bodyPr/>
                    <a:lstStyle/>
                    <a:p>
                      <a:r>
                        <a:rPr lang="id-ID" sz="2400" dirty="0" smtClean="0"/>
                        <a:t>Domain</a:t>
                      </a:r>
                      <a:endParaRPr lang="id-ID" sz="2400" dirty="0"/>
                    </a:p>
                  </a:txBody>
                  <a:tcPr marL="99060" marR="99060"/>
                </a:tc>
                <a:tc>
                  <a:txBody>
                    <a:bodyPr/>
                    <a:lstStyle/>
                    <a:p>
                      <a:r>
                        <a:rPr lang="id-ID" sz="2400" b="1" dirty="0" smtClean="0"/>
                        <a:t>Topics</a:t>
                      </a:r>
                      <a:endParaRPr lang="id-ID" sz="2400" b="1" dirty="0"/>
                    </a:p>
                  </a:txBody>
                  <a:tcPr marL="99060" marR="99060"/>
                </a:tc>
              </a:tr>
              <a:tr h="370840">
                <a:tc>
                  <a:txBody>
                    <a:bodyPr/>
                    <a:lstStyle/>
                    <a:p>
                      <a:r>
                        <a:rPr lang="id-ID" sz="2000" b="1" dirty="0" smtClean="0"/>
                        <a:t>Number</a:t>
                      </a:r>
                      <a:endParaRPr lang="id-ID" sz="2000" b="1" dirty="0"/>
                    </a:p>
                  </a:txBody>
                  <a:tcPr marL="99060" marR="99060"/>
                </a:tc>
                <a:tc>
                  <a:txBody>
                    <a:bodyPr/>
                    <a:lstStyle/>
                    <a:p>
                      <a:pPr marL="231775" indent="-231775">
                        <a:buFont typeface="+mj-lt"/>
                        <a:buAutoNum type="arabicPeriod"/>
                      </a:pPr>
                      <a:r>
                        <a:rPr lang="en-US" sz="1600" b="1" dirty="0" smtClean="0"/>
                        <a:t>Computing</a:t>
                      </a:r>
                      <a:r>
                        <a:rPr lang="en-US" sz="1600" b="1" dirty="0" smtClean="0">
                          <a:solidFill>
                            <a:srgbClr val="FF0000"/>
                          </a:solidFill>
                        </a:rPr>
                        <a:t>, estimating, or approximating </a:t>
                      </a:r>
                      <a:r>
                        <a:rPr lang="en-US" sz="1600" b="1" dirty="0" smtClean="0"/>
                        <a:t>with whole numbers</a:t>
                      </a:r>
                    </a:p>
                    <a:p>
                      <a:pPr marL="231775" indent="-231775">
                        <a:buFont typeface="+mj-lt"/>
                        <a:buAutoNum type="arabicPeriod"/>
                      </a:pPr>
                      <a:r>
                        <a:rPr lang="en-US" sz="1600" b="1" dirty="0" smtClean="0"/>
                        <a:t>Concepts of fractions and computing with fractions</a:t>
                      </a:r>
                    </a:p>
                    <a:p>
                      <a:pPr marL="231775" indent="-231775">
                        <a:buFont typeface="+mj-lt"/>
                        <a:buAutoNum type="arabicPeriod"/>
                      </a:pPr>
                      <a:r>
                        <a:rPr lang="en-US" sz="1600" b="1" dirty="0" smtClean="0"/>
                        <a:t>Concepts of decimals and computing with decimals</a:t>
                      </a:r>
                    </a:p>
                    <a:p>
                      <a:pPr marL="231775" indent="-231775">
                        <a:buFont typeface="+mj-lt"/>
                        <a:buAutoNum type="arabicPeriod"/>
                      </a:pPr>
                      <a:r>
                        <a:rPr lang="en-US" sz="1600" b="1" dirty="0" smtClean="0">
                          <a:solidFill>
                            <a:srgbClr val="FF0000"/>
                          </a:solidFill>
                        </a:rPr>
                        <a:t>Representing, comparing, ordering, and computing with integers</a:t>
                      </a:r>
                    </a:p>
                    <a:p>
                      <a:pPr marL="231775" indent="-231775">
                        <a:buFont typeface="+mj-lt"/>
                        <a:buAutoNum type="arabicPeriod"/>
                      </a:pPr>
                      <a:r>
                        <a:rPr lang="en-US" sz="1600" b="1" dirty="0" smtClean="0"/>
                        <a:t>Problem solving involving percents and proportions</a:t>
                      </a:r>
                    </a:p>
                  </a:txBody>
                  <a:tcPr marL="99060" marR="99060"/>
                </a:tc>
              </a:tr>
              <a:tr h="370840">
                <a:tc>
                  <a:txBody>
                    <a:bodyPr/>
                    <a:lstStyle/>
                    <a:p>
                      <a:r>
                        <a:rPr lang="id-ID" sz="2000" b="1" dirty="0" smtClean="0"/>
                        <a:t>Algebra</a:t>
                      </a:r>
                      <a:endParaRPr lang="id-ID" sz="2000" b="1" dirty="0"/>
                    </a:p>
                  </a:txBody>
                  <a:tcPr marL="99060" marR="99060"/>
                </a:tc>
                <a:tc>
                  <a:txBody>
                    <a:bodyPr/>
                    <a:lstStyle/>
                    <a:p>
                      <a:pPr marL="231775" indent="-231775">
                        <a:buFont typeface="+mj-lt"/>
                        <a:buAutoNum type="arabicPeriod"/>
                      </a:pPr>
                      <a:r>
                        <a:rPr lang="en-US" sz="1600" b="1" dirty="0" smtClean="0">
                          <a:solidFill>
                            <a:srgbClr val="FF0000"/>
                          </a:solidFill>
                        </a:rPr>
                        <a:t>Numeric, algebraic, and geometric patterns or sequences</a:t>
                      </a:r>
                    </a:p>
                    <a:p>
                      <a:pPr marL="231775" indent="-231775">
                        <a:buFont typeface="+mj-lt"/>
                        <a:buAutoNum type="arabicPeriod"/>
                      </a:pPr>
                      <a:r>
                        <a:rPr lang="en-US" sz="1600" b="1" dirty="0" smtClean="0"/>
                        <a:t>Simplifying and evaluating algebraic expressions</a:t>
                      </a:r>
                    </a:p>
                    <a:p>
                      <a:pPr marL="231775" indent="-231775">
                        <a:buFont typeface="+mj-lt"/>
                        <a:buAutoNum type="arabicPeriod"/>
                      </a:pPr>
                      <a:r>
                        <a:rPr lang="en-US" sz="1600" b="1" dirty="0" smtClean="0"/>
                        <a:t>Simple linear equations and inequalities</a:t>
                      </a:r>
                    </a:p>
                    <a:p>
                      <a:pPr marL="231775" indent="-231775">
                        <a:buFont typeface="+mj-lt"/>
                        <a:buAutoNum type="arabicPeriod"/>
                      </a:pPr>
                      <a:r>
                        <a:rPr lang="en-US" sz="1600" b="1" dirty="0" smtClean="0">
                          <a:solidFill>
                            <a:srgbClr val="FF0000"/>
                          </a:solidFill>
                        </a:rPr>
                        <a:t>Simultaneous (two variable</a:t>
                      </a:r>
                      <a:r>
                        <a:rPr lang="id-ID" sz="1600" b="1" dirty="0" smtClean="0">
                          <a:solidFill>
                            <a:srgbClr val="FF0000"/>
                          </a:solidFill>
                        </a:rPr>
                        <a:t>s</a:t>
                      </a:r>
                      <a:r>
                        <a:rPr lang="id-ID" sz="1600" b="1" baseline="0" dirty="0" smtClean="0">
                          <a:solidFill>
                            <a:srgbClr val="FF0000"/>
                          </a:solidFill>
                        </a:rPr>
                        <a:t> </a:t>
                      </a:r>
                      <a:r>
                        <a:rPr lang="en-US" sz="1600" b="1" dirty="0" smtClean="0">
                          <a:solidFill>
                            <a:srgbClr val="FF0000"/>
                          </a:solidFill>
                        </a:rPr>
                        <a:t>equations)</a:t>
                      </a:r>
                    </a:p>
                    <a:p>
                      <a:pPr marL="231775" indent="-231775">
                        <a:buFont typeface="+mj-lt"/>
                        <a:buAutoNum type="arabicPeriod"/>
                      </a:pPr>
                      <a:r>
                        <a:rPr lang="en-US" sz="1600" b="1" dirty="0" smtClean="0">
                          <a:solidFill>
                            <a:srgbClr val="FF0000"/>
                          </a:solidFill>
                        </a:rPr>
                        <a:t>Representation of functions as ordered pairs, tables, graphs, words, or equations</a:t>
                      </a:r>
                    </a:p>
                  </a:txBody>
                  <a:tcPr marL="99060" marR="99060"/>
                </a:tc>
              </a:tr>
              <a:tr h="370840">
                <a:tc>
                  <a:txBody>
                    <a:bodyPr/>
                    <a:lstStyle/>
                    <a:p>
                      <a:r>
                        <a:rPr lang="id-ID" sz="2000" b="1" dirty="0" smtClean="0"/>
                        <a:t>Geometry</a:t>
                      </a:r>
                      <a:endParaRPr lang="id-ID" sz="2000" b="1" dirty="0"/>
                    </a:p>
                  </a:txBody>
                  <a:tcPr marL="99060" marR="99060"/>
                </a:tc>
                <a:tc>
                  <a:txBody>
                    <a:bodyPr/>
                    <a:lstStyle/>
                    <a:p>
                      <a:pPr marL="231775" indent="-231775">
                        <a:buFont typeface="+mj-lt"/>
                        <a:buAutoNum type="arabicPeriod"/>
                      </a:pPr>
                      <a:r>
                        <a:rPr lang="en-US" sz="1600" b="1" dirty="0" smtClean="0"/>
                        <a:t>Geometric properties of angles and geometric shapes</a:t>
                      </a:r>
                    </a:p>
                    <a:p>
                      <a:pPr marL="231775" indent="-231775">
                        <a:buFont typeface="+mj-lt"/>
                        <a:buAutoNum type="arabicPeriod"/>
                      </a:pPr>
                      <a:r>
                        <a:rPr lang="en-US" sz="1600" b="1" dirty="0" smtClean="0"/>
                        <a:t>Congruent figures and similar triangles</a:t>
                      </a:r>
                    </a:p>
                    <a:p>
                      <a:pPr marL="231775" indent="-231775">
                        <a:buFont typeface="+mj-lt"/>
                        <a:buAutoNum type="arabicPeriod"/>
                      </a:pPr>
                      <a:r>
                        <a:rPr lang="en-US" sz="1600" b="1" dirty="0" smtClean="0"/>
                        <a:t>Relationship between three-dimensional shapes and their two-dimensional represent</a:t>
                      </a:r>
                      <a:r>
                        <a:rPr lang="id-ID" sz="1600" b="1" dirty="0" smtClean="0"/>
                        <a:t>.</a:t>
                      </a:r>
                      <a:endParaRPr lang="en-US" sz="1600" b="1" dirty="0" smtClean="0"/>
                    </a:p>
                    <a:p>
                      <a:pPr marL="231775" indent="-231775">
                        <a:buFont typeface="+mj-lt"/>
                        <a:buAutoNum type="arabicPeriod"/>
                      </a:pPr>
                      <a:r>
                        <a:rPr lang="en-US" sz="1600" b="1" dirty="0" smtClean="0"/>
                        <a:t>Using appropriate measurement formulas for perimeters, circumferences, areas, surface areas, and volumes</a:t>
                      </a:r>
                    </a:p>
                    <a:p>
                      <a:pPr marL="231775" indent="-231775">
                        <a:buFont typeface="+mj-lt"/>
                        <a:buAutoNum type="arabicPeriod"/>
                      </a:pPr>
                      <a:r>
                        <a:rPr lang="en-US" sz="1600" b="1" dirty="0" smtClean="0">
                          <a:solidFill>
                            <a:srgbClr val="FF0000"/>
                          </a:solidFill>
                        </a:rPr>
                        <a:t>Points on the Cartesian plane</a:t>
                      </a:r>
                    </a:p>
                    <a:p>
                      <a:pPr marL="231775" indent="-231775">
                        <a:buFont typeface="+mj-lt"/>
                        <a:buAutoNum type="arabicPeriod"/>
                      </a:pPr>
                      <a:r>
                        <a:rPr lang="en-US" sz="1600" b="1" dirty="0" smtClean="0">
                          <a:solidFill>
                            <a:srgbClr val="FF0000"/>
                          </a:solidFill>
                        </a:rPr>
                        <a:t>Translation, reflection, and rotation</a:t>
                      </a:r>
                    </a:p>
                  </a:txBody>
                  <a:tcPr marL="99060" marR="99060"/>
                </a:tc>
              </a:tr>
              <a:tr h="370840">
                <a:tc>
                  <a:txBody>
                    <a:bodyPr/>
                    <a:lstStyle/>
                    <a:p>
                      <a:r>
                        <a:rPr lang="id-ID" sz="2000" b="1" dirty="0" smtClean="0"/>
                        <a:t>Data &amp; Chances</a:t>
                      </a:r>
                      <a:endParaRPr lang="id-ID" sz="2000" b="1" dirty="0"/>
                    </a:p>
                  </a:txBody>
                  <a:tcPr marL="99060" marR="99060"/>
                </a:tc>
                <a:tc>
                  <a:txBody>
                    <a:bodyPr/>
                    <a:lstStyle/>
                    <a:p>
                      <a:pPr marL="231775" indent="-231775">
                        <a:buFont typeface="+mj-lt"/>
                        <a:buAutoNum type="arabicPeriod"/>
                      </a:pPr>
                      <a:r>
                        <a:rPr lang="en-US" sz="1600" b="1" dirty="0" smtClean="0">
                          <a:solidFill>
                            <a:srgbClr val="FF0000"/>
                          </a:solidFill>
                        </a:rPr>
                        <a:t>Reading and displaying data using tables, pictographs, bar, pie, and line graphs</a:t>
                      </a:r>
                    </a:p>
                    <a:p>
                      <a:pPr marL="231775" indent="-231775">
                        <a:buFont typeface="+mj-lt"/>
                        <a:buAutoNum type="arabicPeriod"/>
                      </a:pPr>
                      <a:r>
                        <a:rPr lang="en-US" sz="1600" b="1" dirty="0" smtClean="0">
                          <a:solidFill>
                            <a:srgbClr val="FF0000"/>
                          </a:solidFill>
                        </a:rPr>
                        <a:t>Interpreting data sets</a:t>
                      </a:r>
                    </a:p>
                    <a:p>
                      <a:pPr marL="231775" indent="-231775">
                        <a:buFont typeface="+mj-lt"/>
                        <a:buAutoNum type="arabicPeriod"/>
                      </a:pPr>
                      <a:r>
                        <a:rPr lang="en-US" sz="1600" b="1" dirty="0" smtClean="0">
                          <a:solidFill>
                            <a:srgbClr val="FF0000"/>
                          </a:solidFill>
                        </a:rPr>
                        <a:t>Judging, predicting, and determining the chances of possible outcomes</a:t>
                      </a:r>
                    </a:p>
                    <a:p>
                      <a:pPr marL="231775" indent="-231775">
                        <a:buFont typeface="+mj-lt"/>
                        <a:buAutoNum type="arabicPeriod"/>
                      </a:pPr>
                      <a:endParaRPr lang="en-US" sz="1600" b="1" dirty="0" smtClean="0">
                        <a:solidFill>
                          <a:srgbClr val="FF0000"/>
                        </a:solidFill>
                      </a:endParaRPr>
                    </a:p>
                  </a:txBody>
                  <a:tcPr marL="99060" marR="99060"/>
                </a:tc>
              </a:tr>
            </a:tbl>
          </a:graphicData>
        </a:graphic>
      </p:graphicFrame>
      <p:sp>
        <p:nvSpPr>
          <p:cNvPr id="5" name="TextBox 4"/>
          <p:cNvSpPr txBox="1"/>
          <p:nvPr/>
        </p:nvSpPr>
        <p:spPr>
          <a:xfrm>
            <a:off x="82550" y="6183313"/>
            <a:ext cx="9658350" cy="646112"/>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id-ID" b="1" dirty="0">
                <a:solidFill>
                  <a:schemeClr val="bg1"/>
                </a:solidFill>
                <a:latin typeface="+mn-lt"/>
              </a:rPr>
              <a:t>Ada beberapa topik yang tidak terdapat pada kurikulum saat ini, sehingga menyulitkan bagi siswa kelas VIII yang mengikuti TIMSS</a:t>
            </a:r>
          </a:p>
        </p:txBody>
      </p:sp>
      <p:sp>
        <p:nvSpPr>
          <p:cNvPr id="69655" name="TextBox 18"/>
          <p:cNvSpPr txBox="1">
            <a:spLocks noChangeArrowheads="1"/>
          </p:cNvSpPr>
          <p:nvPr/>
        </p:nvSpPr>
        <p:spPr bwMode="auto">
          <a:xfrm>
            <a:off x="0" y="-36513"/>
            <a:ext cx="9906000" cy="460376"/>
          </a:xfrm>
          <a:prstGeom prst="rect">
            <a:avLst/>
          </a:prstGeom>
          <a:noFill/>
          <a:ln w="9525">
            <a:noFill/>
            <a:miter lim="800000"/>
            <a:headEnd/>
            <a:tailEnd/>
          </a:ln>
        </p:spPr>
        <p:txBody>
          <a:bodyPr anchorCtr="1">
            <a:spAutoFit/>
          </a:bodyPr>
          <a:lstStyle/>
          <a:p>
            <a:pPr algn="ctr"/>
            <a:r>
              <a:rPr lang="id-ID" sz="2400" b="1">
                <a:solidFill>
                  <a:srgbClr val="0070C0"/>
                </a:solidFill>
                <a:latin typeface="Calibri" pitchFamily="34" charset="0"/>
              </a:rPr>
              <a:t>Perbandingan Kurikulum Matematika SMP Kelas VIII dan Materi TIMSS</a:t>
            </a:r>
          </a:p>
        </p:txBody>
      </p:sp>
      <p:cxnSp>
        <p:nvCxnSpPr>
          <p:cNvPr id="7" name="Straight Connector 3"/>
          <p:cNvCxnSpPr>
            <a:cxnSpLocks noChangeShapeType="1"/>
          </p:cNvCxnSpPr>
          <p:nvPr/>
        </p:nvCxnSpPr>
        <p:spPr bwMode="auto">
          <a:xfrm>
            <a:off x="0" y="38100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695950" y="2895600"/>
            <a:ext cx="3670364" cy="369332"/>
          </a:xfrm>
          <a:prstGeom prst="rect">
            <a:avLst/>
          </a:prstGeom>
          <a:solidFill>
            <a:schemeClr val="accent6">
              <a:lumMod val="20000"/>
              <a:lumOff val="80000"/>
            </a:schemeClr>
          </a:solidFill>
          <a:ln>
            <a:solidFill>
              <a:srgbClr val="C00000"/>
            </a:solidFill>
          </a:ln>
        </p:spPr>
        <p:txBody>
          <a:bodyPr wrap="none">
            <a:spAutoFit/>
          </a:bodyPr>
          <a:lstStyle/>
          <a:p>
            <a:pPr fontAlgn="auto">
              <a:spcBef>
                <a:spcPts val="0"/>
              </a:spcBef>
              <a:spcAft>
                <a:spcPts val="0"/>
              </a:spcAft>
              <a:defRPr/>
            </a:pPr>
            <a:r>
              <a:rPr lang="id-ID" b="1" dirty="0">
                <a:solidFill>
                  <a:srgbClr val="FF0000"/>
                </a:solidFill>
                <a:latin typeface="+mn-lt"/>
              </a:rPr>
              <a:t>Merah: Belum Diajarkan di Kelas VIII</a:t>
            </a:r>
          </a:p>
        </p:txBody>
      </p:sp>
      <p:sp>
        <p:nvSpPr>
          <p:cNvPr id="9"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5932C7FF-41F6-49D7-9A86-08C5661447E3}"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44</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9927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550" y="466727"/>
          <a:ext cx="9740900" cy="5121275"/>
        </p:xfrm>
        <a:graphic>
          <a:graphicData uri="http://schemas.openxmlformats.org/drawingml/2006/table">
            <a:tbl>
              <a:tblPr firstRow="1" bandRow="1">
                <a:tableStyleId>{5C22544A-7EE6-4342-B048-85BDC9FD1C3A}</a:tableStyleId>
              </a:tblPr>
              <a:tblGrid>
                <a:gridCol w="1403350"/>
                <a:gridCol w="8337550"/>
              </a:tblGrid>
              <a:tr h="457257">
                <a:tc>
                  <a:txBody>
                    <a:bodyPr/>
                    <a:lstStyle/>
                    <a:p>
                      <a:r>
                        <a:rPr lang="id-ID" sz="2400" dirty="0" smtClean="0"/>
                        <a:t>Domain</a:t>
                      </a:r>
                      <a:endParaRPr lang="id-ID" sz="2400" dirty="0"/>
                    </a:p>
                  </a:txBody>
                  <a:tcPr marL="99060" marR="99060" marT="45726" marB="45726"/>
                </a:tc>
                <a:tc>
                  <a:txBody>
                    <a:bodyPr/>
                    <a:lstStyle/>
                    <a:p>
                      <a:r>
                        <a:rPr lang="id-ID" sz="2400" b="1" dirty="0" smtClean="0"/>
                        <a:t>Topics</a:t>
                      </a:r>
                      <a:endParaRPr lang="id-ID" sz="2400" b="1" dirty="0"/>
                    </a:p>
                  </a:txBody>
                  <a:tcPr marL="99060" marR="99060" marT="45726" marB="45726"/>
                </a:tc>
              </a:tr>
              <a:tr h="2042413">
                <a:tc>
                  <a:txBody>
                    <a:bodyPr/>
                    <a:lstStyle/>
                    <a:p>
                      <a:r>
                        <a:rPr lang="id-ID" sz="2000" b="1" dirty="0" smtClean="0"/>
                        <a:t>Number</a:t>
                      </a:r>
                      <a:endParaRPr lang="id-ID" sz="2000" b="1" dirty="0"/>
                    </a:p>
                  </a:txBody>
                  <a:tcPr marL="99060" marR="99060" marT="45726" marB="45726"/>
                </a:tc>
                <a:tc>
                  <a:txBody>
                    <a:bodyPr/>
                    <a:lstStyle/>
                    <a:p>
                      <a:pPr marL="231775" indent="-231775">
                        <a:buFont typeface="+mj-lt"/>
                        <a:buAutoNum type="arabicPeriod"/>
                      </a:pPr>
                      <a:r>
                        <a:rPr lang="en-US" sz="1600" b="1" dirty="0" smtClean="0"/>
                        <a:t>Concepts of whole numbers, including place value and ordering</a:t>
                      </a:r>
                    </a:p>
                    <a:p>
                      <a:pPr marL="231775" indent="-231775">
                        <a:buFont typeface="+mj-lt"/>
                        <a:buAutoNum type="arabicPeriod"/>
                      </a:pPr>
                      <a:r>
                        <a:rPr lang="en-US" sz="1600" b="1" dirty="0" smtClean="0"/>
                        <a:t>Adding, subtracting, multiplying, and/or dividing with whole numbers</a:t>
                      </a:r>
                    </a:p>
                    <a:p>
                      <a:pPr marL="231775" indent="-231775">
                        <a:buFont typeface="+mj-lt"/>
                        <a:buAutoNum type="arabicPeriod"/>
                      </a:pPr>
                      <a:r>
                        <a:rPr lang="en-US" sz="1600" b="1" dirty="0" smtClean="0"/>
                        <a:t>Concepts of fractions</a:t>
                      </a:r>
                    </a:p>
                    <a:p>
                      <a:pPr marL="231775" indent="-231775">
                        <a:buFont typeface="+mj-lt"/>
                        <a:buAutoNum type="arabicPeriod"/>
                      </a:pPr>
                      <a:r>
                        <a:rPr lang="en-US" sz="1600" b="1" dirty="0" smtClean="0"/>
                        <a:t>Adding and subtracting with fractions</a:t>
                      </a:r>
                    </a:p>
                    <a:p>
                      <a:pPr marL="231775" indent="-231775">
                        <a:buFont typeface="+mj-lt"/>
                        <a:buAutoNum type="arabicPeriod"/>
                      </a:pPr>
                      <a:r>
                        <a:rPr lang="en-US" sz="1600" b="1" dirty="0" smtClean="0"/>
                        <a:t>Concepts of decimals, including place value and ordering</a:t>
                      </a:r>
                    </a:p>
                    <a:p>
                      <a:pPr marL="231775" indent="-231775">
                        <a:buFont typeface="+mj-lt"/>
                        <a:buAutoNum type="arabicPeriod"/>
                      </a:pPr>
                      <a:r>
                        <a:rPr lang="en-US" sz="1600" b="1" dirty="0" smtClean="0"/>
                        <a:t>Adding and subtracting with decimals</a:t>
                      </a:r>
                    </a:p>
                    <a:p>
                      <a:pPr marL="231775" indent="-231775">
                        <a:buFont typeface="+mj-lt"/>
                        <a:buAutoNum type="arabicPeriod"/>
                      </a:pPr>
                      <a:r>
                        <a:rPr lang="en-US" sz="1600" b="1" dirty="0" smtClean="0">
                          <a:solidFill>
                            <a:srgbClr val="FF0000"/>
                          </a:solidFill>
                        </a:rPr>
                        <a:t>Number sentences</a:t>
                      </a:r>
                    </a:p>
                    <a:p>
                      <a:pPr marL="231775" indent="-231775">
                        <a:buFont typeface="+mj-lt"/>
                        <a:buAutoNum type="arabicPeriod"/>
                      </a:pPr>
                      <a:r>
                        <a:rPr lang="en-US" sz="1600" b="1" dirty="0" smtClean="0">
                          <a:solidFill>
                            <a:srgbClr val="FF0000"/>
                          </a:solidFill>
                        </a:rPr>
                        <a:t>Number patterns </a:t>
                      </a:r>
                    </a:p>
                  </a:txBody>
                  <a:tcPr marL="99060" marR="99060" marT="45726" marB="45726"/>
                </a:tc>
              </a:tr>
              <a:tr h="1798543">
                <a:tc>
                  <a:txBody>
                    <a:bodyPr/>
                    <a:lstStyle/>
                    <a:p>
                      <a:r>
                        <a:rPr lang="id-ID" sz="2000" b="1" dirty="0" smtClean="0"/>
                        <a:t>Geometry</a:t>
                      </a:r>
                      <a:r>
                        <a:rPr lang="id-ID" sz="2000" b="1" baseline="0" dirty="0" smtClean="0"/>
                        <a:t> Shapes and Measu-rement</a:t>
                      </a:r>
                      <a:endParaRPr lang="id-ID" sz="2000" b="1" dirty="0"/>
                    </a:p>
                  </a:txBody>
                  <a:tcPr marL="99060" marR="99060" marT="45726" marB="45726"/>
                </a:tc>
                <a:tc>
                  <a:txBody>
                    <a:bodyPr/>
                    <a:lstStyle/>
                    <a:p>
                      <a:pPr marL="231775" indent="-231775">
                        <a:buFont typeface="+mj-lt"/>
                        <a:buAutoNum type="arabicPeriod"/>
                      </a:pPr>
                      <a:r>
                        <a:rPr lang="en-US" sz="1600" b="1" dirty="0" smtClean="0"/>
                        <a:t>Lines: measuring, estimating length of; parallel and perpendicular lines</a:t>
                      </a:r>
                    </a:p>
                    <a:p>
                      <a:pPr marL="231775" indent="-231775">
                        <a:buFont typeface="+mj-lt"/>
                        <a:buAutoNum type="arabicPeriod"/>
                      </a:pPr>
                      <a:r>
                        <a:rPr lang="en-US" sz="1600" b="1" dirty="0" smtClean="0">
                          <a:solidFill>
                            <a:srgbClr val="FF0000"/>
                          </a:solidFill>
                        </a:rPr>
                        <a:t>Comparing and drawing angles</a:t>
                      </a:r>
                    </a:p>
                    <a:p>
                      <a:pPr marL="231775" indent="-231775">
                        <a:buFont typeface="+mj-lt"/>
                        <a:buAutoNum type="arabicPeriod"/>
                      </a:pPr>
                      <a:r>
                        <a:rPr lang="en-US" sz="1600" b="1" dirty="0" smtClean="0">
                          <a:solidFill>
                            <a:srgbClr val="FF0000"/>
                          </a:solidFill>
                        </a:rPr>
                        <a:t>Using informal coordinate systems to locate points in a plane</a:t>
                      </a:r>
                    </a:p>
                    <a:p>
                      <a:pPr marL="231775" indent="-231775">
                        <a:buFont typeface="+mj-lt"/>
                        <a:buAutoNum type="arabicPeriod"/>
                      </a:pPr>
                      <a:r>
                        <a:rPr lang="en-US" sz="1600" b="1" dirty="0" smtClean="0"/>
                        <a:t>Elementary properties of common geometric shapes</a:t>
                      </a:r>
                    </a:p>
                    <a:p>
                      <a:pPr marL="231775" indent="-231775">
                        <a:buFont typeface="+mj-lt"/>
                        <a:buAutoNum type="arabicPeriod"/>
                      </a:pPr>
                      <a:r>
                        <a:rPr lang="en-US" sz="1600" b="1" dirty="0" smtClean="0">
                          <a:solidFill>
                            <a:srgbClr val="FF0000"/>
                          </a:solidFill>
                        </a:rPr>
                        <a:t>Reflections and rotations</a:t>
                      </a:r>
                    </a:p>
                    <a:p>
                      <a:pPr marL="231775" indent="-231775">
                        <a:buFont typeface="+mj-lt"/>
                        <a:buAutoNum type="arabicPeriod"/>
                      </a:pPr>
                      <a:r>
                        <a:rPr lang="en-US" sz="1600" b="1" dirty="0" smtClean="0">
                          <a:solidFill>
                            <a:srgbClr val="FF0000"/>
                          </a:solidFill>
                        </a:rPr>
                        <a:t>Relationships between two-dimensional and three-dimensional shapes</a:t>
                      </a:r>
                    </a:p>
                    <a:p>
                      <a:pPr marL="231775" indent="-231775">
                        <a:buFont typeface="+mj-lt"/>
                        <a:buAutoNum type="arabicPeriod"/>
                      </a:pPr>
                      <a:r>
                        <a:rPr lang="en-US" sz="1600" b="1" dirty="0" smtClean="0"/>
                        <a:t>Finding and </a:t>
                      </a:r>
                      <a:r>
                        <a:rPr lang="en-US" sz="1600" b="1" dirty="0" smtClean="0">
                          <a:solidFill>
                            <a:srgbClr val="FF0000"/>
                          </a:solidFill>
                        </a:rPr>
                        <a:t>estimating </a:t>
                      </a:r>
                      <a:r>
                        <a:rPr lang="en-US" sz="1600" b="1" dirty="0" smtClean="0"/>
                        <a:t>areas, perimeters, and volumes</a:t>
                      </a:r>
                    </a:p>
                  </a:txBody>
                  <a:tcPr marL="99060" marR="99060" marT="45726" marB="45726"/>
                </a:tc>
              </a:tr>
              <a:tr h="823062">
                <a:tc>
                  <a:txBody>
                    <a:bodyPr/>
                    <a:lstStyle/>
                    <a:p>
                      <a:r>
                        <a:rPr lang="id-ID" sz="2000" b="1" dirty="0" smtClean="0"/>
                        <a:t>Data Display</a:t>
                      </a:r>
                      <a:endParaRPr lang="id-ID" sz="2000" b="1" dirty="0"/>
                    </a:p>
                  </a:txBody>
                  <a:tcPr marL="99060" marR="99060" marT="45726" marB="45726"/>
                </a:tc>
                <a:tc>
                  <a:txBody>
                    <a:bodyPr/>
                    <a:lstStyle/>
                    <a:p>
                      <a:pPr marL="231775" indent="-231775">
                        <a:buFont typeface="+mj-lt"/>
                        <a:buAutoNum type="arabicPeriod"/>
                      </a:pPr>
                      <a:r>
                        <a:rPr lang="en-US" sz="1600" b="1" dirty="0" smtClean="0">
                          <a:solidFill>
                            <a:srgbClr val="FF0000"/>
                          </a:solidFill>
                        </a:rPr>
                        <a:t>Reading data from tables, pictographs, bar graphs, or pie charts</a:t>
                      </a:r>
                    </a:p>
                    <a:p>
                      <a:pPr marL="231775" indent="-231775">
                        <a:buFont typeface="+mj-lt"/>
                        <a:buAutoNum type="arabicPeriod"/>
                      </a:pPr>
                      <a:r>
                        <a:rPr lang="en-US" sz="1600" b="1" dirty="0" smtClean="0">
                          <a:solidFill>
                            <a:srgbClr val="FF0000"/>
                          </a:solidFill>
                        </a:rPr>
                        <a:t>Drawing conclusions from data displays</a:t>
                      </a:r>
                    </a:p>
                    <a:p>
                      <a:pPr marL="231775" indent="-231775">
                        <a:buFont typeface="+mj-lt"/>
                        <a:buAutoNum type="arabicPeriod"/>
                      </a:pPr>
                      <a:r>
                        <a:rPr lang="en-US" sz="1600" b="1" dirty="0" smtClean="0">
                          <a:solidFill>
                            <a:srgbClr val="FF0000"/>
                          </a:solidFill>
                        </a:rPr>
                        <a:t>Displaying data using tables, pictographs, and bar graphs</a:t>
                      </a:r>
                    </a:p>
                  </a:txBody>
                  <a:tcPr marL="99060" marR="99060" marT="45726" marB="45726"/>
                </a:tc>
              </a:tr>
            </a:tbl>
          </a:graphicData>
        </a:graphic>
      </p:graphicFrame>
      <p:sp>
        <p:nvSpPr>
          <p:cNvPr id="5" name="TextBox 4"/>
          <p:cNvSpPr txBox="1"/>
          <p:nvPr/>
        </p:nvSpPr>
        <p:spPr>
          <a:xfrm>
            <a:off x="82550" y="5791208"/>
            <a:ext cx="9658350" cy="646113"/>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id-ID" b="1" dirty="0">
                <a:solidFill>
                  <a:schemeClr val="bg1"/>
                </a:solidFill>
                <a:latin typeface="+mn-lt"/>
              </a:rPr>
              <a:t>Ada beberapa topik yang tidak terdapat pada kurikulum saat ini, sehingga menyulitkan bagi siswa kelas VIII yang mengikuti TIMSS</a:t>
            </a:r>
          </a:p>
        </p:txBody>
      </p:sp>
      <p:sp>
        <p:nvSpPr>
          <p:cNvPr id="71700" name="TextBox 18"/>
          <p:cNvSpPr txBox="1">
            <a:spLocks noChangeArrowheads="1"/>
          </p:cNvSpPr>
          <p:nvPr/>
        </p:nvSpPr>
        <p:spPr bwMode="auto">
          <a:xfrm>
            <a:off x="0" y="-36513"/>
            <a:ext cx="9906000" cy="460376"/>
          </a:xfrm>
          <a:prstGeom prst="rect">
            <a:avLst/>
          </a:prstGeom>
          <a:noFill/>
          <a:ln w="9525">
            <a:noFill/>
            <a:miter lim="800000"/>
            <a:headEnd/>
            <a:tailEnd/>
          </a:ln>
        </p:spPr>
        <p:txBody>
          <a:bodyPr anchorCtr="1">
            <a:spAutoFit/>
          </a:bodyPr>
          <a:lstStyle/>
          <a:p>
            <a:pPr algn="ctr"/>
            <a:r>
              <a:rPr lang="id-ID" sz="2400" b="1">
                <a:solidFill>
                  <a:srgbClr val="0070C0"/>
                </a:solidFill>
                <a:latin typeface="Calibri" pitchFamily="34" charset="0"/>
              </a:rPr>
              <a:t>Perbandingan Kurikulum Matematika SD Kelas IV dan Materi TIMSS</a:t>
            </a:r>
          </a:p>
        </p:txBody>
      </p:sp>
      <p:cxnSp>
        <p:nvCxnSpPr>
          <p:cNvPr id="7" name="Straight Connector 3"/>
          <p:cNvCxnSpPr>
            <a:cxnSpLocks noChangeShapeType="1"/>
          </p:cNvCxnSpPr>
          <p:nvPr/>
        </p:nvCxnSpPr>
        <p:spPr bwMode="auto">
          <a:xfrm>
            <a:off x="0" y="38100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861051" y="2438400"/>
            <a:ext cx="3548536" cy="369332"/>
          </a:xfrm>
          <a:prstGeom prst="rect">
            <a:avLst/>
          </a:prstGeom>
          <a:solidFill>
            <a:schemeClr val="accent6">
              <a:lumMod val="20000"/>
              <a:lumOff val="80000"/>
            </a:schemeClr>
          </a:solidFill>
          <a:ln>
            <a:solidFill>
              <a:srgbClr val="C00000"/>
            </a:solidFill>
          </a:ln>
        </p:spPr>
        <p:txBody>
          <a:bodyPr wrap="none">
            <a:spAutoFit/>
          </a:bodyPr>
          <a:lstStyle/>
          <a:p>
            <a:pPr fontAlgn="auto">
              <a:spcBef>
                <a:spcPts val="0"/>
              </a:spcBef>
              <a:spcAft>
                <a:spcPts val="0"/>
              </a:spcAft>
              <a:defRPr/>
            </a:pPr>
            <a:r>
              <a:rPr lang="id-ID" b="1" dirty="0">
                <a:solidFill>
                  <a:srgbClr val="FF0000"/>
                </a:solidFill>
                <a:latin typeface="+mn-lt"/>
              </a:rPr>
              <a:t>Merah: Belum Diajarkan di Kelas IV</a:t>
            </a:r>
          </a:p>
        </p:txBody>
      </p:sp>
      <p:sp>
        <p:nvSpPr>
          <p:cNvPr id="9"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41252B0E-F552-46BC-B4A7-A439C614F47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45</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08742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0" y="914400"/>
            <a:ext cx="9359900" cy="5486400"/>
          </a:xfrm>
          <a:solidFill>
            <a:schemeClr val="accent5">
              <a:lumMod val="20000"/>
              <a:lumOff val="80000"/>
            </a:schemeClr>
          </a:solidFill>
          <a:ln>
            <a:solidFill>
              <a:srgbClr val="C00000"/>
            </a:solidFill>
          </a:ln>
        </p:spPr>
        <p:txBody>
          <a:bodyPr rtlCol="0">
            <a:normAutofit lnSpcReduction="10000"/>
          </a:bodyPr>
          <a:lstStyle/>
          <a:p>
            <a:pPr eaLnBrk="1" fontAlgn="auto" hangingPunct="1">
              <a:spcAft>
                <a:spcPts val="0"/>
              </a:spcAft>
              <a:defRPr/>
            </a:pPr>
            <a:r>
              <a:rPr lang="id-ID" dirty="0" smtClean="0"/>
              <a:t>Evaluasi ulang </a:t>
            </a:r>
            <a:r>
              <a:rPr lang="id-ID" b="1" dirty="0" smtClean="0"/>
              <a:t>ruang lingkup materi</a:t>
            </a:r>
            <a:r>
              <a:rPr lang="id-ID" dirty="0" smtClean="0"/>
              <a:t>:</a:t>
            </a:r>
          </a:p>
          <a:p>
            <a:pPr lvl="1" eaLnBrk="1" fontAlgn="auto" hangingPunct="1">
              <a:spcAft>
                <a:spcPts val="0"/>
              </a:spcAft>
              <a:defRPr/>
            </a:pPr>
            <a:r>
              <a:rPr lang="id-ID" dirty="0" smtClean="0"/>
              <a:t>Meniadakan materi yang tidak esensial atau tidak relevan bagi siswa</a:t>
            </a:r>
          </a:p>
          <a:p>
            <a:pPr lvl="1" eaLnBrk="1" fontAlgn="auto" hangingPunct="1">
              <a:spcAft>
                <a:spcPts val="0"/>
              </a:spcAft>
              <a:defRPr/>
            </a:pPr>
            <a:r>
              <a:rPr lang="id-ID" dirty="0" smtClean="0"/>
              <a:t>Mempertahankan materi yang sesuai dengan kebutuhan siswa</a:t>
            </a:r>
          </a:p>
          <a:p>
            <a:pPr lvl="1" eaLnBrk="1" fontAlgn="auto" hangingPunct="1">
              <a:spcAft>
                <a:spcPts val="0"/>
              </a:spcAft>
              <a:defRPr/>
            </a:pPr>
            <a:r>
              <a:rPr lang="id-ID" dirty="0" smtClean="0"/>
              <a:t>Menambahkan materi yang dianggap penting dalam perbandingan internasional</a:t>
            </a:r>
          </a:p>
          <a:p>
            <a:pPr eaLnBrk="1" fontAlgn="auto" hangingPunct="1">
              <a:spcAft>
                <a:spcPts val="0"/>
              </a:spcAft>
              <a:defRPr/>
            </a:pPr>
            <a:r>
              <a:rPr lang="id-ID" dirty="0" smtClean="0"/>
              <a:t>Evaluasi ulang </a:t>
            </a:r>
            <a:r>
              <a:rPr lang="id-ID" b="1" dirty="0" smtClean="0"/>
              <a:t>kedalaman materi </a:t>
            </a:r>
            <a:r>
              <a:rPr lang="id-ID" dirty="0" smtClean="0"/>
              <a:t>sesuai dengan tuntutan perbandingan internasional [s/d </a:t>
            </a:r>
            <a:r>
              <a:rPr lang="id-ID" i="1" dirty="0" smtClean="0"/>
              <a:t>reasoning</a:t>
            </a:r>
            <a:r>
              <a:rPr lang="id-ID" dirty="0" smtClean="0"/>
              <a:t>] </a:t>
            </a:r>
          </a:p>
          <a:p>
            <a:pPr eaLnBrk="1" fontAlgn="auto" hangingPunct="1">
              <a:spcAft>
                <a:spcPts val="0"/>
              </a:spcAft>
              <a:defRPr/>
            </a:pPr>
            <a:r>
              <a:rPr lang="id-ID" dirty="0" smtClean="0"/>
              <a:t>Menyusun </a:t>
            </a:r>
            <a:r>
              <a:rPr lang="id-ID" b="1" dirty="0" smtClean="0"/>
              <a:t>kompetensi dasar </a:t>
            </a:r>
            <a:r>
              <a:rPr lang="id-ID" dirty="0" smtClean="0"/>
              <a:t>yang sesuai dengan materi yang dibutuhkan</a:t>
            </a:r>
            <a:endParaRPr lang="id-ID" dirty="0"/>
          </a:p>
        </p:txBody>
      </p:sp>
      <p:sp>
        <p:nvSpPr>
          <p:cNvPr id="72707" name="TextBox 18"/>
          <p:cNvSpPr txBox="1">
            <a:spLocks noChangeArrowheads="1"/>
          </p:cNvSpPr>
          <p:nvPr/>
        </p:nvSpPr>
        <p:spPr bwMode="auto">
          <a:xfrm>
            <a:off x="128590" y="-36512"/>
            <a:ext cx="9288462" cy="646331"/>
          </a:xfrm>
          <a:prstGeom prst="rect">
            <a:avLst/>
          </a:prstGeom>
          <a:noFill/>
          <a:ln w="9525">
            <a:noFill/>
            <a:miter lim="800000"/>
            <a:headEnd/>
            <a:tailEnd/>
          </a:ln>
        </p:spPr>
        <p:txBody>
          <a:bodyPr anchorCtr="1">
            <a:spAutoFit/>
          </a:bodyPr>
          <a:lstStyle/>
          <a:p>
            <a:pPr algn="ctr"/>
            <a:r>
              <a:rPr lang="id-ID" sz="3600" b="1" dirty="0">
                <a:solidFill>
                  <a:srgbClr val="0070C0"/>
                </a:solidFill>
                <a:latin typeface="Calibri" pitchFamily="34" charset="0"/>
              </a:rPr>
              <a:t> Langkah </a:t>
            </a:r>
            <a:r>
              <a:rPr lang="id-ID" sz="3600" b="1" dirty="0" smtClean="0">
                <a:solidFill>
                  <a:srgbClr val="0070C0"/>
                </a:solidFill>
                <a:latin typeface="Calibri" pitchFamily="34" charset="0"/>
              </a:rPr>
              <a:t>Pendalaman dan Perluasan Materi</a:t>
            </a:r>
            <a:endParaRPr lang="id-ID" sz="3600" b="1" dirty="0">
              <a:solidFill>
                <a:srgbClr val="0070C0"/>
              </a:solidFill>
              <a:latin typeface="Calibri" pitchFamily="34" charset="0"/>
            </a:endParaRPr>
          </a:p>
        </p:txBody>
      </p:sp>
      <p:cxnSp>
        <p:nvCxnSpPr>
          <p:cNvPr id="6" name="Straight Connector 3"/>
          <p:cNvCxnSpPr>
            <a:cxnSpLocks noChangeShapeType="1"/>
          </p:cNvCxnSpPr>
          <p:nvPr/>
        </p:nvCxnSpPr>
        <p:spPr bwMode="auto">
          <a:xfrm>
            <a:off x="0" y="69215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7"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0A1DB556-5B9E-4A96-ACC0-066B506C070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46</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5625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ounded Rectangle 3"/>
          <p:cNvSpPr>
            <a:spLocks noChangeArrowheads="1"/>
          </p:cNvSpPr>
          <p:nvPr/>
        </p:nvSpPr>
        <p:spPr bwMode="auto">
          <a:xfrm>
            <a:off x="344488" y="3213100"/>
            <a:ext cx="9074150" cy="1311275"/>
          </a:xfrm>
          <a:custGeom>
            <a:avLst/>
            <a:gdLst>
              <a:gd name="T0" fmla="*/ 4542236 w 9073005"/>
              <a:gd name="T1" fmla="*/ 0 h 1404984"/>
              <a:gd name="T2" fmla="*/ 9084463 w 9073005"/>
              <a:gd name="T3" fmla="*/ 497374 h 1404984"/>
              <a:gd name="T4" fmla="*/ 4542236 w 9073005"/>
              <a:gd name="T5" fmla="*/ 994747 h 1404984"/>
              <a:gd name="T6" fmla="*/ 0 w 9073005"/>
              <a:gd name="T7" fmla="*/ 497374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a:r>
              <a:rPr lang="en-AU" sz="3600" b="1">
                <a:solidFill>
                  <a:srgbClr val="17375E"/>
                </a:solidFill>
                <a:latin typeface="Calibri" pitchFamily="34" charset="0"/>
              </a:rPr>
              <a:t>P</a:t>
            </a:r>
            <a:r>
              <a:rPr lang="id-ID" sz="3600" b="1">
                <a:solidFill>
                  <a:srgbClr val="17375E"/>
                </a:solidFill>
                <a:latin typeface="Calibri" pitchFamily="34" charset="0"/>
              </a:rPr>
              <a:t>enguatan Proses</a:t>
            </a:r>
          </a:p>
        </p:txBody>
      </p:sp>
      <p:sp>
        <p:nvSpPr>
          <p:cNvPr id="73731" name="Rounded Rectangle 4"/>
          <p:cNvSpPr>
            <a:spLocks noChangeArrowheads="1"/>
          </p:cNvSpPr>
          <p:nvPr/>
        </p:nvSpPr>
        <p:spPr bwMode="auto">
          <a:xfrm>
            <a:off x="4521200" y="1916113"/>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en-AU" sz="4400" dirty="0" smtClean="0">
                <a:solidFill>
                  <a:srgbClr val="E46C0A"/>
                </a:solidFill>
                <a:latin typeface="Arial Rounded MT Bold" pitchFamily="34" charset="0"/>
              </a:rPr>
              <a:t>3</a:t>
            </a:r>
            <a:endParaRPr lang="id-ID" sz="4400" dirty="0">
              <a:solidFill>
                <a:srgbClr val="E46C0A"/>
              </a:solidFill>
              <a:latin typeface="Arial Rounded MT Bold"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B062C114-D9CA-4E17-A480-DE42184CA23A}"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47</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60674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srcRect/>
          <a:stretch>
            <a:fillRect/>
          </a:stretch>
        </p:blipFill>
        <p:spPr bwMode="auto">
          <a:xfrm>
            <a:off x="2690817" y="2420938"/>
            <a:ext cx="7177087" cy="4392612"/>
          </a:xfrm>
          <a:prstGeom prst="rect">
            <a:avLst/>
          </a:prstGeom>
          <a:noFill/>
          <a:ln w="38100" cap="sq">
            <a:noFill/>
            <a:miter lim="800000"/>
            <a:headEnd/>
            <a:tailEnd/>
          </a:ln>
        </p:spPr>
      </p:pic>
      <p:sp>
        <p:nvSpPr>
          <p:cNvPr id="75779" name="TextBox 8"/>
          <p:cNvSpPr txBox="1">
            <a:spLocks noChangeArrowheads="1"/>
          </p:cNvSpPr>
          <p:nvPr/>
        </p:nvSpPr>
        <p:spPr bwMode="auto">
          <a:xfrm>
            <a:off x="0" y="676275"/>
            <a:ext cx="9906000" cy="369888"/>
          </a:xfrm>
          <a:prstGeom prst="rect">
            <a:avLst/>
          </a:prstGeom>
          <a:noFill/>
          <a:ln w="9525">
            <a:noFill/>
            <a:miter lim="800000"/>
            <a:headEnd/>
            <a:tailEnd/>
          </a:ln>
        </p:spPr>
        <p:txBody>
          <a:bodyPr>
            <a:spAutoFit/>
          </a:bodyPr>
          <a:lstStyle/>
          <a:p>
            <a:r>
              <a:rPr lang="id-ID">
                <a:latin typeface="Calibri" pitchFamily="34" charset="0"/>
              </a:rPr>
              <a:t>Sumber: 21st Century Skills, Education, Competitiveness. Partnership for 21st Century, 2008</a:t>
            </a:r>
          </a:p>
        </p:txBody>
      </p:sp>
      <p:sp>
        <p:nvSpPr>
          <p:cNvPr id="75780" name="Title 6"/>
          <p:cNvSpPr txBox="1">
            <a:spLocks/>
          </p:cNvSpPr>
          <p:nvPr/>
        </p:nvSpPr>
        <p:spPr bwMode="auto">
          <a:xfrm>
            <a:off x="0" y="0"/>
            <a:ext cx="9906000" cy="762000"/>
          </a:xfrm>
          <a:prstGeom prst="rect">
            <a:avLst/>
          </a:prstGeom>
          <a:noFill/>
          <a:ln w="9525">
            <a:noFill/>
            <a:miter lim="800000"/>
            <a:headEnd/>
            <a:tailEnd/>
          </a:ln>
        </p:spPr>
        <p:txBody>
          <a:bodyPr anchor="ctr"/>
          <a:lstStyle/>
          <a:p>
            <a:pPr algn="ctr"/>
            <a:r>
              <a:rPr lang="id-ID" sz="3600" b="1">
                <a:solidFill>
                  <a:srgbClr val="31859C"/>
                </a:solidFill>
                <a:latin typeface="Calibri" pitchFamily="34" charset="0"/>
              </a:rPr>
              <a:t>Kerangka Kompetensi Abad 21</a:t>
            </a:r>
            <a:endParaRPr lang="id-ID" sz="3600" b="1">
              <a:solidFill>
                <a:srgbClr val="E46C0A"/>
              </a:solidFill>
              <a:latin typeface="Calibri" pitchFamily="34" charset="0"/>
            </a:endParaRPr>
          </a:p>
        </p:txBody>
      </p:sp>
      <p:cxnSp>
        <p:nvCxnSpPr>
          <p:cNvPr id="12" name="Straight Connector 11"/>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115892" y="1052513"/>
            <a:ext cx="3290887" cy="2062162"/>
          </a:xfrm>
          <a:prstGeom prst="wedgeRectCallout">
            <a:avLst>
              <a:gd name="adj1" fmla="val 125878"/>
              <a:gd name="adj2" fmla="val 142077"/>
            </a:avLst>
          </a:prstGeom>
          <a:solidFill>
            <a:schemeClr val="accent5">
              <a:lumMod val="40000"/>
              <a:lumOff val="60000"/>
              <a:alpha val="60000"/>
            </a:schemeClr>
          </a:solidFill>
        </p:spPr>
        <p:txBody>
          <a:bodyPr>
            <a:spAutoFit/>
          </a:bodyPr>
          <a:lstStyle/>
          <a:p>
            <a:pPr marL="85725" indent="-85725" fontAlgn="auto">
              <a:spcBef>
                <a:spcPts val="0"/>
              </a:spcBef>
              <a:spcAft>
                <a:spcPts val="0"/>
              </a:spcAft>
              <a:buFont typeface="Arial" pitchFamily="34" charset="0"/>
              <a:buChar char="•"/>
              <a:defRPr/>
            </a:pPr>
            <a:r>
              <a:rPr lang="en-US" sz="1600" b="1" dirty="0">
                <a:solidFill>
                  <a:schemeClr val="tx2">
                    <a:lumMod val="50000"/>
                  </a:schemeClr>
                </a:solidFill>
                <a:latin typeface="+mj-lt"/>
              </a:rPr>
              <a:t>M</a:t>
            </a:r>
            <a:r>
              <a:rPr lang="id-ID" sz="1600" b="1" dirty="0">
                <a:solidFill>
                  <a:schemeClr val="tx2">
                    <a:lumMod val="50000"/>
                  </a:schemeClr>
                </a:solidFill>
                <a:latin typeface="+mj-lt"/>
              </a:rPr>
              <a:t>endukung Keseimbangan penilaian: tes standar serta penilaian normatif dan sumatif</a:t>
            </a:r>
            <a:endParaRPr lang="en-US" sz="1600" b="1" dirty="0">
              <a:solidFill>
                <a:schemeClr val="tx2">
                  <a:lumMod val="50000"/>
                </a:schemeClr>
              </a:solidFill>
              <a:latin typeface="+mj-lt"/>
            </a:endParaRPr>
          </a:p>
          <a:p>
            <a:pPr marL="85725" indent="-85725" fontAlgn="auto">
              <a:spcBef>
                <a:spcPts val="0"/>
              </a:spcBef>
              <a:spcAft>
                <a:spcPts val="0"/>
              </a:spcAft>
              <a:buFont typeface="Arial" pitchFamily="34" charset="0"/>
              <a:buChar char="•"/>
              <a:defRPr/>
            </a:pPr>
            <a:r>
              <a:rPr lang="id-ID" sz="1600" b="1" dirty="0">
                <a:solidFill>
                  <a:schemeClr val="tx2">
                    <a:lumMod val="50000"/>
                  </a:schemeClr>
                </a:solidFill>
                <a:latin typeface="+mj-lt"/>
              </a:rPr>
              <a:t>Menekankan pada pemanfaatan umpan balik berdasarkan kinerja peserta didik</a:t>
            </a:r>
            <a:endParaRPr lang="en-US" sz="1600" b="1" dirty="0">
              <a:solidFill>
                <a:schemeClr val="tx2">
                  <a:lumMod val="50000"/>
                </a:schemeClr>
              </a:solidFill>
              <a:latin typeface="+mj-lt"/>
            </a:endParaRPr>
          </a:p>
          <a:p>
            <a:pPr marL="85725" indent="-85725" fontAlgn="auto">
              <a:spcBef>
                <a:spcPts val="0"/>
              </a:spcBef>
              <a:spcAft>
                <a:spcPts val="0"/>
              </a:spcAft>
              <a:buFont typeface="Arial" pitchFamily="34" charset="0"/>
              <a:buChar char="•"/>
              <a:defRPr/>
            </a:pPr>
            <a:r>
              <a:rPr lang="id-ID" sz="1600" b="1" dirty="0">
                <a:solidFill>
                  <a:schemeClr val="tx2">
                    <a:lumMod val="50000"/>
                  </a:schemeClr>
                </a:solidFill>
                <a:latin typeface="+mj-lt"/>
              </a:rPr>
              <a:t>Membolehkan pengembangan portofolio siswa</a:t>
            </a:r>
            <a:endParaRPr lang="en-US" sz="1600" b="1" dirty="0">
              <a:solidFill>
                <a:schemeClr val="tx2">
                  <a:lumMod val="50000"/>
                </a:schemeClr>
              </a:solidFill>
              <a:latin typeface="+mj-lt"/>
            </a:endParaRPr>
          </a:p>
        </p:txBody>
      </p:sp>
      <p:sp>
        <p:nvSpPr>
          <p:cNvPr id="15" name="Rectangular Callout 14"/>
          <p:cNvSpPr/>
          <p:nvPr/>
        </p:nvSpPr>
        <p:spPr>
          <a:xfrm>
            <a:off x="114300" y="3500438"/>
            <a:ext cx="3278188" cy="3168650"/>
          </a:xfrm>
          <a:prstGeom prst="wedgeRectCallout">
            <a:avLst>
              <a:gd name="adj1" fmla="val 113420"/>
              <a:gd name="adj2" fmla="val 37232"/>
            </a:avLst>
          </a:prstGeom>
          <a:solidFill>
            <a:schemeClr val="accent6">
              <a:lumMod val="40000"/>
              <a:lumOff val="60000"/>
              <a:alpha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fontAlgn="auto">
              <a:spcBef>
                <a:spcPts val="0"/>
              </a:spcBef>
              <a:spcAft>
                <a:spcPts val="0"/>
              </a:spcAft>
              <a:buFont typeface="Arial" pitchFamily="34" charset="0"/>
              <a:buChar char="•"/>
              <a:defRPr/>
            </a:pPr>
            <a:r>
              <a:rPr lang="id-ID" sz="1600" b="1" dirty="0">
                <a:solidFill>
                  <a:schemeClr val="tx1"/>
                </a:solidFill>
              </a:rPr>
              <a:t>Menciptakan latihan pembelajaran, dukungan SDM dan infrastruktur</a:t>
            </a:r>
            <a:endParaRPr lang="en-US" sz="1600" b="1" dirty="0">
              <a:solidFill>
                <a:schemeClr val="tx1"/>
              </a:solidFill>
            </a:endParaRPr>
          </a:p>
          <a:p>
            <a:pPr marL="85725" indent="-85725" fontAlgn="auto">
              <a:spcBef>
                <a:spcPts val="0"/>
              </a:spcBef>
              <a:spcAft>
                <a:spcPts val="0"/>
              </a:spcAft>
              <a:buFont typeface="Arial" pitchFamily="34" charset="0"/>
              <a:buChar char="•"/>
              <a:defRPr/>
            </a:pPr>
            <a:r>
              <a:rPr lang="id-ID" sz="1600" b="1" dirty="0">
                <a:solidFill>
                  <a:schemeClr val="tx1"/>
                </a:solidFill>
              </a:rPr>
              <a:t>Memungkinkan pendidik untuk berkolaborasi, berbagi pengalaman dan integrasinya di kelas</a:t>
            </a:r>
            <a:endParaRPr lang="en-US" sz="1600" b="1" dirty="0">
              <a:solidFill>
                <a:schemeClr val="tx1"/>
              </a:solidFill>
            </a:endParaRPr>
          </a:p>
          <a:p>
            <a:pPr marL="85725" indent="-85725" fontAlgn="auto">
              <a:spcBef>
                <a:spcPts val="0"/>
              </a:spcBef>
              <a:spcAft>
                <a:spcPts val="0"/>
              </a:spcAft>
              <a:buFont typeface="Arial" pitchFamily="34" charset="0"/>
              <a:buChar char="•"/>
              <a:defRPr/>
            </a:pPr>
            <a:r>
              <a:rPr lang="id-ID" sz="1600" b="1" dirty="0">
                <a:solidFill>
                  <a:schemeClr val="tx1"/>
                </a:solidFill>
              </a:rPr>
              <a:t>Memungkinkan peserta didik untuk belajar yang relevan dengan konteks dunia </a:t>
            </a:r>
            <a:endParaRPr lang="en-US" sz="1600" b="1" dirty="0">
              <a:solidFill>
                <a:schemeClr val="tx1"/>
              </a:solidFill>
            </a:endParaRPr>
          </a:p>
          <a:p>
            <a:pPr marL="85725" indent="-85725" fontAlgn="auto">
              <a:spcBef>
                <a:spcPts val="0"/>
              </a:spcBef>
              <a:spcAft>
                <a:spcPts val="0"/>
              </a:spcAft>
              <a:buFont typeface="Arial" pitchFamily="34" charset="0"/>
              <a:buChar char="•"/>
              <a:defRPr/>
            </a:pPr>
            <a:r>
              <a:rPr lang="id-ID" sz="1600" b="1" dirty="0">
                <a:solidFill>
                  <a:schemeClr val="tx1"/>
                </a:solidFill>
              </a:rPr>
              <a:t>Mendukung perluasan keterlibatan komunitas dalam pembelajaran, baik langsung maupun online</a:t>
            </a:r>
          </a:p>
        </p:txBody>
      </p:sp>
      <p:sp>
        <p:nvSpPr>
          <p:cNvPr id="8" name="Rectangle 7"/>
          <p:cNvSpPr/>
          <p:nvPr/>
        </p:nvSpPr>
        <p:spPr>
          <a:xfrm>
            <a:off x="3783013" y="1125538"/>
            <a:ext cx="5772150" cy="1223962"/>
          </a:xfrm>
          <a:prstGeom prst="rect">
            <a:avLst/>
          </a:prstGeom>
          <a:solidFill>
            <a:schemeClr val="bg1">
              <a:lumMod val="6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t>Perlunya mempersiapkan proses penilaian yang </a:t>
            </a:r>
            <a:r>
              <a:rPr lang="id-ID" b="1" dirty="0">
                <a:solidFill>
                  <a:srgbClr val="FF0000"/>
                </a:solidFill>
              </a:rPr>
              <a:t>tidak hanya tes saja</a:t>
            </a:r>
            <a:r>
              <a:rPr lang="id-ID" b="1" dirty="0"/>
              <a:t>, tetapi dilengkapi dengan penilaian lain termasuk </a:t>
            </a:r>
            <a:r>
              <a:rPr lang="id-ID" b="1" dirty="0">
                <a:solidFill>
                  <a:srgbClr val="FF0000"/>
                </a:solidFill>
              </a:rPr>
              <a:t>portofolio siswa</a:t>
            </a:r>
            <a:r>
              <a:rPr lang="id-ID" b="1" dirty="0"/>
              <a:t>. Disamping itu dierlukan dukungan </a:t>
            </a:r>
            <a:r>
              <a:rPr lang="id-ID" b="1" dirty="0">
                <a:solidFill>
                  <a:srgbClr val="FF0000"/>
                </a:solidFill>
              </a:rPr>
              <a:t>lingkungan pendidikan</a:t>
            </a:r>
            <a:r>
              <a:rPr lang="id-ID" b="1" dirty="0"/>
              <a:t> yang memadai</a:t>
            </a:r>
          </a:p>
        </p:txBody>
      </p:sp>
      <p:sp>
        <p:nvSpPr>
          <p:cNvPr id="10"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07B97DDF-4702-423C-861B-22CB22F6C977}"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48</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74639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2057E1-15F5-400D-9455-2C88CA311C40}" type="slidenum">
              <a:rPr/>
              <a:pPr>
                <a:defRPr/>
              </a:pPr>
              <a:t>49</a:t>
            </a:fld>
            <a:endParaRPr/>
          </a:p>
        </p:txBody>
      </p:sp>
      <p:sp>
        <p:nvSpPr>
          <p:cNvPr id="76803" name="Title 6"/>
          <p:cNvSpPr txBox="1">
            <a:spLocks/>
          </p:cNvSpPr>
          <p:nvPr/>
        </p:nvSpPr>
        <p:spPr bwMode="auto">
          <a:xfrm>
            <a:off x="0" y="0"/>
            <a:ext cx="9906000" cy="762000"/>
          </a:xfrm>
          <a:prstGeom prst="rect">
            <a:avLst/>
          </a:prstGeom>
          <a:noFill/>
          <a:ln w="9525">
            <a:noFill/>
            <a:miter lim="800000"/>
            <a:headEnd/>
            <a:tailEnd/>
          </a:ln>
        </p:spPr>
        <p:txBody>
          <a:bodyPr anchor="ctr"/>
          <a:lstStyle/>
          <a:p>
            <a:pPr algn="ctr"/>
            <a:r>
              <a:rPr lang="id-ID" sz="3600" b="1">
                <a:solidFill>
                  <a:srgbClr val="31859C"/>
                </a:solidFill>
                <a:latin typeface="Calibri" pitchFamily="34" charset="0"/>
              </a:rPr>
              <a:t>Proses Pembelajaran yang Mendukung Kreativitas</a:t>
            </a:r>
            <a:endParaRPr lang="id-ID" sz="3600" b="1">
              <a:solidFill>
                <a:srgbClr val="E46C0A"/>
              </a:solidFill>
              <a:latin typeface="Calibri" pitchFamily="34" charset="0"/>
            </a:endParaRPr>
          </a:p>
        </p:txBody>
      </p:sp>
      <p:cxnSp>
        <p:nvCxnSpPr>
          <p:cNvPr id="4" name="Straight Connector 3"/>
          <p:cNvCxnSpPr/>
          <p:nvPr/>
        </p:nvCxnSpPr>
        <p:spPr>
          <a:xfrm>
            <a:off x="0" y="762000"/>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200025" y="836613"/>
            <a:ext cx="9590088" cy="3848100"/>
          </a:xfrm>
          <a:prstGeom prst="rect">
            <a:avLst/>
          </a:prstGeom>
          <a:solidFill>
            <a:schemeClr val="accent1">
              <a:lumMod val="20000"/>
              <a:lumOff val="80000"/>
            </a:schemeClr>
          </a:solidFill>
          <a:ln>
            <a:solidFill>
              <a:schemeClr val="accent6">
                <a:lumMod val="40000"/>
                <a:lumOff val="60000"/>
              </a:schemeClr>
            </a:solidFill>
          </a:ln>
        </p:spPr>
        <p:txBody>
          <a:bodyPr>
            <a:spAutoFit/>
          </a:bodyPr>
          <a:lstStyle/>
          <a:p>
            <a:pPr fontAlgn="auto">
              <a:spcBef>
                <a:spcPts val="0"/>
              </a:spcBef>
              <a:spcAft>
                <a:spcPts val="0"/>
              </a:spcAft>
              <a:defRPr/>
            </a:pPr>
            <a:r>
              <a:rPr lang="id-ID" sz="2400" b="1" dirty="0">
                <a:solidFill>
                  <a:srgbClr val="0070C0"/>
                </a:solidFill>
                <a:latin typeface="Calibri"/>
              </a:rPr>
              <a:t>Dyers, J.H. et al [2011], Innovators DNA, Harvard Business Review:</a:t>
            </a:r>
          </a:p>
          <a:p>
            <a:pPr marL="457200" indent="-457200" fontAlgn="auto">
              <a:spcBef>
                <a:spcPts val="0"/>
              </a:spcBef>
              <a:spcAft>
                <a:spcPts val="0"/>
              </a:spcAft>
              <a:buFont typeface="Arial" pitchFamily="34" charset="0"/>
              <a:buChar char="•"/>
              <a:defRPr/>
            </a:pPr>
            <a:r>
              <a:rPr lang="id-ID" sz="2400" dirty="0">
                <a:solidFill>
                  <a:srgbClr val="C00000"/>
                </a:solidFill>
                <a:latin typeface="Calibri"/>
              </a:rPr>
              <a:t>2/3 dari kemampuan kreativitas seseorang diperoleh melalui pendidikan</a:t>
            </a:r>
            <a:r>
              <a:rPr lang="id-ID" sz="2400" dirty="0">
                <a:solidFill>
                  <a:prstClr val="black"/>
                </a:solidFill>
                <a:latin typeface="Calibri"/>
              </a:rPr>
              <a:t>, 1/3 sisanya berasal dari genetik.</a:t>
            </a:r>
          </a:p>
          <a:p>
            <a:pPr marL="457200" indent="-457200" fontAlgn="auto">
              <a:spcBef>
                <a:spcPts val="0"/>
              </a:spcBef>
              <a:spcAft>
                <a:spcPts val="0"/>
              </a:spcAft>
              <a:buFont typeface="Arial" pitchFamily="34" charset="0"/>
              <a:buChar char="•"/>
              <a:defRPr/>
            </a:pPr>
            <a:r>
              <a:rPr lang="id-ID" sz="2400" dirty="0">
                <a:solidFill>
                  <a:prstClr val="black"/>
                </a:solidFill>
                <a:latin typeface="Calibri"/>
              </a:rPr>
              <a:t>Kebalikannya berlaku untuk kemampuan intelijensia yaitu: 1/3 dari pendidikan, 2/3 sisanya dari genetik.</a:t>
            </a:r>
          </a:p>
          <a:p>
            <a:pPr marL="457200" indent="-457200" fontAlgn="auto">
              <a:spcBef>
                <a:spcPts val="0"/>
              </a:spcBef>
              <a:spcAft>
                <a:spcPts val="0"/>
              </a:spcAft>
              <a:buFont typeface="Arial" pitchFamily="34" charset="0"/>
              <a:buChar char="•"/>
              <a:defRPr/>
            </a:pPr>
            <a:r>
              <a:rPr lang="id-ID" sz="2400" dirty="0">
                <a:solidFill>
                  <a:prstClr val="black"/>
                </a:solidFill>
                <a:latin typeface="Calibri"/>
              </a:rPr>
              <a:t>Kemampuan kreativitas diperoleh melalui:</a:t>
            </a:r>
          </a:p>
          <a:p>
            <a:pPr lvl="2" indent="-457200" fontAlgn="auto">
              <a:spcBef>
                <a:spcPts val="0"/>
              </a:spcBef>
              <a:spcAft>
                <a:spcPts val="0"/>
              </a:spcAft>
              <a:buFontTx/>
              <a:buChar char="-"/>
              <a:defRPr/>
            </a:pPr>
            <a:r>
              <a:rPr lang="id-ID" sz="2000" dirty="0">
                <a:solidFill>
                  <a:prstClr val="black"/>
                </a:solidFill>
                <a:latin typeface="Calibri"/>
              </a:rPr>
              <a:t>Observing [mengamati]</a:t>
            </a:r>
          </a:p>
          <a:p>
            <a:pPr lvl="2" indent="-457200" fontAlgn="auto">
              <a:spcBef>
                <a:spcPts val="0"/>
              </a:spcBef>
              <a:spcAft>
                <a:spcPts val="0"/>
              </a:spcAft>
              <a:buFontTx/>
              <a:buChar char="-"/>
              <a:defRPr/>
            </a:pPr>
            <a:r>
              <a:rPr lang="id-ID" sz="2000" dirty="0">
                <a:solidFill>
                  <a:prstClr val="black"/>
                </a:solidFill>
                <a:latin typeface="Calibri"/>
              </a:rPr>
              <a:t>Questioning [menanya]</a:t>
            </a:r>
          </a:p>
          <a:p>
            <a:pPr lvl="2" indent="-457200" fontAlgn="auto">
              <a:spcBef>
                <a:spcPts val="0"/>
              </a:spcBef>
              <a:spcAft>
                <a:spcPts val="0"/>
              </a:spcAft>
              <a:buFontTx/>
              <a:buChar char="-"/>
              <a:defRPr/>
            </a:pPr>
            <a:r>
              <a:rPr lang="id-ID" sz="2000" dirty="0">
                <a:solidFill>
                  <a:prstClr val="black"/>
                </a:solidFill>
                <a:latin typeface="Calibri"/>
              </a:rPr>
              <a:t>Associating [menalar]</a:t>
            </a:r>
          </a:p>
          <a:p>
            <a:pPr lvl="2" indent="-457200" fontAlgn="auto">
              <a:spcBef>
                <a:spcPts val="0"/>
              </a:spcBef>
              <a:spcAft>
                <a:spcPts val="0"/>
              </a:spcAft>
              <a:buFontTx/>
              <a:buChar char="-"/>
              <a:defRPr/>
            </a:pPr>
            <a:r>
              <a:rPr lang="id-ID" sz="2000" dirty="0">
                <a:solidFill>
                  <a:prstClr val="black"/>
                </a:solidFill>
                <a:latin typeface="Calibri"/>
              </a:rPr>
              <a:t>Experimenting [mencoba]</a:t>
            </a:r>
            <a:r>
              <a:rPr lang="id-ID" sz="2000" dirty="0">
                <a:solidFill>
                  <a:prstClr val="black"/>
                </a:solidFill>
                <a:latin typeface="+mn-lt"/>
              </a:rPr>
              <a:t> </a:t>
            </a:r>
          </a:p>
          <a:p>
            <a:pPr lvl="2" indent="-457200" fontAlgn="auto">
              <a:spcBef>
                <a:spcPts val="0"/>
              </a:spcBef>
              <a:spcAft>
                <a:spcPts val="0"/>
              </a:spcAft>
              <a:buFontTx/>
              <a:buChar char="-"/>
              <a:defRPr/>
            </a:pPr>
            <a:r>
              <a:rPr lang="id-ID" sz="2000" dirty="0">
                <a:solidFill>
                  <a:prstClr val="black"/>
                </a:solidFill>
                <a:latin typeface="+mn-lt"/>
              </a:rPr>
              <a:t>Networking [Membentuk jejaring]</a:t>
            </a:r>
          </a:p>
        </p:txBody>
      </p:sp>
      <p:sp>
        <p:nvSpPr>
          <p:cNvPr id="17" name="Down Arrow 16"/>
          <p:cNvSpPr/>
          <p:nvPr/>
        </p:nvSpPr>
        <p:spPr>
          <a:xfrm>
            <a:off x="3513142" y="4797433"/>
            <a:ext cx="2879725" cy="576263"/>
          </a:xfrm>
          <a:prstGeom prst="downArrow">
            <a:avLst/>
          </a:prstGeom>
          <a:solidFill>
            <a:schemeClr val="accent6">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prstClr val="white"/>
              </a:solidFill>
            </a:endParaRPr>
          </a:p>
        </p:txBody>
      </p:sp>
      <p:sp>
        <p:nvSpPr>
          <p:cNvPr id="8" name="Right Brace 7"/>
          <p:cNvSpPr/>
          <p:nvPr/>
        </p:nvSpPr>
        <p:spPr>
          <a:xfrm>
            <a:off x="4173542" y="3141663"/>
            <a:ext cx="388937" cy="1150937"/>
          </a:xfrm>
          <a:prstGeom prst="rightBrace">
            <a:avLst>
              <a:gd name="adj1" fmla="val 32143"/>
              <a:gd name="adj2" fmla="val 50000"/>
            </a:avLst>
          </a:prstGeom>
        </p:spPr>
        <p:style>
          <a:lnRef idx="2">
            <a:schemeClr val="accent6"/>
          </a:lnRef>
          <a:fillRef idx="0">
            <a:schemeClr val="accent6"/>
          </a:fillRef>
          <a:effectRef idx="1">
            <a:schemeClr val="accent6"/>
          </a:effectRef>
          <a:fontRef idx="minor">
            <a:schemeClr val="tx1"/>
          </a:fontRef>
        </p:style>
        <p:txBody>
          <a:bodyPr anchor="ctr"/>
          <a:lstStyle/>
          <a:p>
            <a:pPr algn="ctr" fontAlgn="auto">
              <a:spcBef>
                <a:spcPts val="0"/>
              </a:spcBef>
              <a:spcAft>
                <a:spcPts val="0"/>
              </a:spcAft>
              <a:defRPr/>
            </a:pPr>
            <a:endParaRPr lang="id-ID"/>
          </a:p>
        </p:txBody>
      </p:sp>
      <p:sp>
        <p:nvSpPr>
          <p:cNvPr id="76808" name="TextBox 8"/>
          <p:cNvSpPr txBox="1">
            <a:spLocks noChangeArrowheads="1"/>
          </p:cNvSpPr>
          <p:nvPr/>
        </p:nvSpPr>
        <p:spPr bwMode="auto">
          <a:xfrm>
            <a:off x="4506918" y="3563939"/>
            <a:ext cx="987193" cy="369332"/>
          </a:xfrm>
          <a:prstGeom prst="rect">
            <a:avLst/>
          </a:prstGeom>
          <a:noFill/>
          <a:ln w="9525">
            <a:noFill/>
            <a:miter lim="800000"/>
            <a:headEnd/>
            <a:tailEnd/>
          </a:ln>
        </p:spPr>
        <p:txBody>
          <a:bodyPr wrap="none">
            <a:spAutoFit/>
          </a:bodyPr>
          <a:lstStyle/>
          <a:p>
            <a:r>
              <a:rPr lang="id-ID">
                <a:latin typeface="Calibri" pitchFamily="34" charset="0"/>
              </a:rPr>
              <a:t>Personal</a:t>
            </a:r>
          </a:p>
        </p:txBody>
      </p:sp>
      <p:cxnSp>
        <p:nvCxnSpPr>
          <p:cNvPr id="11" name="Straight Arrow Connector 10"/>
          <p:cNvCxnSpPr/>
          <p:nvPr/>
        </p:nvCxnSpPr>
        <p:spPr>
          <a:xfrm>
            <a:off x="5108575" y="4465638"/>
            <a:ext cx="703263"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6810" name="TextBox 12"/>
          <p:cNvSpPr txBox="1">
            <a:spLocks noChangeArrowheads="1"/>
          </p:cNvSpPr>
          <p:nvPr/>
        </p:nvSpPr>
        <p:spPr bwMode="auto">
          <a:xfrm>
            <a:off x="5756275" y="4283075"/>
            <a:ext cx="1512978" cy="369332"/>
          </a:xfrm>
          <a:prstGeom prst="rect">
            <a:avLst/>
          </a:prstGeom>
          <a:noFill/>
          <a:ln w="9525">
            <a:noFill/>
            <a:miter lim="800000"/>
            <a:headEnd/>
            <a:tailEnd/>
          </a:ln>
        </p:spPr>
        <p:txBody>
          <a:bodyPr wrap="none">
            <a:spAutoFit/>
          </a:bodyPr>
          <a:lstStyle/>
          <a:p>
            <a:r>
              <a:rPr lang="id-ID">
                <a:latin typeface="Calibri" pitchFamily="34" charset="0"/>
              </a:rPr>
              <a:t>Inter-personal</a:t>
            </a:r>
          </a:p>
        </p:txBody>
      </p:sp>
      <p:sp>
        <p:nvSpPr>
          <p:cNvPr id="18" name="Rectangle 17"/>
          <p:cNvSpPr/>
          <p:nvPr/>
        </p:nvSpPr>
        <p:spPr>
          <a:xfrm>
            <a:off x="128592" y="5373688"/>
            <a:ext cx="9648825" cy="1223962"/>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solidFill>
                  <a:schemeClr val="tx2">
                    <a:lumMod val="50000"/>
                  </a:schemeClr>
                </a:solidFill>
              </a:rPr>
              <a:t>Perlunya merumuskan kurikulum berbasis proses pembelajaran yang mengedepankan pengalaman personal melalui proses </a:t>
            </a:r>
            <a:r>
              <a:rPr lang="id-ID" b="1" dirty="0">
                <a:solidFill>
                  <a:srgbClr val="C00000"/>
                </a:solidFill>
              </a:rPr>
              <a:t>mengamati, menanya, menalar, dan mencoba [observation based learning] </a:t>
            </a:r>
            <a:r>
              <a:rPr lang="id-ID" dirty="0">
                <a:solidFill>
                  <a:schemeClr val="tx2">
                    <a:lumMod val="50000"/>
                  </a:schemeClr>
                </a:solidFill>
              </a:rPr>
              <a:t>untuk meningkatkan kreativitas peserta didik. Disamping itu, dibiasakan bagi peserta didik untuk bekerja dalam jejaringan melalui </a:t>
            </a:r>
            <a:r>
              <a:rPr lang="id-ID" b="1" dirty="0">
                <a:solidFill>
                  <a:srgbClr val="C00000"/>
                </a:solidFill>
              </a:rPr>
              <a:t>collaborative learning</a:t>
            </a:r>
          </a:p>
        </p:txBody>
      </p:sp>
      <p:sp>
        <p:nvSpPr>
          <p:cNvPr id="1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F7195B9C-55F8-48D3-BFFF-F4A365A03066}"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49</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14" name="TextBox 13"/>
          <p:cNvSpPr txBox="1"/>
          <p:nvPr/>
        </p:nvSpPr>
        <p:spPr>
          <a:xfrm>
            <a:off x="6176966" y="2527301"/>
            <a:ext cx="3529013" cy="1477328"/>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id-ID" dirty="0">
                <a:latin typeface="+mn-lt"/>
              </a:rPr>
              <a:t>Pembelajaran berbasis intelejensia tidak akan memberikan hasil siginifikan (hanya peningkatan 50%) dibandingkan yang berbasis kreativitas (sampai 200%)</a:t>
            </a:r>
          </a:p>
        </p:txBody>
      </p:sp>
    </p:spTree>
    <p:extLst>
      <p:ext uri="{BB962C8B-B14F-4D97-AF65-F5344CB8AC3E}">
        <p14:creationId xmlns:p14="http://schemas.microsoft.com/office/powerpoint/2010/main" val="2927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06" y="548683"/>
            <a:ext cx="9836038" cy="6120679"/>
          </a:xfrm>
          <a:prstGeom prst="rect">
            <a:avLst/>
          </a:prstGeom>
          <a:noFill/>
          <a:ln w="9525">
            <a:noFill/>
            <a:miter lim="800000"/>
            <a:headEnd/>
            <a:tailEnd/>
          </a:ln>
        </p:spPr>
      </p:pic>
      <p:sp>
        <p:nvSpPr>
          <p:cNvPr id="8" name="TextBox 7"/>
          <p:cNvSpPr txBox="1"/>
          <p:nvPr/>
        </p:nvSpPr>
        <p:spPr>
          <a:xfrm>
            <a:off x="-15548" y="6516052"/>
            <a:ext cx="3648563" cy="369332"/>
          </a:xfrm>
          <a:prstGeom prst="rect">
            <a:avLst/>
          </a:prstGeom>
          <a:solidFill>
            <a:schemeClr val="accent6">
              <a:lumMod val="20000"/>
              <a:lumOff val="80000"/>
            </a:schemeClr>
          </a:solidFill>
        </p:spPr>
        <p:txBody>
          <a:bodyPr wrap="none" rtlCol="0">
            <a:spAutoFit/>
          </a:bodyPr>
          <a:lstStyle/>
          <a:p>
            <a:r>
              <a:rPr lang="id-ID" dirty="0" smtClean="0"/>
              <a:t>OECD. Pisa In Focus No. 25, Feb 2013</a:t>
            </a:r>
            <a:endParaRPr lang="id-ID" dirty="0"/>
          </a:p>
        </p:txBody>
      </p:sp>
      <p:sp>
        <p:nvSpPr>
          <p:cNvPr id="9" name="Rectangle 8"/>
          <p:cNvSpPr/>
          <p:nvPr/>
        </p:nvSpPr>
        <p:spPr>
          <a:xfrm>
            <a:off x="3656856" y="6453336"/>
            <a:ext cx="3168352" cy="144016"/>
          </a:xfrm>
          <a:prstGeom prst="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200472" y="1772816"/>
            <a:ext cx="144016" cy="331236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4232924" y="1835532"/>
            <a:ext cx="5431487" cy="338554"/>
          </a:xfrm>
          <a:prstGeom prst="rect">
            <a:avLst/>
          </a:prstGeom>
          <a:solidFill>
            <a:schemeClr val="accent6">
              <a:lumMod val="20000"/>
              <a:lumOff val="80000"/>
            </a:schemeClr>
          </a:solidFill>
        </p:spPr>
        <p:txBody>
          <a:bodyPr wrap="none" rtlCol="0">
            <a:spAutoFit/>
          </a:bodyPr>
          <a:lstStyle/>
          <a:p>
            <a:r>
              <a:rPr lang="id-ID" sz="1600" dirty="0" smtClean="0"/>
              <a:t>Pendidikan di Indonesia: Equity naik 7%, Performance naik 30%</a:t>
            </a:r>
            <a:endParaRPr lang="id-ID" sz="1600" dirty="0"/>
          </a:p>
        </p:txBody>
      </p:sp>
      <p:sp>
        <p:nvSpPr>
          <p:cNvPr id="4" name="Title 3"/>
          <p:cNvSpPr>
            <a:spLocks noGrp="1"/>
          </p:cNvSpPr>
          <p:nvPr>
            <p:ph type="title"/>
          </p:nvPr>
        </p:nvSpPr>
        <p:spPr>
          <a:xfrm>
            <a:off x="0" y="-27384"/>
            <a:ext cx="9906000" cy="648072"/>
          </a:xfrm>
          <a:solidFill>
            <a:schemeClr val="accent1">
              <a:lumMod val="75000"/>
            </a:schemeClr>
          </a:solidFill>
        </p:spPr>
        <p:txBody>
          <a:bodyPr>
            <a:normAutofit fontScale="90000"/>
          </a:bodyPr>
          <a:lstStyle/>
          <a:p>
            <a:r>
              <a:rPr lang="id-ID" dirty="0" smtClean="0">
                <a:solidFill>
                  <a:schemeClr val="bg1"/>
                </a:solidFill>
              </a:rPr>
              <a:t>Peningkatan </a:t>
            </a:r>
            <a:r>
              <a:rPr lang="id-ID" i="1" dirty="0" smtClean="0">
                <a:solidFill>
                  <a:schemeClr val="bg1"/>
                </a:solidFill>
              </a:rPr>
              <a:t>Education Equity &amp; Performance </a:t>
            </a:r>
            <a:endParaRPr lang="id-ID" i="1" dirty="0">
              <a:solidFill>
                <a:schemeClr val="bg1"/>
              </a:solidFill>
            </a:endParaRPr>
          </a:p>
        </p:txBody>
      </p:sp>
      <p:sp>
        <p:nvSpPr>
          <p:cNvPr id="12"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5</a:t>
            </a:fld>
            <a:endParaRPr lang="id-ID" sz="1050" b="1" dirty="0">
              <a:solidFill>
                <a:schemeClr val="bg1"/>
              </a:solidFill>
              <a:effectLst>
                <a:outerShdw blurRad="38100" dist="38100" dir="2700000" algn="tl">
                  <a:srgbClr val="000000"/>
                </a:outerShdw>
              </a:effectLst>
              <a:latin typeface="Calibri" pitchFamily="34" charset="0"/>
            </a:endParaRPr>
          </a:p>
        </p:txBody>
      </p:sp>
      <p:sp>
        <p:nvSpPr>
          <p:cNvPr id="13" name="Oval 12"/>
          <p:cNvSpPr/>
          <p:nvPr/>
        </p:nvSpPr>
        <p:spPr>
          <a:xfrm>
            <a:off x="3022600" y="1879600"/>
            <a:ext cx="1143000" cy="3048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789910" y="6472543"/>
            <a:ext cx="1735090" cy="461665"/>
          </a:xfrm>
          <a:prstGeom prst="rect">
            <a:avLst/>
          </a:prstGeom>
          <a:noFill/>
        </p:spPr>
        <p:txBody>
          <a:bodyPr wrap="none" rtlCol="0">
            <a:spAutoFit/>
          </a:bodyPr>
          <a:lstStyle/>
          <a:p>
            <a:r>
              <a:rPr lang="id-ID" sz="1200" dirty="0" smtClean="0">
                <a:solidFill>
                  <a:srgbClr val="C00000"/>
                </a:solidFill>
              </a:rPr>
              <a:t>+ : change in equity </a:t>
            </a:r>
          </a:p>
          <a:p>
            <a:r>
              <a:rPr lang="id-ID" sz="1200" dirty="0" smtClean="0">
                <a:solidFill>
                  <a:srgbClr val="C00000"/>
                </a:solidFill>
              </a:rPr>
              <a:t>* : change in performace</a:t>
            </a:r>
            <a:endParaRPr lang="id-ID" sz="1200" dirty="0">
              <a:solidFill>
                <a:srgbClr val="C00000"/>
              </a:solidFill>
            </a:endParaRPr>
          </a:p>
        </p:txBody>
      </p:sp>
    </p:spTree>
    <p:extLst>
      <p:ext uri="{BB962C8B-B14F-4D97-AF65-F5344CB8AC3E}">
        <p14:creationId xmlns:p14="http://schemas.microsoft.com/office/powerpoint/2010/main" val="582820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9225" y="798513"/>
          <a:ext cx="9628188" cy="5151435"/>
        </p:xfrm>
        <a:graphic>
          <a:graphicData uri="http://schemas.openxmlformats.org/drawingml/2006/table">
            <a:tbl>
              <a:tblPr firstRow="1" bandRow="1">
                <a:tableStyleId>{5C22544A-7EE6-4342-B048-85BDC9FD1C3A}</a:tableStyleId>
              </a:tblPr>
              <a:tblGrid>
                <a:gridCol w="2067464"/>
                <a:gridCol w="7560724"/>
              </a:tblGrid>
              <a:tr h="457228">
                <a:tc>
                  <a:txBody>
                    <a:bodyPr/>
                    <a:lstStyle/>
                    <a:p>
                      <a:r>
                        <a:rPr lang="id-ID" sz="2400" dirty="0" smtClean="0"/>
                        <a:t>Proses</a:t>
                      </a:r>
                      <a:endParaRPr lang="id-ID" sz="2400" dirty="0"/>
                    </a:p>
                  </a:txBody>
                  <a:tcPr marL="91439" marR="91439" marT="45723" marB="45723"/>
                </a:tc>
                <a:tc>
                  <a:txBody>
                    <a:bodyPr/>
                    <a:lstStyle/>
                    <a:p>
                      <a:r>
                        <a:rPr lang="id-ID" sz="2400" dirty="0" smtClean="0"/>
                        <a:t>Karakteristik Penguatan</a:t>
                      </a:r>
                      <a:endParaRPr lang="id-ID" sz="2400" dirty="0"/>
                    </a:p>
                  </a:txBody>
                  <a:tcPr marL="91439" marR="91439" marT="45723" marB="45723"/>
                </a:tc>
              </a:tr>
              <a:tr h="701083">
                <a:tc rowSpan="4">
                  <a:txBody>
                    <a:bodyPr/>
                    <a:lstStyle/>
                    <a:p>
                      <a:r>
                        <a:rPr lang="id-ID" sz="2400" b="1" dirty="0" smtClean="0"/>
                        <a:t>Pembelajaran</a:t>
                      </a:r>
                      <a:endParaRPr lang="id-ID" sz="2400" b="1" dirty="0"/>
                    </a:p>
                  </a:txBody>
                  <a:tcPr marL="91439" marR="91439" marT="45723" marB="45723" anchor="ctr"/>
                </a:tc>
                <a:tc>
                  <a:txBody>
                    <a:bodyPr/>
                    <a:lstStyle/>
                    <a:p>
                      <a:r>
                        <a:rPr lang="id-ID" sz="2000" b="1" dirty="0" smtClean="0"/>
                        <a:t>Menggunakan pendekatan</a:t>
                      </a:r>
                      <a:r>
                        <a:rPr lang="id-ID" sz="2000" b="1" baseline="0" dirty="0" smtClean="0"/>
                        <a:t> saintifik melalui mengamati, menanya, mencoba, menalar,....</a:t>
                      </a:r>
                      <a:endParaRPr lang="id-ID" sz="2000" b="1" dirty="0"/>
                    </a:p>
                  </a:txBody>
                  <a:tcPr marL="91439" marR="91439" marT="45723" marB="45723"/>
                </a:tc>
              </a:tr>
              <a:tr h="701083">
                <a:tc vMerge="1">
                  <a:txBody>
                    <a:bodyPr/>
                    <a:lstStyle/>
                    <a:p>
                      <a:endParaRPr lang="id-ID" sz="2400" dirty="0"/>
                    </a:p>
                  </a:txBody>
                  <a:tcPr/>
                </a:tc>
                <a:tc>
                  <a:txBody>
                    <a:bodyPr/>
                    <a:lstStyle/>
                    <a:p>
                      <a:r>
                        <a:rPr lang="id-ID" sz="2000" b="1" dirty="0" smtClean="0"/>
                        <a:t>Menggunakan ilmu</a:t>
                      </a:r>
                      <a:r>
                        <a:rPr lang="id-ID" sz="2000" b="1" baseline="0" dirty="0" smtClean="0"/>
                        <a:t> pengetahuan sebagai penggerak pembelajaran untuk semua mata pelajaran</a:t>
                      </a:r>
                      <a:endParaRPr lang="id-ID" sz="2000" b="1" dirty="0"/>
                    </a:p>
                  </a:txBody>
                  <a:tcPr marL="91439" marR="91439" marT="45723" marB="45723"/>
                </a:tc>
              </a:tr>
              <a:tr h="701083">
                <a:tc vMerge="1">
                  <a:txBody>
                    <a:bodyPr/>
                    <a:lstStyle/>
                    <a:p>
                      <a:endParaRPr lang="id-ID" sz="2400" dirty="0"/>
                    </a:p>
                  </a:txBody>
                  <a:tcPr/>
                </a:tc>
                <a:tc>
                  <a:txBody>
                    <a:bodyPr/>
                    <a:lstStyle/>
                    <a:p>
                      <a:r>
                        <a:rPr lang="id-ID" sz="2000" b="1" dirty="0" smtClean="0"/>
                        <a:t>Menuntun siswa untuk mencari tahu, bukan diberi tahu [</a:t>
                      </a:r>
                      <a:r>
                        <a:rPr lang="id-ID" sz="2000" b="1" i="1" dirty="0" smtClean="0"/>
                        <a:t>discovery learning</a:t>
                      </a:r>
                      <a:r>
                        <a:rPr lang="id-ID" sz="2000" b="1" dirty="0" smtClean="0"/>
                        <a:t>]</a:t>
                      </a:r>
                      <a:endParaRPr lang="id-ID" sz="2000" b="1" dirty="0"/>
                    </a:p>
                  </a:txBody>
                  <a:tcPr marL="91439" marR="91439" marT="45723" marB="45723"/>
                </a:tc>
              </a:tr>
              <a:tr h="701083">
                <a:tc vMerge="1">
                  <a:txBody>
                    <a:bodyPr/>
                    <a:lstStyle/>
                    <a:p>
                      <a:endParaRPr lang="id-ID" sz="2400" b="1" dirty="0"/>
                    </a:p>
                  </a:txBody>
                  <a:tcPr/>
                </a:tc>
                <a:tc>
                  <a:txBody>
                    <a:bodyPr/>
                    <a:lstStyle/>
                    <a:p>
                      <a:r>
                        <a:rPr lang="id-ID" sz="2000" b="1" dirty="0" smtClean="0"/>
                        <a:t>Menekankan kemampuan</a:t>
                      </a:r>
                      <a:r>
                        <a:rPr lang="id-ID" sz="2000" b="1" baseline="0" dirty="0" smtClean="0"/>
                        <a:t> berbahasa sebagai alat komunikasi, pembawa pengetahuan dan berfikir logis, sistematis, dan kreatif</a:t>
                      </a:r>
                      <a:endParaRPr lang="id-ID" sz="2000" b="1" dirty="0"/>
                    </a:p>
                  </a:txBody>
                  <a:tcPr marL="91439" marR="91439" marT="45723" marB="45723"/>
                </a:tc>
              </a:tr>
              <a:tr h="396264">
                <a:tc rowSpan="4">
                  <a:txBody>
                    <a:bodyPr/>
                    <a:lstStyle/>
                    <a:p>
                      <a:r>
                        <a:rPr lang="id-ID" sz="2400" b="1" dirty="0" smtClean="0"/>
                        <a:t>Penilaian</a:t>
                      </a:r>
                      <a:endParaRPr lang="id-ID" sz="2400" b="1" dirty="0"/>
                    </a:p>
                  </a:txBody>
                  <a:tcPr marL="91439" marR="91439" marT="45723" marB="45723" anchor="ctr"/>
                </a:tc>
                <a:tc>
                  <a:txBody>
                    <a:bodyPr/>
                    <a:lstStyle/>
                    <a:p>
                      <a:r>
                        <a:rPr lang="id-ID" sz="2000" b="1" dirty="0" smtClean="0"/>
                        <a:t>Mengukur tingkat berfikir siswa</a:t>
                      </a:r>
                      <a:r>
                        <a:rPr lang="id-ID" sz="2000" b="1" baseline="0" dirty="0" smtClean="0"/>
                        <a:t> mulai dari rendah sampai tinggi</a:t>
                      </a:r>
                      <a:endParaRPr lang="id-ID" sz="2000" b="1" dirty="0"/>
                    </a:p>
                  </a:txBody>
                  <a:tcPr marL="91439" marR="91439" marT="45723" marB="45723"/>
                </a:tc>
              </a:tr>
              <a:tr h="701083">
                <a:tc vMerge="1">
                  <a:txBody>
                    <a:bodyPr/>
                    <a:lstStyle/>
                    <a:p>
                      <a:endParaRPr lang="id-ID" sz="2400" dirty="0"/>
                    </a:p>
                  </a:txBody>
                  <a:tcPr/>
                </a:tc>
                <a:tc>
                  <a:txBody>
                    <a:bodyPr/>
                    <a:lstStyle/>
                    <a:p>
                      <a:r>
                        <a:rPr lang="id-ID" sz="2000" b="1" dirty="0" smtClean="0"/>
                        <a:t>Menekankan pada pertanyaan</a:t>
                      </a:r>
                      <a:r>
                        <a:rPr lang="id-ID" sz="2000" b="1" baseline="0" dirty="0" smtClean="0"/>
                        <a:t> </a:t>
                      </a:r>
                      <a:r>
                        <a:rPr lang="id-ID" sz="2000" b="1" dirty="0" smtClean="0"/>
                        <a:t>yang mebutuhkan pemikiran mendalam [bukan sekedar hafalan]</a:t>
                      </a:r>
                      <a:endParaRPr lang="id-ID" sz="2000" b="1" dirty="0"/>
                    </a:p>
                  </a:txBody>
                  <a:tcPr marL="91439" marR="91439" marT="45723" marB="45723"/>
                </a:tc>
              </a:tr>
              <a:tr h="396264">
                <a:tc vMerge="1">
                  <a:txBody>
                    <a:bodyPr/>
                    <a:lstStyle/>
                    <a:p>
                      <a:endParaRPr lang="id-ID" sz="2400" dirty="0"/>
                    </a:p>
                  </a:txBody>
                  <a:tcPr/>
                </a:tc>
                <a:tc>
                  <a:txBody>
                    <a:bodyPr/>
                    <a:lstStyle/>
                    <a:p>
                      <a:r>
                        <a:rPr lang="id-ID" sz="2000" b="1" dirty="0" smtClean="0"/>
                        <a:t>Mengukur proses</a:t>
                      </a:r>
                      <a:r>
                        <a:rPr lang="id-ID" sz="2000" b="1" baseline="0" dirty="0" smtClean="0"/>
                        <a:t> kerja siswa, bukan hanya hasil kerja siswa</a:t>
                      </a:r>
                      <a:endParaRPr lang="id-ID" sz="2000" b="1" dirty="0"/>
                    </a:p>
                  </a:txBody>
                  <a:tcPr marL="91439" marR="91439" marT="45723" marB="45723"/>
                </a:tc>
              </a:tr>
              <a:tr h="396264">
                <a:tc vMerge="1">
                  <a:txBody>
                    <a:bodyPr/>
                    <a:lstStyle/>
                    <a:p>
                      <a:endParaRPr lang="id-ID" sz="2400" dirty="0"/>
                    </a:p>
                  </a:txBody>
                  <a:tcPr/>
                </a:tc>
                <a:tc>
                  <a:txBody>
                    <a:bodyPr/>
                    <a:lstStyle/>
                    <a:p>
                      <a:r>
                        <a:rPr lang="id-ID" sz="2000" b="1" dirty="0" smtClean="0"/>
                        <a:t>Menggunakan portofolio pembelajaran siswa</a:t>
                      </a:r>
                      <a:endParaRPr lang="id-ID" sz="2000" b="1" dirty="0"/>
                    </a:p>
                  </a:txBody>
                  <a:tcPr marL="91439" marR="91439" marT="45723" marB="45723"/>
                </a:tc>
              </a:tr>
            </a:tbl>
          </a:graphicData>
        </a:graphic>
      </p:graphicFrame>
      <p:sp>
        <p:nvSpPr>
          <p:cNvPr id="78876" name="TextBox 18"/>
          <p:cNvSpPr txBox="1">
            <a:spLocks noChangeArrowheads="1"/>
          </p:cNvSpPr>
          <p:nvPr/>
        </p:nvSpPr>
        <p:spPr bwMode="auto">
          <a:xfrm>
            <a:off x="128590" y="-36513"/>
            <a:ext cx="9288462" cy="708026"/>
          </a:xfrm>
          <a:prstGeom prst="rect">
            <a:avLst/>
          </a:prstGeom>
          <a:noFill/>
          <a:ln w="9525">
            <a:noFill/>
            <a:miter lim="800000"/>
            <a:headEnd/>
            <a:tailEnd/>
          </a:ln>
        </p:spPr>
        <p:txBody>
          <a:bodyPr anchorCtr="1">
            <a:spAutoFit/>
          </a:bodyPr>
          <a:lstStyle/>
          <a:p>
            <a:pPr algn="ctr"/>
            <a:r>
              <a:rPr lang="id-ID" sz="4000" b="1">
                <a:solidFill>
                  <a:srgbClr val="0070C0"/>
                </a:solidFill>
                <a:latin typeface="Calibri" pitchFamily="34" charset="0"/>
              </a:rPr>
              <a:t> Langkah Penguatan Proses</a:t>
            </a:r>
          </a:p>
        </p:txBody>
      </p:sp>
      <p:cxnSp>
        <p:nvCxnSpPr>
          <p:cNvPr id="5" name="Straight Connector 3"/>
          <p:cNvCxnSpPr>
            <a:cxnSpLocks noChangeShapeType="1"/>
          </p:cNvCxnSpPr>
          <p:nvPr/>
        </p:nvCxnSpPr>
        <p:spPr bwMode="auto">
          <a:xfrm>
            <a:off x="0" y="692150"/>
            <a:ext cx="9906000"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cxnSp>
      <p:sp>
        <p:nvSpPr>
          <p:cNvPr id="6"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BDE0EA97-34C3-4C9A-9F50-1A06F1D1C94B}"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50</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91515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3032125"/>
            <a:ext cx="9074150"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Penyesuaian Beban</a:t>
            </a:r>
            <a:endParaRPr lang="id-ID" sz="3200" b="1" dirty="0">
              <a:solidFill>
                <a:schemeClr val="accent6">
                  <a:lumMod val="75000"/>
                </a:schemeClr>
              </a:solidFill>
              <a:latin typeface="Calibri"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9CC4756D-0E2F-4B3B-A7D7-11B1DD461C80}"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51</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12766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2500306"/>
            <a:ext cx="9074150"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Contoh Buku KTSP 2006</a:t>
            </a:r>
            <a:endParaRPr lang="id-ID" sz="3200" b="1" dirty="0">
              <a:solidFill>
                <a:schemeClr val="accent6">
                  <a:lumMod val="75000"/>
                </a:schemeClr>
              </a:solidFill>
              <a:latin typeface="Calibri"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484A01DB-11C2-4434-8509-2E44CCAFABC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52</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415406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9" y="0"/>
            <a:ext cx="7481887" cy="6669088"/>
          </a:xfrm>
          <a:prstGeom prst="rect">
            <a:avLst/>
          </a:prstGeom>
          <a:noFill/>
          <a:ln w="9525">
            <a:noFill/>
            <a:miter lim="800000"/>
            <a:headEnd/>
            <a:tailEnd/>
          </a:ln>
        </p:spPr>
      </p:pic>
      <p:sp>
        <p:nvSpPr>
          <p:cNvPr id="5" name="TextBox 4"/>
          <p:cNvSpPr txBox="1"/>
          <p:nvPr/>
        </p:nvSpPr>
        <p:spPr>
          <a:xfrm>
            <a:off x="7994650" y="5302257"/>
            <a:ext cx="1681294" cy="646331"/>
          </a:xfrm>
          <a:prstGeom prst="rect">
            <a:avLst/>
          </a:prstGeom>
          <a:solidFill>
            <a:schemeClr val="accent5">
              <a:lumMod val="20000"/>
              <a:lumOff val="80000"/>
            </a:schemeClr>
          </a:solidFill>
        </p:spPr>
        <p:txBody>
          <a:bodyPr wrap="none">
            <a:spAutoFit/>
          </a:bodyPr>
          <a:lstStyle/>
          <a:p>
            <a:pPr fontAlgn="auto">
              <a:spcBef>
                <a:spcPts val="0"/>
              </a:spcBef>
              <a:spcAft>
                <a:spcPts val="0"/>
              </a:spcAft>
              <a:defRPr/>
            </a:pPr>
            <a:r>
              <a:rPr lang="id-ID" b="1" dirty="0">
                <a:latin typeface="+mn-lt"/>
              </a:rPr>
              <a:t>Buku IPS Kelas I</a:t>
            </a:r>
          </a:p>
          <a:p>
            <a:pPr fontAlgn="auto">
              <a:spcBef>
                <a:spcPts val="0"/>
              </a:spcBef>
              <a:spcAft>
                <a:spcPts val="0"/>
              </a:spcAft>
              <a:defRPr/>
            </a:pPr>
            <a:r>
              <a:rPr lang="id-ID" b="1" dirty="0">
                <a:latin typeface="+mn-lt"/>
              </a:rPr>
              <a:t>Halaman 1</a:t>
            </a:r>
          </a:p>
        </p:txBody>
      </p:sp>
      <p:sp>
        <p:nvSpPr>
          <p:cNvPr id="4" name="TextBox 3"/>
          <p:cNvSpPr txBox="1"/>
          <p:nvPr/>
        </p:nvSpPr>
        <p:spPr>
          <a:xfrm>
            <a:off x="4665667" y="4797425"/>
            <a:ext cx="3024187" cy="922338"/>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id-ID" b="1" dirty="0">
                <a:solidFill>
                  <a:srgbClr val="C00000"/>
                </a:solidFill>
                <a:latin typeface="+mn-lt"/>
              </a:rPr>
              <a:t>Diasumsikan anak sudah lancar membaca pada saat masuk Kelas I SD</a:t>
            </a:r>
          </a:p>
        </p:txBody>
      </p:sp>
      <p:sp>
        <p:nvSpPr>
          <p:cNvPr id="6"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2CD699CB-B609-4375-8197-C6613958FF6C}"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53</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36492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6551" y="0"/>
            <a:ext cx="9232900" cy="6858000"/>
          </a:xfrm>
          <a:prstGeom prst="rect">
            <a:avLst/>
          </a:prstGeom>
          <a:noFill/>
          <a:ln w="9525">
            <a:noFill/>
            <a:miter lim="800000"/>
            <a:headEnd/>
            <a:tailEnd/>
          </a:ln>
        </p:spPr>
      </p:pic>
      <p:sp>
        <p:nvSpPr>
          <p:cNvPr id="3" name="TextBox 2"/>
          <p:cNvSpPr txBox="1"/>
          <p:nvPr/>
        </p:nvSpPr>
        <p:spPr>
          <a:xfrm>
            <a:off x="7527925" y="1052520"/>
            <a:ext cx="1681294" cy="646331"/>
          </a:xfrm>
          <a:prstGeom prst="rect">
            <a:avLst/>
          </a:prstGeom>
          <a:solidFill>
            <a:schemeClr val="accent5">
              <a:lumMod val="20000"/>
              <a:lumOff val="80000"/>
            </a:schemeClr>
          </a:solidFill>
        </p:spPr>
        <p:txBody>
          <a:bodyPr wrap="none">
            <a:spAutoFit/>
          </a:bodyPr>
          <a:lstStyle/>
          <a:p>
            <a:pPr fontAlgn="auto">
              <a:spcBef>
                <a:spcPts val="0"/>
              </a:spcBef>
              <a:spcAft>
                <a:spcPts val="0"/>
              </a:spcAft>
              <a:defRPr/>
            </a:pPr>
            <a:r>
              <a:rPr lang="id-ID" b="1" dirty="0">
                <a:latin typeface="+mn-lt"/>
              </a:rPr>
              <a:t>Buku IPS Kelas I</a:t>
            </a:r>
          </a:p>
          <a:p>
            <a:pPr fontAlgn="auto">
              <a:spcBef>
                <a:spcPts val="0"/>
              </a:spcBef>
              <a:spcAft>
                <a:spcPts val="0"/>
              </a:spcAft>
              <a:defRPr/>
            </a:pPr>
            <a:r>
              <a:rPr lang="id-ID" b="1" dirty="0">
                <a:latin typeface="+mn-lt"/>
              </a:rPr>
              <a:t>Halaman 3</a:t>
            </a:r>
          </a:p>
        </p:txBody>
      </p:sp>
      <p:sp>
        <p:nvSpPr>
          <p:cNvPr id="4" name="Rectangle 3"/>
          <p:cNvSpPr/>
          <p:nvPr/>
        </p:nvSpPr>
        <p:spPr>
          <a:xfrm>
            <a:off x="920750" y="2060579"/>
            <a:ext cx="1511300" cy="288925"/>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cxnSp>
        <p:nvCxnSpPr>
          <p:cNvPr id="6" name="Straight Arrow Connector 5"/>
          <p:cNvCxnSpPr/>
          <p:nvPr/>
        </p:nvCxnSpPr>
        <p:spPr>
          <a:xfrm flipV="1">
            <a:off x="344488" y="2420938"/>
            <a:ext cx="576262" cy="122396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7" name="TextBox 6"/>
          <p:cNvSpPr txBox="1"/>
          <p:nvPr/>
        </p:nvSpPr>
        <p:spPr>
          <a:xfrm>
            <a:off x="128587" y="3644902"/>
            <a:ext cx="1079501" cy="1938992"/>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id-ID" sz="2000" b="1" dirty="0">
                <a:latin typeface="+mn-lt"/>
              </a:rPr>
              <a:t>Masuk SD harus sudah lancar menulis</a:t>
            </a:r>
          </a:p>
        </p:txBody>
      </p:sp>
      <p:sp>
        <p:nvSpPr>
          <p:cNvPr id="8"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E5F49776-BA7A-4A1E-BC6C-5D0D63B083C7}"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54</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22564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200026" y="2786058"/>
            <a:ext cx="9505950" cy="777875"/>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Evaluasi Kompetensi Dasar</a:t>
            </a:r>
            <a:endParaRPr lang="id-ID" sz="3200" b="1" dirty="0">
              <a:solidFill>
                <a:schemeClr val="accent6">
                  <a:lumMod val="75000"/>
                </a:schemeClr>
              </a:solidFill>
              <a:latin typeface="Calibri"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2E7892D9-5400-4526-A239-66CDC71BF70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55</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60560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7280804"/>
              </p:ext>
            </p:extLst>
          </p:nvPr>
        </p:nvGraphicFramePr>
        <p:xfrm>
          <a:off x="38100" y="595317"/>
          <a:ext cx="9907588" cy="6218237"/>
        </p:xfrm>
        <a:graphic>
          <a:graphicData uri="http://schemas.openxmlformats.org/drawingml/2006/table">
            <a:tbl>
              <a:tblPr firstRow="1" bandRow="1">
                <a:tableStyleId>{5C22544A-7EE6-4342-B048-85BDC9FD1C3A}</a:tableStyleId>
              </a:tblPr>
              <a:tblGrid>
                <a:gridCol w="4836775"/>
                <a:gridCol w="5070813"/>
              </a:tblGrid>
              <a:tr h="365779">
                <a:tc>
                  <a:txBody>
                    <a:bodyPr/>
                    <a:lstStyle/>
                    <a:p>
                      <a:r>
                        <a:rPr lang="id-ID" sz="1800" dirty="0" smtClean="0"/>
                        <a:t>PKN KTSP 2006 Kelas IV</a:t>
                      </a:r>
                      <a:endParaRPr lang="id-ID" sz="1800" dirty="0"/>
                    </a:p>
                  </a:txBody>
                  <a:tcPr marL="99065" marR="99065" marT="45722" marB="45722"/>
                </a:tc>
                <a:tc>
                  <a:txBody>
                    <a:bodyPr/>
                    <a:lstStyle/>
                    <a:p>
                      <a:r>
                        <a:rPr lang="id-ID" sz="1800" dirty="0" smtClean="0"/>
                        <a:t>PKN KTSP 2006 Kelas V</a:t>
                      </a:r>
                      <a:endParaRPr lang="id-ID" sz="1800" dirty="0"/>
                    </a:p>
                  </a:txBody>
                  <a:tcPr marL="99065" marR="99065" marT="45722" marB="45722"/>
                </a:tc>
              </a:tr>
              <a:tr h="5852458">
                <a:tc>
                  <a:txBody>
                    <a:bodyPr/>
                    <a:lstStyle/>
                    <a:p>
                      <a:pPr marL="269875" lvl="0" indent="-269875">
                        <a:buFont typeface="Arial" pitchFamily="34" charset="0"/>
                        <a:buChar char="•"/>
                      </a:pPr>
                      <a:r>
                        <a:rPr lang="en-US" sz="1800" kern="1200" dirty="0" err="1" smtClean="0">
                          <a:solidFill>
                            <a:schemeClr val="dk1"/>
                          </a:solidFill>
                          <a:latin typeface="+mn-lt"/>
                          <a:ea typeface="+mn-ea"/>
                          <a:cs typeface="+mn-cs"/>
                        </a:rPr>
                        <a:t>Mengenal</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lembaga-lembaga</a:t>
                      </a:r>
                      <a:r>
                        <a:rPr lang="en-US" sz="1800" kern="1200" dirty="0" smtClean="0">
                          <a:solidFill>
                            <a:schemeClr val="dk1"/>
                          </a:solidFill>
                          <a:latin typeface="+mn-lt"/>
                          <a:ea typeface="+mn-ea"/>
                          <a:cs typeface="+mn-cs"/>
                        </a:rPr>
                        <a:t> </a:t>
                      </a:r>
                      <a:r>
                        <a:rPr lang="en-US" sz="1800" kern="1200" dirty="0" err="1" smtClean="0">
                          <a:solidFill>
                            <a:srgbClr val="FF0000"/>
                          </a:solidFill>
                          <a:latin typeface="+mn-lt"/>
                          <a:ea typeface="+mn-ea"/>
                          <a:cs typeface="+mn-cs"/>
                        </a:rPr>
                        <a:t>dalam</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susunan</a:t>
                      </a:r>
                      <a:r>
                        <a:rPr lang="en-US" sz="1800" kern="1200" dirty="0" smtClean="0">
                          <a:solidFill>
                            <a:srgbClr val="FF0000"/>
                          </a:solidFill>
                          <a:latin typeface="+mn-lt"/>
                          <a:ea typeface="+mn-ea"/>
                          <a:cs typeface="+mn-cs"/>
                        </a:rPr>
                        <a:t> </a:t>
                      </a:r>
                      <a:r>
                        <a:rPr lang="en-US" sz="1800" kern="1200" dirty="0" err="1" smtClean="0">
                          <a:solidFill>
                            <a:schemeClr val="dk1"/>
                          </a:solidFill>
                          <a:latin typeface="+mn-lt"/>
                          <a:ea typeface="+mn-ea"/>
                          <a:cs typeface="+mn-cs"/>
                        </a:rPr>
                        <a:t>pemerintahan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desa</a:t>
                      </a:r>
                      <a:r>
                        <a:rPr lang="en-US" sz="1800" kern="1200" dirty="0" smtClean="0">
                          <a:solidFill>
                            <a:schemeClr val="dk1"/>
                          </a:solidFill>
                          <a:latin typeface="+mn-lt"/>
                          <a:ea typeface="+mn-ea"/>
                          <a:cs typeface="+mn-cs"/>
                        </a:rPr>
                        <a:t> </a:t>
                      </a:r>
                      <a:r>
                        <a:rPr lang="id-ID" sz="1800" kern="1200" dirty="0"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pem</a:t>
                      </a:r>
                      <a:r>
                        <a:rPr lang="id-ID" sz="1800" kern="1200" dirty="0" smtClean="0">
                          <a:solidFill>
                            <a:schemeClr val="dk1"/>
                          </a:solidFill>
                          <a:latin typeface="+mn-lt"/>
                          <a:ea typeface="+mn-ea"/>
                          <a:cs typeface="+mn-cs"/>
                        </a:rPr>
                        <a:t>.</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kecamatan</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Menggambarkan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struktur</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organisasi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desa</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pemerintah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kecamatan</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Mengenal</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lembaga-lembaga</a:t>
                      </a:r>
                      <a:r>
                        <a:rPr lang="en-US" sz="1800" kern="1200" dirty="0" smtClean="0">
                          <a:solidFill>
                            <a:schemeClr val="dk1"/>
                          </a:solidFill>
                          <a:latin typeface="+mn-lt"/>
                          <a:ea typeface="+mn-ea"/>
                          <a:cs typeface="+mn-cs"/>
                        </a:rPr>
                        <a:t> </a:t>
                      </a:r>
                      <a:r>
                        <a:rPr lang="en-US" sz="1800" kern="1200" dirty="0" err="1" smtClean="0">
                          <a:solidFill>
                            <a:srgbClr val="FF0000"/>
                          </a:solidFill>
                          <a:latin typeface="+mn-lt"/>
                          <a:ea typeface="+mn-ea"/>
                          <a:cs typeface="+mn-cs"/>
                        </a:rPr>
                        <a:t>dalam</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susunan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pemerintahan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kabupaten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kota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provinsi</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Menggambarkan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struktur</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organisasi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kabupaten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kota</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provinsi</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Mengenal</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lembaga-lembaga</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negara</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dalam</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susunan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pemerintahan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tingkat</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pusat</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seperti</a:t>
                      </a:r>
                      <a:r>
                        <a:rPr lang="en-US" sz="1800" kern="1200" dirty="0" smtClean="0">
                          <a:solidFill>
                            <a:srgbClr val="FF0000"/>
                          </a:solidFill>
                          <a:latin typeface="+mn-lt"/>
                          <a:ea typeface="+mn-ea"/>
                          <a:cs typeface="+mn-cs"/>
                        </a:rPr>
                        <a:t> MPR, DPR, </a:t>
                      </a:r>
                      <a:r>
                        <a:rPr lang="en-US" sz="1800" kern="1200" dirty="0" err="1" smtClean="0">
                          <a:solidFill>
                            <a:srgbClr val="FF0000"/>
                          </a:solidFill>
                          <a:latin typeface="+mn-lt"/>
                          <a:ea typeface="+mn-ea"/>
                          <a:cs typeface="+mn-cs"/>
                        </a:rPr>
                        <a:t>Presiden</a:t>
                      </a:r>
                      <a:r>
                        <a:rPr lang="en-US" sz="1800" kern="1200" dirty="0" smtClean="0">
                          <a:solidFill>
                            <a:srgbClr val="FF0000"/>
                          </a:solidFill>
                          <a:latin typeface="+mn-lt"/>
                          <a:ea typeface="+mn-ea"/>
                          <a:cs typeface="+mn-cs"/>
                        </a:rPr>
                        <a:t>, MA, MK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BPK</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Menyebutkan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organisasi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pemerintahan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tingkat</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pusat</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seperti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Presiden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Wakil</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Presiden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para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Menteri</a:t>
                      </a:r>
                      <a:r>
                        <a:rPr lang="en-US" sz="1800" kern="1200" dirty="0" smtClean="0">
                          <a:solidFill>
                            <a:schemeClr val="dk1"/>
                          </a:solidFill>
                          <a:latin typeface="+mn-lt"/>
                          <a:ea typeface="+mn-ea"/>
                          <a:cs typeface="+mn-cs"/>
                        </a:rPr>
                        <a:t> </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Mengidentifikasi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jenis</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budaya</a:t>
                      </a:r>
                      <a:r>
                        <a:rPr lang="en-US" sz="1800" kern="1200" dirty="0" smtClean="0">
                          <a:solidFill>
                            <a:schemeClr val="dk1"/>
                          </a:solidFill>
                          <a:latin typeface="+mn-lt"/>
                          <a:ea typeface="+mn-ea"/>
                          <a:cs typeface="+mn-cs"/>
                        </a:rPr>
                        <a:t> Indonesia </a:t>
                      </a:r>
                      <a:r>
                        <a:rPr lang="en-US" sz="1800" kern="1200" dirty="0" smtClean="0">
                          <a:solidFill>
                            <a:srgbClr val="FF0000"/>
                          </a:solidFill>
                          <a:latin typeface="+mn-lt"/>
                          <a:ea typeface="+mn-ea"/>
                          <a:cs typeface="+mn-cs"/>
                        </a:rPr>
                        <a:t>yang </a:t>
                      </a:r>
                      <a:r>
                        <a:rPr lang="en-US" sz="1800" kern="1200" dirty="0" err="1" smtClean="0">
                          <a:solidFill>
                            <a:srgbClr val="FF0000"/>
                          </a:solidFill>
                          <a:latin typeface="+mn-lt"/>
                          <a:ea typeface="+mn-ea"/>
                          <a:cs typeface="+mn-cs"/>
                        </a:rPr>
                        <a:t>pernah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ditampilkan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dalam</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misi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kebudayaan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internasiona</a:t>
                      </a:r>
                      <a:r>
                        <a:rPr lang="id-ID" sz="1800" kern="1200" dirty="0" smtClean="0">
                          <a:solidFill>
                            <a:srgbClr val="FF0000"/>
                          </a:solidFill>
                          <a:latin typeface="+mn-lt"/>
                          <a:ea typeface="+mn-ea"/>
                          <a:cs typeface="+mn-cs"/>
                        </a:rPr>
                        <a:t>l</a:t>
                      </a:r>
                    </a:p>
                    <a:p>
                      <a:pPr marL="269875" lvl="0" indent="-269875">
                        <a:buFont typeface="Arial" pitchFamily="34" charset="0"/>
                        <a:buChar char="•"/>
                      </a:pPr>
                      <a:r>
                        <a:rPr lang="en-US" sz="1800" kern="1200" dirty="0" err="1" smtClean="0">
                          <a:solidFill>
                            <a:schemeClr val="dk1"/>
                          </a:solidFill>
                          <a:latin typeface="+mn-lt"/>
                          <a:ea typeface="+mn-ea"/>
                          <a:cs typeface="+mn-cs"/>
                        </a:rPr>
                        <a:t>Memberikan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contoh</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sederhana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pengaruh</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globalisasi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lingkungannya</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Menentukan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sikap</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terhadap</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pengaruh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globalisasi</a:t>
                      </a:r>
                      <a:r>
                        <a:rPr lang="en-US" sz="1800" kern="1200" dirty="0" smtClean="0">
                          <a:solidFill>
                            <a:srgbClr val="FF0000"/>
                          </a:solidFill>
                          <a:latin typeface="+mn-lt"/>
                          <a:ea typeface="+mn-ea"/>
                          <a:cs typeface="+mn-cs"/>
                        </a:rPr>
                        <a:t> yang </a:t>
                      </a:r>
                      <a:r>
                        <a:rPr lang="en-US" sz="1800" kern="1200" dirty="0" err="1" smtClean="0">
                          <a:solidFill>
                            <a:srgbClr val="FF0000"/>
                          </a:solidFill>
                          <a:latin typeface="+mn-lt"/>
                          <a:ea typeface="+mn-ea"/>
                          <a:cs typeface="+mn-cs"/>
                        </a:rPr>
                        <a:t>terjadi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lingkungannya</a:t>
                      </a:r>
                      <a:endParaRPr lang="id-ID" sz="1800" kern="1200" dirty="0" smtClean="0">
                        <a:solidFill>
                          <a:srgbClr val="FF0000"/>
                        </a:solidFill>
                        <a:latin typeface="+mn-lt"/>
                        <a:ea typeface="+mn-ea"/>
                        <a:cs typeface="+mn-cs"/>
                      </a:endParaRPr>
                    </a:p>
                  </a:txBody>
                  <a:tcPr marL="99065" marR="99065" marT="45722" marB="45722"/>
                </a:tc>
                <a:tc>
                  <a:txBody>
                    <a:bodyPr/>
                    <a:lstStyle/>
                    <a:p>
                      <a:pPr marL="269875" lvl="0" indent="-269875">
                        <a:buFont typeface="Arial" pitchFamily="34" charset="0"/>
                        <a:buChar char="•"/>
                      </a:pPr>
                      <a:r>
                        <a:rPr lang="en-US" sz="1800" kern="1200" dirty="0" err="1" smtClean="0">
                          <a:solidFill>
                            <a:schemeClr val="dk1"/>
                          </a:solidFill>
                          <a:latin typeface="+mn-lt"/>
                          <a:ea typeface="+mn-ea"/>
                          <a:cs typeface="+mn-cs"/>
                        </a:rPr>
                        <a:t>Mendeskripsikan</a:t>
                      </a:r>
                      <a:r>
                        <a:rPr lang="en-US" sz="1800" kern="1200" dirty="0" smtClean="0">
                          <a:solidFill>
                            <a:schemeClr val="dk1"/>
                          </a:solidFill>
                          <a:latin typeface="+mn-lt"/>
                          <a:ea typeface="+mn-ea"/>
                          <a:cs typeface="+mn-cs"/>
                        </a:rPr>
                        <a:t> Negara </a:t>
                      </a:r>
                      <a:r>
                        <a:rPr lang="en-US" sz="1800" kern="1200" dirty="0" err="1" smtClean="0">
                          <a:solidFill>
                            <a:schemeClr val="dk1"/>
                          </a:solidFill>
                          <a:latin typeface="+mn-lt"/>
                          <a:ea typeface="+mn-ea"/>
                          <a:cs typeface="+mn-cs"/>
                        </a:rPr>
                        <a:t>Kesatuan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Republik</a:t>
                      </a:r>
                      <a:r>
                        <a:rPr lang="en-US" sz="1800" kern="1200" dirty="0" smtClean="0">
                          <a:solidFill>
                            <a:schemeClr val="dk1"/>
                          </a:solidFill>
                          <a:latin typeface="+mn-lt"/>
                          <a:ea typeface="+mn-ea"/>
                          <a:cs typeface="+mn-cs"/>
                        </a:rPr>
                        <a:t> Indonesia</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Menjelaskan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pentingnya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keutuhan</a:t>
                      </a:r>
                      <a:r>
                        <a:rPr lang="en-US" sz="1800" kern="1200" dirty="0" smtClean="0">
                          <a:solidFill>
                            <a:schemeClr val="dk1"/>
                          </a:solidFill>
                          <a:latin typeface="+mn-lt"/>
                          <a:ea typeface="+mn-ea"/>
                          <a:cs typeface="+mn-cs"/>
                        </a:rPr>
                        <a:t> Negara </a:t>
                      </a:r>
                      <a:r>
                        <a:rPr lang="en-US" sz="1800" kern="1200" dirty="0" err="1" smtClean="0">
                          <a:solidFill>
                            <a:schemeClr val="dk1"/>
                          </a:solidFill>
                          <a:latin typeface="+mn-lt"/>
                          <a:ea typeface="+mn-ea"/>
                          <a:cs typeface="+mn-cs"/>
                        </a:rPr>
                        <a:t>Kesatuan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Republik</a:t>
                      </a:r>
                      <a:r>
                        <a:rPr lang="en-US" sz="1800" kern="1200" dirty="0" smtClean="0">
                          <a:solidFill>
                            <a:schemeClr val="dk1"/>
                          </a:solidFill>
                          <a:latin typeface="+mn-lt"/>
                          <a:ea typeface="+mn-ea"/>
                          <a:cs typeface="+mn-cs"/>
                        </a:rPr>
                        <a:t> Indonesia</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Menunjukkan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contoh-contoh</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perilaku</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dalam</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menjaga</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keutuhan</a:t>
                      </a:r>
                      <a:r>
                        <a:rPr lang="en-US" sz="1800" kern="1200" dirty="0" smtClean="0">
                          <a:solidFill>
                            <a:schemeClr val="dk1"/>
                          </a:solidFill>
                          <a:latin typeface="+mn-lt"/>
                          <a:ea typeface="+mn-ea"/>
                          <a:cs typeface="+mn-cs"/>
                        </a:rPr>
                        <a:t> Negara </a:t>
                      </a:r>
                      <a:r>
                        <a:rPr lang="en-US" sz="1800" kern="1200" dirty="0" err="1" smtClean="0">
                          <a:solidFill>
                            <a:schemeClr val="dk1"/>
                          </a:solidFill>
                          <a:latin typeface="+mn-lt"/>
                          <a:ea typeface="+mn-ea"/>
                          <a:cs typeface="+mn-cs"/>
                        </a:rPr>
                        <a:t>Kesatuan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Republik</a:t>
                      </a:r>
                      <a:r>
                        <a:rPr lang="en-US" sz="1800" kern="1200" dirty="0" smtClean="0">
                          <a:solidFill>
                            <a:schemeClr val="dk1"/>
                          </a:solidFill>
                          <a:latin typeface="+mn-lt"/>
                          <a:ea typeface="+mn-ea"/>
                          <a:cs typeface="+mn-cs"/>
                        </a:rPr>
                        <a:t> Indonesia</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id-ID" sz="1800" kern="1200" dirty="0" smtClean="0">
                          <a:solidFill>
                            <a:srgbClr val="FF0000"/>
                          </a:solidFill>
                          <a:latin typeface="+mn-lt"/>
                          <a:ea typeface="+mn-ea"/>
                          <a:cs typeface="+mn-cs"/>
                        </a:rPr>
                        <a:t>P</a:t>
                      </a:r>
                      <a:r>
                        <a:rPr lang="en-US" sz="1800" kern="1200" dirty="0" err="1" smtClean="0">
                          <a:solidFill>
                            <a:srgbClr val="FF0000"/>
                          </a:solidFill>
                          <a:latin typeface="+mn-lt"/>
                          <a:ea typeface="+mn-ea"/>
                          <a:cs typeface="+mn-cs"/>
                        </a:rPr>
                        <a:t>engertian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pentingnya</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peraturan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perundang-undangan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tingkat</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pusat</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daerah</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Memberikan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contoh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peraturan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perundang</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undangan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tingkat</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pusat</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daerah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seperti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pajak</a:t>
                      </a:r>
                      <a:r>
                        <a:rPr lang="en-US" sz="1800" kern="1200" dirty="0" smtClean="0">
                          <a:solidFill>
                            <a:srgbClr val="FF0000"/>
                          </a:solidFill>
                          <a:latin typeface="+mn-lt"/>
                          <a:ea typeface="+mn-ea"/>
                          <a:cs typeface="+mn-cs"/>
                        </a:rPr>
                        <a:t>, anti </a:t>
                      </a:r>
                      <a:r>
                        <a:rPr lang="en-US" sz="1800" kern="1200" dirty="0" err="1" smtClean="0">
                          <a:solidFill>
                            <a:srgbClr val="FF0000"/>
                          </a:solidFill>
                          <a:latin typeface="+mn-lt"/>
                          <a:ea typeface="+mn-ea"/>
                          <a:cs typeface="+mn-cs"/>
                        </a:rPr>
                        <a:t>korupsi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lalu</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lintas</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larangan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merokok</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Mendeskripsikan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pengertian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organisasi</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contoh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organisasi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lingkungan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sekolah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masyarakat</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rgbClr val="FF0000"/>
                          </a:solidFill>
                          <a:latin typeface="+mn-lt"/>
                          <a:ea typeface="+mn-ea"/>
                          <a:cs typeface="+mn-cs"/>
                        </a:rPr>
                        <a:t>Menampilkan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peran</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serta</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dalam</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memilih</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organisasi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di</a:t>
                      </a:r>
                      <a:r>
                        <a:rPr lang="en-US" sz="1800" kern="1200" dirty="0" smtClean="0">
                          <a:solidFill>
                            <a:srgbClr val="FF0000"/>
                          </a:solidFill>
                          <a:latin typeface="+mn-lt"/>
                          <a:ea typeface="+mn-ea"/>
                          <a:cs typeface="+mn-cs"/>
                        </a:rPr>
                        <a:t> </a:t>
                      </a:r>
                      <a:r>
                        <a:rPr lang="en-US" sz="1800" kern="1200" dirty="0" err="1" smtClean="0">
                          <a:solidFill>
                            <a:srgbClr val="FF0000"/>
                          </a:solidFill>
                          <a:latin typeface="+mn-lt"/>
                          <a:ea typeface="+mn-ea"/>
                          <a:cs typeface="+mn-cs"/>
                        </a:rPr>
                        <a:t>sekolah</a:t>
                      </a:r>
                      <a:endParaRPr lang="id-ID" sz="1800" kern="1200" dirty="0" smtClean="0">
                        <a:solidFill>
                          <a:srgbClr val="FF0000"/>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Mengenal</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bentuk-bentuk</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keputusan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bersama</a:t>
                      </a:r>
                      <a:endParaRPr lang="id-ID" sz="1800" kern="1200" dirty="0" smtClean="0">
                        <a:solidFill>
                          <a:schemeClr val="dk1"/>
                        </a:solidFill>
                        <a:latin typeface="+mn-lt"/>
                        <a:ea typeface="+mn-ea"/>
                        <a:cs typeface="+mn-cs"/>
                      </a:endParaRPr>
                    </a:p>
                    <a:p>
                      <a:pPr marL="269875" lvl="0" indent="-269875">
                        <a:buFont typeface="Arial" pitchFamily="34" charset="0"/>
                        <a:buChar char="•"/>
                      </a:pPr>
                      <a:r>
                        <a:rPr lang="en-US" sz="1800" kern="1200" dirty="0" err="1" smtClean="0">
                          <a:solidFill>
                            <a:schemeClr val="dk1"/>
                          </a:solidFill>
                          <a:latin typeface="+mn-lt"/>
                          <a:ea typeface="+mn-ea"/>
                          <a:cs typeface="+mn-cs"/>
                        </a:rPr>
                        <a:t>Mematuhi</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keputusan</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bersama</a:t>
                      </a:r>
                      <a:endParaRPr lang="id-ID" sz="1800" kern="1200" dirty="0" smtClean="0">
                        <a:solidFill>
                          <a:schemeClr val="dk1"/>
                        </a:solidFill>
                        <a:latin typeface="+mn-lt"/>
                        <a:ea typeface="+mn-ea"/>
                        <a:cs typeface="+mn-cs"/>
                      </a:endParaRPr>
                    </a:p>
                    <a:p>
                      <a:pPr marL="85725" lvl="0" indent="-85725">
                        <a:buFont typeface="Arial" pitchFamily="34" charset="0"/>
                        <a:buChar char="•"/>
                      </a:pPr>
                      <a:endParaRPr lang="id-ID" sz="1800" dirty="0"/>
                    </a:p>
                  </a:txBody>
                  <a:tcPr marL="99065" marR="99065" marT="45722" marB="45722"/>
                </a:tc>
              </a:tr>
            </a:tbl>
          </a:graphicData>
        </a:graphic>
      </p:graphicFrame>
      <p:sp>
        <p:nvSpPr>
          <p:cNvPr id="91149" name="TextBox 2"/>
          <p:cNvSpPr txBox="1">
            <a:spLocks noChangeArrowheads="1"/>
          </p:cNvSpPr>
          <p:nvPr/>
        </p:nvSpPr>
        <p:spPr bwMode="auto">
          <a:xfrm>
            <a:off x="2066929" y="-26988"/>
            <a:ext cx="5195653" cy="646331"/>
          </a:xfrm>
          <a:prstGeom prst="rect">
            <a:avLst/>
          </a:prstGeom>
          <a:noFill/>
          <a:ln w="9525">
            <a:noFill/>
            <a:miter lim="800000"/>
            <a:headEnd/>
            <a:tailEnd/>
          </a:ln>
        </p:spPr>
        <p:txBody>
          <a:bodyPr wrap="none">
            <a:spAutoFit/>
          </a:bodyPr>
          <a:lstStyle/>
          <a:p>
            <a:r>
              <a:rPr lang="id-ID" sz="3600">
                <a:latin typeface="Calibri" pitchFamily="34" charset="0"/>
              </a:rPr>
              <a:t>Tingkat Kesulitan Pelajaran</a:t>
            </a:r>
          </a:p>
        </p:txBody>
      </p:sp>
      <p:sp>
        <p:nvSpPr>
          <p:cNvPr id="4" name="TextBox 3"/>
          <p:cNvSpPr txBox="1"/>
          <p:nvPr/>
        </p:nvSpPr>
        <p:spPr>
          <a:xfrm>
            <a:off x="5024442" y="6381750"/>
            <a:ext cx="4126643" cy="369332"/>
          </a:xfrm>
          <a:prstGeom prst="rect">
            <a:avLst/>
          </a:prstGeom>
          <a:solidFill>
            <a:schemeClr val="accent6">
              <a:lumMod val="20000"/>
              <a:lumOff val="80000"/>
            </a:schemeClr>
          </a:solidFill>
        </p:spPr>
        <p:txBody>
          <a:bodyPr wrap="none">
            <a:spAutoFit/>
          </a:bodyPr>
          <a:lstStyle/>
          <a:p>
            <a:pPr fontAlgn="auto">
              <a:spcBef>
                <a:spcPts val="0"/>
              </a:spcBef>
              <a:spcAft>
                <a:spcPts val="0"/>
              </a:spcAft>
              <a:defRPr/>
            </a:pPr>
            <a:r>
              <a:rPr lang="id-ID" b="1" dirty="0">
                <a:solidFill>
                  <a:srgbClr val="C00000"/>
                </a:solidFill>
                <a:latin typeface="+mn-lt"/>
              </a:rPr>
              <a:t>Warna merah: terlalu berat bagi siswa SD</a:t>
            </a: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50B997B9-AD35-4011-B868-F8A947801A1B}"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56</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75862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28589" y="739775"/>
          <a:ext cx="9721849" cy="5943600"/>
        </p:xfrm>
        <a:graphic>
          <a:graphicData uri="http://schemas.openxmlformats.org/drawingml/2006/table">
            <a:tbl>
              <a:tblPr firstRow="1" bandRow="1">
                <a:tableStyleId>{5C22544A-7EE6-4342-B048-85BDC9FD1C3A}</a:tableStyleId>
              </a:tblPr>
              <a:tblGrid>
                <a:gridCol w="2462819"/>
                <a:gridCol w="3713196"/>
                <a:gridCol w="3545834"/>
              </a:tblGrid>
              <a:tr h="370840">
                <a:tc>
                  <a:txBody>
                    <a:bodyPr/>
                    <a:lstStyle/>
                    <a:p>
                      <a:r>
                        <a:rPr lang="id-ID" sz="2400" dirty="0" smtClean="0"/>
                        <a:t>Pelaku</a:t>
                      </a:r>
                      <a:endParaRPr lang="id-ID" sz="2400" dirty="0"/>
                    </a:p>
                  </a:txBody>
                  <a:tcPr marL="91447" marR="91447" anchor="ctr"/>
                </a:tc>
                <a:tc>
                  <a:txBody>
                    <a:bodyPr/>
                    <a:lstStyle/>
                    <a:p>
                      <a:r>
                        <a:rPr lang="id-ID" sz="2400" dirty="0" smtClean="0"/>
                        <a:t>Beban</a:t>
                      </a:r>
                      <a:endParaRPr lang="id-ID" sz="2400" dirty="0"/>
                    </a:p>
                  </a:txBody>
                  <a:tcPr marL="91447" marR="91447" anchor="ctr"/>
                </a:tc>
                <a:tc>
                  <a:txBody>
                    <a:bodyPr/>
                    <a:lstStyle/>
                    <a:p>
                      <a:r>
                        <a:rPr lang="id-ID" sz="2400" dirty="0" smtClean="0"/>
                        <a:t>Penyelesaian</a:t>
                      </a:r>
                      <a:endParaRPr lang="id-ID" sz="2400" dirty="0"/>
                    </a:p>
                  </a:txBody>
                  <a:tcPr marL="91447" marR="91447" anchor="ctr"/>
                </a:tc>
              </a:tr>
              <a:tr h="370840">
                <a:tc rowSpan="6">
                  <a:txBody>
                    <a:bodyPr/>
                    <a:lstStyle/>
                    <a:p>
                      <a:pPr algn="ctr"/>
                      <a:r>
                        <a:rPr lang="id-ID" sz="2400" b="1" dirty="0" smtClean="0"/>
                        <a:t>Guru</a:t>
                      </a:r>
                      <a:endParaRPr lang="id-ID" sz="2400" b="1" dirty="0"/>
                    </a:p>
                  </a:txBody>
                  <a:tcPr marL="91447" marR="91447" anchor="ctr"/>
                </a:tc>
                <a:tc>
                  <a:txBody>
                    <a:bodyPr/>
                    <a:lstStyle/>
                    <a:p>
                      <a:r>
                        <a:rPr lang="id-ID" sz="2000" dirty="0" smtClean="0"/>
                        <a:t>Menyusun Silabus</a:t>
                      </a:r>
                      <a:endParaRPr lang="id-ID" sz="2000" dirty="0"/>
                    </a:p>
                  </a:txBody>
                  <a:tcPr marL="91447" marR="91447" anchor="ctr"/>
                </a:tc>
                <a:tc rowSpan="2">
                  <a:txBody>
                    <a:bodyPr/>
                    <a:lstStyle/>
                    <a:p>
                      <a:r>
                        <a:rPr lang="id-ID" sz="2000" dirty="0" smtClean="0"/>
                        <a:t>Disediakan buku pegangan guru</a:t>
                      </a:r>
                      <a:endParaRPr lang="id-ID" sz="2000" dirty="0"/>
                    </a:p>
                  </a:txBody>
                  <a:tcPr marL="91447" marR="91447" anchor="ctr"/>
                </a:tc>
              </a:tr>
              <a:tr h="370840">
                <a:tc vMerge="1">
                  <a:txBody>
                    <a:bodyPr/>
                    <a:lstStyle/>
                    <a:p>
                      <a:endParaRPr lang="id-ID" dirty="0"/>
                    </a:p>
                  </a:txBody>
                  <a:tcPr/>
                </a:tc>
                <a:tc>
                  <a:txBody>
                    <a:bodyPr/>
                    <a:lstStyle/>
                    <a:p>
                      <a:r>
                        <a:rPr lang="id-ID" sz="2000" dirty="0" smtClean="0"/>
                        <a:t>Mencari buku</a:t>
                      </a:r>
                      <a:r>
                        <a:rPr lang="id-ID" sz="2000" baseline="0" dirty="0" smtClean="0"/>
                        <a:t> yang sesuai</a:t>
                      </a:r>
                      <a:endParaRPr lang="id-ID" sz="2000" dirty="0"/>
                    </a:p>
                  </a:txBody>
                  <a:tcPr marL="91447" marR="91447" anchor="ctr"/>
                </a:tc>
                <a:tc vMerge="1">
                  <a:txBody>
                    <a:bodyPr/>
                    <a:lstStyle/>
                    <a:p>
                      <a:endParaRPr lang="id-ID" dirty="0"/>
                    </a:p>
                  </a:txBody>
                  <a:tcPr/>
                </a:tc>
              </a:tr>
              <a:tr h="370840">
                <a:tc vMerge="1">
                  <a:txBody>
                    <a:bodyPr/>
                    <a:lstStyle/>
                    <a:p>
                      <a:endParaRPr lang="id-ID" dirty="0"/>
                    </a:p>
                  </a:txBody>
                  <a:tcPr/>
                </a:tc>
                <a:tc>
                  <a:txBody>
                    <a:bodyPr/>
                    <a:lstStyle/>
                    <a:p>
                      <a:r>
                        <a:rPr lang="id-ID" sz="2000" dirty="0" smtClean="0"/>
                        <a:t>Mengajar beberapa mata pelajaran dengan cara berbeda</a:t>
                      </a:r>
                      <a:endParaRPr lang="id-ID" sz="2000" dirty="0"/>
                    </a:p>
                  </a:txBody>
                  <a:tcPr marL="91447" marR="91447" anchor="ctr"/>
                </a:tc>
                <a:tc rowSpan="6">
                  <a:txBody>
                    <a:bodyPr/>
                    <a:lstStyle/>
                    <a:p>
                      <a:r>
                        <a:rPr lang="id-ID" sz="2000" dirty="0" smtClean="0"/>
                        <a:t>Pendekatan tematik terpadu</a:t>
                      </a:r>
                      <a:r>
                        <a:rPr lang="id-ID" sz="2000" baseline="0" dirty="0" smtClean="0"/>
                        <a:t> menggunakan satu buku untuk semua mata pelajaran sehingga dapat selaras dengan kemampuan Bahasa Indonesia sebagai alat komunikasi dan </a:t>
                      </a:r>
                      <a:r>
                        <a:rPr lang="id-ID" sz="2000" i="1" baseline="0" dirty="0" smtClean="0"/>
                        <a:t>carrier of knowledge</a:t>
                      </a:r>
                      <a:endParaRPr lang="id-ID" sz="2000" i="1" dirty="0"/>
                    </a:p>
                  </a:txBody>
                  <a:tcPr marL="91447" marR="91447" anchor="ctr"/>
                </a:tc>
              </a:tr>
              <a:tr h="370840">
                <a:tc vMerge="1">
                  <a:txBody>
                    <a:bodyPr/>
                    <a:lstStyle/>
                    <a:p>
                      <a:endParaRPr lang="id-ID" dirty="0"/>
                    </a:p>
                  </a:txBody>
                  <a:tcPr/>
                </a:tc>
                <a:tc>
                  <a:txBody>
                    <a:bodyPr/>
                    <a:lstStyle/>
                    <a:p>
                      <a:r>
                        <a:rPr lang="id-ID" sz="2000" dirty="0" smtClean="0"/>
                        <a:t>Mengajar banyak mata pelajaran</a:t>
                      </a:r>
                      <a:endParaRPr lang="id-ID" sz="2000" dirty="0"/>
                    </a:p>
                  </a:txBody>
                  <a:tcPr marL="91447" marR="91447" anchor="ctr"/>
                </a:tc>
                <a:tc vMerge="1">
                  <a:txBody>
                    <a:bodyPr/>
                    <a:lstStyle/>
                    <a:p>
                      <a:endParaRPr lang="id-ID" dirty="0"/>
                    </a:p>
                  </a:txBody>
                  <a:tcPr/>
                </a:tc>
              </a:tr>
              <a:tr h="370840">
                <a:tc vMerge="1">
                  <a:txBody>
                    <a:bodyPr/>
                    <a:lstStyle/>
                    <a:p>
                      <a:endParaRPr lang="id-ID" sz="2400" b="1" dirty="0"/>
                    </a:p>
                  </a:txBody>
                  <a:tcPr anchor="ctr"/>
                </a:tc>
                <a:tc>
                  <a:txBody>
                    <a:bodyPr/>
                    <a:lstStyle/>
                    <a:p>
                      <a:r>
                        <a:rPr lang="id-ID" sz="2000" dirty="0" smtClean="0"/>
                        <a:t>Menggunakan</a:t>
                      </a:r>
                      <a:r>
                        <a:rPr lang="id-ID" sz="2000" baseline="0" dirty="0" smtClean="0"/>
                        <a:t> bahasa Indonesia sebagai penghela mata pelajaran yang lain sehingga selara</a:t>
                      </a:r>
                      <a:endParaRPr lang="id-ID" sz="2000" dirty="0"/>
                    </a:p>
                  </a:txBody>
                  <a:tcPr marL="91447" marR="91447" anchor="ctr"/>
                </a:tc>
                <a:tc vMerge="1">
                  <a:txBody>
                    <a:bodyPr/>
                    <a:lstStyle/>
                    <a:p>
                      <a:endParaRPr lang="id-ID"/>
                    </a:p>
                  </a:txBody>
                  <a:tcPr/>
                </a:tc>
              </a:tr>
              <a:tr h="370840">
                <a:tc vMerge="1">
                  <a:txBody>
                    <a:bodyPr/>
                    <a:lstStyle/>
                    <a:p>
                      <a:endParaRPr lang="id-ID" sz="2400" b="1" dirty="0"/>
                    </a:p>
                  </a:txBody>
                  <a:tcPr anchor="ctr"/>
                </a:tc>
                <a:tc>
                  <a:txBody>
                    <a:bodyPr/>
                    <a:lstStyle/>
                    <a:p>
                      <a:r>
                        <a:rPr lang="id-ID" sz="2000" dirty="0" smtClean="0"/>
                        <a:t>Menggunakan ilmu</a:t>
                      </a:r>
                      <a:r>
                        <a:rPr lang="id-ID" sz="2000" baseline="0" dirty="0" smtClean="0"/>
                        <a:t> pengetahuan sebagai penggerak pembahasan</a:t>
                      </a:r>
                      <a:endParaRPr lang="id-ID" sz="2000" dirty="0"/>
                    </a:p>
                  </a:txBody>
                  <a:tcPr marL="91447" marR="91447" anchor="ctr"/>
                </a:tc>
                <a:tc vMerge="1">
                  <a:txBody>
                    <a:bodyPr/>
                    <a:lstStyle/>
                    <a:p>
                      <a:endParaRPr lang="id-ID"/>
                    </a:p>
                  </a:txBody>
                  <a:tcPr/>
                </a:tc>
              </a:tr>
              <a:tr h="370840">
                <a:tc rowSpan="4">
                  <a:txBody>
                    <a:bodyPr/>
                    <a:lstStyle/>
                    <a:p>
                      <a:pPr algn="ctr"/>
                      <a:r>
                        <a:rPr lang="id-ID" sz="2400" b="1" dirty="0" smtClean="0"/>
                        <a:t>Murid</a:t>
                      </a:r>
                      <a:endParaRPr lang="id-ID" sz="2400" b="1" dirty="0"/>
                    </a:p>
                  </a:txBody>
                  <a:tcPr marL="91447" marR="91447" anchor="ctr"/>
                </a:tc>
                <a:tc>
                  <a:txBody>
                    <a:bodyPr/>
                    <a:lstStyle/>
                    <a:p>
                      <a:r>
                        <a:rPr lang="id-ID" sz="2000" dirty="0" smtClean="0"/>
                        <a:t>Mempelajari banyak mapel</a:t>
                      </a:r>
                      <a:endParaRPr lang="id-ID" sz="2000" dirty="0"/>
                    </a:p>
                  </a:txBody>
                  <a:tcPr marL="91447" marR="91447" anchor="ctr"/>
                </a:tc>
                <a:tc vMerge="1">
                  <a:txBody>
                    <a:bodyPr/>
                    <a:lstStyle/>
                    <a:p>
                      <a:endParaRPr lang="id-ID" sz="2000" dirty="0"/>
                    </a:p>
                  </a:txBody>
                  <a:tcPr/>
                </a:tc>
              </a:tr>
              <a:tr h="370840">
                <a:tc vMerge="1">
                  <a:txBody>
                    <a:bodyPr/>
                    <a:lstStyle/>
                    <a:p>
                      <a:endParaRPr lang="id-ID" dirty="0"/>
                    </a:p>
                  </a:txBody>
                  <a:tcPr/>
                </a:tc>
                <a:tc>
                  <a:txBody>
                    <a:bodyPr/>
                    <a:lstStyle/>
                    <a:p>
                      <a:r>
                        <a:rPr lang="id-ID" sz="2000" dirty="0" smtClean="0"/>
                        <a:t>Mempelajarai mata pelajaran dengan cara berbeda</a:t>
                      </a:r>
                      <a:endParaRPr lang="id-ID" sz="2000" dirty="0"/>
                    </a:p>
                  </a:txBody>
                  <a:tcPr marL="91447" marR="91447" anchor="ctr"/>
                </a:tc>
                <a:tc vMerge="1">
                  <a:txBody>
                    <a:bodyPr/>
                    <a:lstStyle/>
                    <a:p>
                      <a:endParaRPr lang="id-ID" sz="2000" dirty="0"/>
                    </a:p>
                  </a:txBody>
                  <a:tcPr/>
                </a:tc>
              </a:tr>
              <a:tr h="370840">
                <a:tc vMerge="1">
                  <a:txBody>
                    <a:bodyPr/>
                    <a:lstStyle/>
                    <a:p>
                      <a:endParaRPr lang="id-ID" dirty="0"/>
                    </a:p>
                  </a:txBody>
                  <a:tcPr/>
                </a:tc>
                <a:tc>
                  <a:txBody>
                    <a:bodyPr/>
                    <a:lstStyle/>
                    <a:p>
                      <a:r>
                        <a:rPr lang="id-ID" sz="2000" dirty="0" smtClean="0"/>
                        <a:t>Membeli buku</a:t>
                      </a:r>
                      <a:endParaRPr lang="id-ID" sz="2000" dirty="0"/>
                    </a:p>
                  </a:txBody>
                  <a:tcPr marL="91447" marR="91447" anchor="ctr"/>
                </a:tc>
                <a:tc rowSpan="2">
                  <a:txBody>
                    <a:bodyPr/>
                    <a:lstStyle/>
                    <a:p>
                      <a:r>
                        <a:rPr lang="id-ID" sz="2000" dirty="0" smtClean="0"/>
                        <a:t>Penyedian buku teks oleh</a:t>
                      </a:r>
                      <a:r>
                        <a:rPr lang="id-ID" sz="2000" baseline="0" dirty="0" smtClean="0"/>
                        <a:t> pemerintah/daerah</a:t>
                      </a:r>
                      <a:endParaRPr lang="id-ID" sz="2000" dirty="0"/>
                    </a:p>
                  </a:txBody>
                  <a:tcPr marL="91447" marR="91447" anchor="ctr"/>
                </a:tc>
              </a:tr>
              <a:tr h="370840">
                <a:tc vMerge="1">
                  <a:txBody>
                    <a:bodyPr/>
                    <a:lstStyle/>
                    <a:p>
                      <a:endParaRPr lang="id-ID" sz="2000" dirty="0"/>
                    </a:p>
                  </a:txBody>
                  <a:tcPr/>
                </a:tc>
                <a:tc>
                  <a:txBody>
                    <a:bodyPr/>
                    <a:lstStyle/>
                    <a:p>
                      <a:r>
                        <a:rPr lang="id-ID" sz="2000" dirty="0" smtClean="0"/>
                        <a:t>Membeli lembar kerja siswa</a:t>
                      </a:r>
                      <a:endParaRPr lang="id-ID" sz="2000" dirty="0"/>
                    </a:p>
                  </a:txBody>
                  <a:tcPr marL="91447" marR="91447" anchor="ctr"/>
                </a:tc>
                <a:tc vMerge="1">
                  <a:txBody>
                    <a:bodyPr/>
                    <a:lstStyle/>
                    <a:p>
                      <a:endParaRPr lang="id-ID" sz="2000" dirty="0"/>
                    </a:p>
                  </a:txBody>
                  <a:tcPr/>
                </a:tc>
              </a:tr>
            </a:tbl>
          </a:graphicData>
        </a:graphic>
      </p:graphicFrame>
      <p:sp>
        <p:nvSpPr>
          <p:cNvPr id="93221" name="TextBox 18"/>
          <p:cNvSpPr txBox="1">
            <a:spLocks noChangeArrowheads="1"/>
          </p:cNvSpPr>
          <p:nvPr/>
        </p:nvSpPr>
        <p:spPr bwMode="auto">
          <a:xfrm>
            <a:off x="128592" y="-36512"/>
            <a:ext cx="9504362" cy="646331"/>
          </a:xfrm>
          <a:prstGeom prst="rect">
            <a:avLst/>
          </a:prstGeom>
          <a:noFill/>
          <a:ln w="9525">
            <a:noFill/>
            <a:miter lim="800000"/>
            <a:headEnd/>
            <a:tailEnd/>
          </a:ln>
        </p:spPr>
        <p:txBody>
          <a:bodyPr anchorCtr="1">
            <a:spAutoFit/>
          </a:bodyPr>
          <a:lstStyle/>
          <a:p>
            <a:pPr algn="ctr"/>
            <a:r>
              <a:rPr lang="id-ID" sz="3600" b="1">
                <a:solidFill>
                  <a:srgbClr val="E46C0A"/>
                </a:solidFill>
                <a:latin typeface="Calibri" pitchFamily="34" charset="0"/>
              </a:rPr>
              <a:t>Langkah Penyesuaian Beban Guru dan Murid SD</a:t>
            </a:r>
          </a:p>
        </p:txBody>
      </p:sp>
      <p:cxnSp>
        <p:nvCxnSpPr>
          <p:cNvPr id="93222" name="Straight Connector 3"/>
          <p:cNvCxnSpPr>
            <a:cxnSpLocks noChangeShapeType="1"/>
          </p:cNvCxnSpPr>
          <p:nvPr/>
        </p:nvCxnSpPr>
        <p:spPr bwMode="auto">
          <a:xfrm>
            <a:off x="0" y="609600"/>
            <a:ext cx="9906000" cy="0"/>
          </a:xfrm>
          <a:prstGeom prst="straightConnector1">
            <a:avLst/>
          </a:prstGeom>
          <a:noFill/>
          <a:ln w="9528">
            <a:solidFill>
              <a:srgbClr val="4A7EBB"/>
            </a:solidFill>
            <a:round/>
            <a:headEnd/>
            <a:tailEnd/>
          </a:ln>
        </p:spPr>
      </p:cxnSp>
      <p:sp>
        <p:nvSpPr>
          <p:cNvPr id="6"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77B55CBC-78CC-4229-9450-1DCD47E67CAE}"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57</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5251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ounded Rectangle 3"/>
          <p:cNvSpPr>
            <a:spLocks noChangeArrowheads="1"/>
          </p:cNvSpPr>
          <p:nvPr/>
        </p:nvSpPr>
        <p:spPr bwMode="auto">
          <a:xfrm>
            <a:off x="415925" y="3032125"/>
            <a:ext cx="9074150" cy="1404938"/>
          </a:xfrm>
          <a:custGeom>
            <a:avLst/>
            <a:gdLst>
              <a:gd name="T0" fmla="*/ 4542236 w 9073005"/>
              <a:gd name="T1" fmla="*/ 0 h 1404984"/>
              <a:gd name="T2" fmla="*/ 9084463 w 9073005"/>
              <a:gd name="T3" fmla="*/ 702262 h 1404984"/>
              <a:gd name="T4" fmla="*/ 4542236 w 9073005"/>
              <a:gd name="T5" fmla="*/ 1404524 h 1404984"/>
              <a:gd name="T6" fmla="*/ 0 w 9073005"/>
              <a:gd name="T7" fmla="*/ 702262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a:r>
              <a:rPr lang="id-ID" sz="3200" b="1">
                <a:solidFill>
                  <a:srgbClr val="17375E"/>
                </a:solidFill>
                <a:latin typeface="Calibri" pitchFamily="34" charset="0"/>
              </a:rPr>
              <a:t>Pengembangan Kurikulum 2013 </a:t>
            </a:r>
          </a:p>
        </p:txBody>
      </p:sp>
      <p:sp>
        <p:nvSpPr>
          <p:cNvPr id="94211" name="Rounded Rectangle 4"/>
          <p:cNvSpPr>
            <a:spLocks noChangeArrowheads="1"/>
          </p:cNvSpPr>
          <p:nvPr/>
        </p:nvSpPr>
        <p:spPr bwMode="auto">
          <a:xfrm>
            <a:off x="4521200" y="1916113"/>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id-ID" sz="4400">
                <a:solidFill>
                  <a:srgbClr val="E46C0A"/>
                </a:solidFill>
                <a:latin typeface="Arial Rounded MT Bold" pitchFamily="34" charset="0"/>
              </a:rPr>
              <a:t>B</a:t>
            </a: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9A5E130A-4FD6-42F8-B138-92C77EBB51C4}"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58</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70151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415925" y="3032125"/>
            <a:ext cx="9074150" cy="1404938"/>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200" b="1" dirty="0">
                <a:solidFill>
                  <a:srgbClr val="17375E"/>
                </a:solidFill>
                <a:latin typeface="Calibri" pitchFamily="34" charset="0"/>
              </a:rPr>
              <a:t>Kesinambungan </a:t>
            </a:r>
          </a:p>
          <a:p>
            <a:pPr algn="ctr" fontAlgn="auto">
              <a:spcBef>
                <a:spcPts val="0"/>
              </a:spcBef>
              <a:spcAft>
                <a:spcPts val="0"/>
              </a:spcAft>
              <a:defRPr/>
            </a:pPr>
            <a:r>
              <a:rPr lang="id-ID" sz="3200" b="1" dirty="0">
                <a:solidFill>
                  <a:srgbClr val="17375E"/>
                </a:solidFill>
                <a:latin typeface="Calibri" pitchFamily="34" charset="0"/>
              </a:rPr>
              <a:t>KBK 2004, KTSP 2006, Kurikulum 2013</a:t>
            </a:r>
            <a:endParaRPr lang="id-ID" sz="3200" b="1" dirty="0">
              <a:solidFill>
                <a:schemeClr val="accent6">
                  <a:lumMod val="75000"/>
                </a:schemeClr>
              </a:solidFill>
              <a:latin typeface="Calibri" pitchFamily="34" charset="0"/>
            </a:endParaRPr>
          </a:p>
        </p:txBody>
      </p:sp>
      <p:sp>
        <p:nvSpPr>
          <p:cNvPr id="95235" name="Rounded Rectangle 4"/>
          <p:cNvSpPr>
            <a:spLocks noChangeArrowheads="1"/>
          </p:cNvSpPr>
          <p:nvPr/>
        </p:nvSpPr>
        <p:spPr bwMode="auto">
          <a:xfrm>
            <a:off x="4521200" y="1916113"/>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id-ID" sz="4400">
                <a:solidFill>
                  <a:srgbClr val="E46C0A"/>
                </a:solidFill>
                <a:latin typeface="Arial Rounded MT Bold" pitchFamily="34" charset="0"/>
              </a:rPr>
              <a:t>1</a:t>
            </a: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6B8AD0B2-2EA7-409B-BC36-1394EB52786F}"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59</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3946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87DF1A-B872-4540-813A-059789CF7A3D}" type="slidenum">
              <a:rPr lang="en-AU"/>
              <a:pPr>
                <a:defRPr/>
              </a:pPr>
              <a:t>6</a:t>
            </a:fld>
            <a:endParaRPr lang="en-AU"/>
          </a:p>
        </p:txBody>
      </p:sp>
      <p:pic>
        <p:nvPicPr>
          <p:cNvPr id="409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4318"/>
            <a:ext cx="9818291"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0" y="-27384"/>
            <a:ext cx="99060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AU" sz="2800" b="1" dirty="0">
                <a:solidFill>
                  <a:srgbClr val="C00000"/>
                </a:solidFill>
              </a:rPr>
              <a:t>Map </a:t>
            </a:r>
            <a:r>
              <a:rPr lang="en-AU" sz="2800" b="1" i="1" dirty="0">
                <a:solidFill>
                  <a:srgbClr val="C00000"/>
                </a:solidFill>
              </a:rPr>
              <a:t>School Life </a:t>
            </a:r>
            <a:r>
              <a:rPr lang="en-AU" sz="2800" b="1" i="1" dirty="0" err="1">
                <a:solidFill>
                  <a:srgbClr val="C00000"/>
                </a:solidFill>
              </a:rPr>
              <a:t>Expetancy</a:t>
            </a:r>
            <a:r>
              <a:rPr lang="en-AU" sz="2800" b="1" i="1" dirty="0">
                <a:solidFill>
                  <a:srgbClr val="C00000"/>
                </a:solidFill>
              </a:rPr>
              <a:t> </a:t>
            </a:r>
            <a:r>
              <a:rPr lang="en-AU" sz="2800" b="1" dirty="0" err="1">
                <a:solidFill>
                  <a:srgbClr val="C00000"/>
                </a:solidFill>
              </a:rPr>
              <a:t>menurut</a:t>
            </a:r>
            <a:r>
              <a:rPr lang="en-AU" sz="2800" b="1" dirty="0">
                <a:solidFill>
                  <a:srgbClr val="C00000"/>
                </a:solidFill>
              </a:rPr>
              <a:t> GNP per </a:t>
            </a:r>
            <a:r>
              <a:rPr lang="en-AU" sz="2800" b="1" dirty="0" err="1">
                <a:solidFill>
                  <a:srgbClr val="C00000"/>
                </a:solidFill>
              </a:rPr>
              <a:t>kapita</a:t>
            </a:r>
            <a:r>
              <a:rPr lang="en-AU" sz="2800" b="1" dirty="0">
                <a:solidFill>
                  <a:srgbClr val="C00000"/>
                </a:solidFill>
              </a:rPr>
              <a:t> </a:t>
            </a:r>
            <a:r>
              <a:rPr lang="id-ID" sz="2800" b="1" dirty="0" smtClean="0">
                <a:solidFill>
                  <a:srgbClr val="C00000"/>
                </a:solidFill>
              </a:rPr>
              <a:t>2012</a:t>
            </a:r>
            <a:endParaRPr lang="en-AU" sz="2800" b="1" dirty="0">
              <a:solidFill>
                <a:srgbClr val="C00000"/>
              </a:solidFill>
            </a:endParaRPr>
          </a:p>
        </p:txBody>
      </p:sp>
      <p:sp>
        <p:nvSpPr>
          <p:cNvPr id="5" name="Rectangle 4"/>
          <p:cNvSpPr/>
          <p:nvPr/>
        </p:nvSpPr>
        <p:spPr>
          <a:xfrm>
            <a:off x="0" y="2500317"/>
            <a:ext cx="619125" cy="435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6" name="Rectangle 5"/>
          <p:cNvSpPr/>
          <p:nvPr/>
        </p:nvSpPr>
        <p:spPr>
          <a:xfrm>
            <a:off x="619133" y="4286250"/>
            <a:ext cx="541735"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103" name="TextBox 6"/>
          <p:cNvSpPr txBox="1">
            <a:spLocks noChangeArrowheads="1"/>
          </p:cNvSpPr>
          <p:nvPr/>
        </p:nvSpPr>
        <p:spPr bwMode="auto">
          <a:xfrm>
            <a:off x="77395" y="6356365"/>
            <a:ext cx="3250406"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1100"/>
              <a:t>Sumber: UNESCO 2012: </a:t>
            </a:r>
            <a:r>
              <a:rPr lang="en-AU" sz="1100" i="1"/>
              <a:t>World Atlas of Gender Equity in Education</a:t>
            </a:r>
          </a:p>
        </p:txBody>
      </p:sp>
      <p:sp>
        <p:nvSpPr>
          <p:cNvPr id="8"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6</a:t>
            </a:fld>
            <a:endParaRPr lang="id-ID" sz="105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4944684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AutoShape 40"/>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59" name="think-cell Slide" r:id="rId4" imgW="0" imgH="0" progId="">
                  <p:embed/>
                </p:oleObj>
              </mc:Choice>
              <mc:Fallback>
                <p:oleObj name="think-cell Slide" r:id="rId4" imgW="0" imgH="0" progId="">
                  <p:embed/>
                  <p:pic>
                    <p:nvPicPr>
                      <p:cNvPr id="0" name="AutoShape 6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6"/>
          <p:cNvSpPr txBox="1">
            <a:spLocks/>
          </p:cNvSpPr>
          <p:nvPr/>
        </p:nvSpPr>
        <p:spPr>
          <a:xfrm>
            <a:off x="0" y="-100012"/>
            <a:ext cx="9906000" cy="762001"/>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rgbClr val="4BACC6">
                    <a:lumMod val="75000"/>
                  </a:srgbClr>
                </a:solidFill>
              </a:rPr>
              <a:t>Garis Waktu Pengembangan KBK 2004, KTSP 2006, Kurikulum  2013 </a:t>
            </a:r>
            <a:endParaRPr lang="id-ID" sz="3600" b="1" dirty="0" smtClean="0">
              <a:solidFill>
                <a:srgbClr val="F79646">
                  <a:lumMod val="75000"/>
                </a:srgbClr>
              </a:solidFill>
            </a:endParaRPr>
          </a:p>
        </p:txBody>
      </p:sp>
      <p:cxnSp>
        <p:nvCxnSpPr>
          <p:cNvPr id="23" name="Straight Connector 22"/>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42"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28EE8AD6-3ECC-4315-B23E-6BB3F8012971}"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60</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graphicFrame>
        <p:nvGraphicFramePr>
          <p:cNvPr id="24" name="Table 23"/>
          <p:cNvGraphicFramePr>
            <a:graphicFrameLocks noGrp="1"/>
          </p:cNvGraphicFramePr>
          <p:nvPr/>
        </p:nvGraphicFramePr>
        <p:xfrm>
          <a:off x="7941" y="1560518"/>
          <a:ext cx="9907573" cy="3235431"/>
        </p:xfrm>
        <a:graphic>
          <a:graphicData uri="http://schemas.openxmlformats.org/drawingml/2006/table">
            <a:tbl>
              <a:tblPr firstRow="1" bandRow="1">
                <a:tableStyleId>{69CF1AB2-1976-4502-BF36-3FF5EA218861}</a:tableStyleId>
              </a:tblPr>
              <a:tblGrid>
                <a:gridCol w="3198026"/>
                <a:gridCol w="516119"/>
                <a:gridCol w="516119"/>
                <a:gridCol w="516119"/>
                <a:gridCol w="516119"/>
                <a:gridCol w="516119"/>
                <a:gridCol w="516119"/>
                <a:gridCol w="516119"/>
                <a:gridCol w="516119"/>
                <a:gridCol w="516119"/>
                <a:gridCol w="516119"/>
                <a:gridCol w="516119"/>
                <a:gridCol w="516119"/>
                <a:gridCol w="516119"/>
              </a:tblGrid>
              <a:tr h="639954">
                <a:tc>
                  <a:txBody>
                    <a:bodyPr/>
                    <a:lstStyle/>
                    <a:p>
                      <a:pPr algn="r"/>
                      <a:r>
                        <a:rPr lang="id-ID" sz="1800" dirty="0" smtClean="0"/>
                        <a:t>Tahun</a:t>
                      </a:r>
                      <a:endParaRPr lang="id-ID" sz="1800" dirty="0"/>
                    </a:p>
                    <a:p>
                      <a:r>
                        <a:rPr lang="id-ID" sz="1800" dirty="0" smtClean="0"/>
                        <a:t>Kegiatan</a:t>
                      </a:r>
                      <a:endParaRPr lang="id-ID" sz="1800" dirty="0"/>
                    </a:p>
                  </a:txBody>
                  <a:tcPr marL="99065" marR="99065" marT="45711" marB="45711">
                    <a:solidFill>
                      <a:schemeClr val="accent5">
                        <a:lumMod val="20000"/>
                        <a:lumOff val="80000"/>
                      </a:schemeClr>
                    </a:solidFill>
                  </a:tcPr>
                </a:tc>
                <a:tc>
                  <a:txBody>
                    <a:bodyPr/>
                    <a:lstStyle/>
                    <a:p>
                      <a:r>
                        <a:rPr lang="id-ID" sz="1800" dirty="0" smtClean="0"/>
                        <a:t>‘01</a:t>
                      </a:r>
                      <a:endParaRPr lang="id-ID" sz="1800" dirty="0"/>
                    </a:p>
                  </a:txBody>
                  <a:tcPr marL="99065" marR="99065" marT="45711" marB="45711">
                    <a:solidFill>
                      <a:schemeClr val="accent5">
                        <a:lumMod val="20000"/>
                        <a:lumOff val="80000"/>
                      </a:schemeClr>
                    </a:solidFill>
                  </a:tcPr>
                </a:tc>
                <a:tc>
                  <a:txBody>
                    <a:bodyPr/>
                    <a:lstStyle/>
                    <a:p>
                      <a:r>
                        <a:rPr lang="id-ID" sz="1800" dirty="0" smtClean="0"/>
                        <a:t>‘02</a:t>
                      </a:r>
                      <a:endParaRPr lang="id-ID" sz="1800" dirty="0"/>
                    </a:p>
                  </a:txBody>
                  <a:tcPr marL="99065" marR="99065" marT="45711" marB="45711">
                    <a:solidFill>
                      <a:schemeClr val="accent5">
                        <a:lumMod val="20000"/>
                        <a:lumOff val="80000"/>
                      </a:schemeClr>
                    </a:solidFill>
                  </a:tcPr>
                </a:tc>
                <a:tc>
                  <a:txBody>
                    <a:bodyPr/>
                    <a:lstStyle/>
                    <a:p>
                      <a:r>
                        <a:rPr lang="id-ID" sz="1800" dirty="0" smtClean="0"/>
                        <a:t>‘03</a:t>
                      </a:r>
                      <a:endParaRPr lang="id-ID" sz="1800" dirty="0"/>
                    </a:p>
                  </a:txBody>
                  <a:tcPr marL="99065" marR="99065" marT="45711" marB="45711">
                    <a:solidFill>
                      <a:schemeClr val="accent5">
                        <a:lumMod val="20000"/>
                        <a:lumOff val="80000"/>
                      </a:schemeClr>
                    </a:solidFill>
                  </a:tcPr>
                </a:tc>
                <a:tc>
                  <a:txBody>
                    <a:bodyPr/>
                    <a:lstStyle/>
                    <a:p>
                      <a:r>
                        <a:rPr lang="id-ID" sz="1800" dirty="0" smtClean="0"/>
                        <a:t>‘04</a:t>
                      </a:r>
                      <a:endParaRPr lang="id-ID" sz="1800" dirty="0"/>
                    </a:p>
                  </a:txBody>
                  <a:tcPr marL="99065" marR="99065" marT="45711" marB="45711">
                    <a:solidFill>
                      <a:schemeClr val="accent5">
                        <a:lumMod val="20000"/>
                        <a:lumOff val="80000"/>
                      </a:schemeClr>
                    </a:solidFill>
                  </a:tcPr>
                </a:tc>
                <a:tc>
                  <a:txBody>
                    <a:bodyPr/>
                    <a:lstStyle/>
                    <a:p>
                      <a:r>
                        <a:rPr lang="id-ID" sz="1800" dirty="0" smtClean="0"/>
                        <a:t>‘05</a:t>
                      </a:r>
                      <a:endParaRPr lang="id-ID" sz="1800" dirty="0"/>
                    </a:p>
                  </a:txBody>
                  <a:tcPr marL="99065" marR="99065" marT="45711" marB="45711">
                    <a:solidFill>
                      <a:schemeClr val="accent5">
                        <a:lumMod val="20000"/>
                        <a:lumOff val="80000"/>
                      </a:schemeClr>
                    </a:solidFill>
                  </a:tcPr>
                </a:tc>
                <a:tc>
                  <a:txBody>
                    <a:bodyPr/>
                    <a:lstStyle/>
                    <a:p>
                      <a:r>
                        <a:rPr lang="id-ID" sz="1800" dirty="0" smtClean="0"/>
                        <a:t>‘06</a:t>
                      </a:r>
                      <a:endParaRPr lang="id-ID" sz="1800" dirty="0"/>
                    </a:p>
                  </a:txBody>
                  <a:tcPr marL="99065" marR="99065" marT="45711" marB="45711">
                    <a:solidFill>
                      <a:schemeClr val="accent5">
                        <a:lumMod val="20000"/>
                        <a:lumOff val="80000"/>
                      </a:schemeClr>
                    </a:solidFill>
                  </a:tcPr>
                </a:tc>
                <a:tc>
                  <a:txBody>
                    <a:bodyPr/>
                    <a:lstStyle/>
                    <a:p>
                      <a:r>
                        <a:rPr lang="id-ID" sz="1800" dirty="0" smtClean="0"/>
                        <a:t>‘07</a:t>
                      </a:r>
                      <a:endParaRPr lang="id-ID" sz="1800" dirty="0"/>
                    </a:p>
                  </a:txBody>
                  <a:tcPr marL="99065" marR="99065" marT="45711" marB="45711">
                    <a:solidFill>
                      <a:schemeClr val="accent5">
                        <a:lumMod val="20000"/>
                        <a:lumOff val="80000"/>
                      </a:schemeClr>
                    </a:solidFill>
                  </a:tcPr>
                </a:tc>
                <a:tc>
                  <a:txBody>
                    <a:bodyPr/>
                    <a:lstStyle/>
                    <a:p>
                      <a:r>
                        <a:rPr lang="id-ID" sz="1800" dirty="0" smtClean="0"/>
                        <a:t>‘08</a:t>
                      </a:r>
                      <a:endParaRPr lang="id-ID" sz="1800" dirty="0"/>
                    </a:p>
                  </a:txBody>
                  <a:tcPr marL="99065" marR="99065" marT="45711" marB="45711">
                    <a:solidFill>
                      <a:schemeClr val="accent5">
                        <a:lumMod val="20000"/>
                        <a:lumOff val="80000"/>
                      </a:schemeClr>
                    </a:solidFill>
                  </a:tcPr>
                </a:tc>
                <a:tc>
                  <a:txBody>
                    <a:bodyPr/>
                    <a:lstStyle/>
                    <a:p>
                      <a:r>
                        <a:rPr lang="id-ID" sz="1800" dirty="0" smtClean="0"/>
                        <a:t>‘09</a:t>
                      </a:r>
                      <a:endParaRPr lang="id-ID" sz="1800" dirty="0"/>
                    </a:p>
                  </a:txBody>
                  <a:tcPr marL="99065" marR="99065" marT="45711" marB="45711">
                    <a:solidFill>
                      <a:schemeClr val="accent5">
                        <a:lumMod val="20000"/>
                        <a:lumOff val="80000"/>
                      </a:schemeClr>
                    </a:solidFill>
                  </a:tcPr>
                </a:tc>
                <a:tc>
                  <a:txBody>
                    <a:bodyPr/>
                    <a:lstStyle/>
                    <a:p>
                      <a:r>
                        <a:rPr lang="id-ID" sz="1800" dirty="0" smtClean="0"/>
                        <a:t>‘10</a:t>
                      </a:r>
                      <a:endParaRPr lang="id-ID" sz="1800" dirty="0"/>
                    </a:p>
                  </a:txBody>
                  <a:tcPr marL="99065" marR="99065" marT="45711" marB="45711">
                    <a:solidFill>
                      <a:schemeClr val="accent5">
                        <a:lumMod val="20000"/>
                        <a:lumOff val="80000"/>
                      </a:schemeClr>
                    </a:solidFill>
                  </a:tcPr>
                </a:tc>
                <a:tc>
                  <a:txBody>
                    <a:bodyPr/>
                    <a:lstStyle/>
                    <a:p>
                      <a:r>
                        <a:rPr lang="id-ID" sz="1800" dirty="0" smtClean="0"/>
                        <a:t>‘11</a:t>
                      </a:r>
                      <a:endParaRPr lang="id-ID" sz="1800" dirty="0"/>
                    </a:p>
                  </a:txBody>
                  <a:tcPr marL="99065" marR="99065" marT="45711" marB="45711">
                    <a:solidFill>
                      <a:schemeClr val="accent5">
                        <a:lumMod val="20000"/>
                        <a:lumOff val="80000"/>
                      </a:schemeClr>
                    </a:solidFill>
                  </a:tcPr>
                </a:tc>
                <a:tc>
                  <a:txBody>
                    <a:bodyPr/>
                    <a:lstStyle/>
                    <a:p>
                      <a:r>
                        <a:rPr lang="id-ID" sz="1800" dirty="0" smtClean="0"/>
                        <a:t>‘12</a:t>
                      </a:r>
                      <a:endParaRPr lang="id-ID" sz="1800" dirty="0"/>
                    </a:p>
                  </a:txBody>
                  <a:tcPr marL="99065" marR="99065" marT="45711" marB="45711">
                    <a:solidFill>
                      <a:schemeClr val="accent5">
                        <a:lumMod val="20000"/>
                        <a:lumOff val="80000"/>
                      </a:schemeClr>
                    </a:solidFill>
                  </a:tcPr>
                </a:tc>
                <a:tc>
                  <a:txBody>
                    <a:bodyPr/>
                    <a:lstStyle/>
                    <a:p>
                      <a:r>
                        <a:rPr lang="id-ID" sz="1800" dirty="0" smtClean="0"/>
                        <a:t>‘13</a:t>
                      </a:r>
                      <a:endParaRPr lang="id-ID" sz="1800" dirty="0"/>
                    </a:p>
                  </a:txBody>
                  <a:tcPr marL="99065" marR="99065" marT="45711" marB="45711">
                    <a:solidFill>
                      <a:schemeClr val="accent5">
                        <a:lumMod val="20000"/>
                        <a:lumOff val="80000"/>
                      </a:schemeClr>
                    </a:solidFill>
                  </a:tcPr>
                </a:tc>
              </a:tr>
              <a:tr h="370767">
                <a:tc>
                  <a:txBody>
                    <a:bodyPr/>
                    <a:lstStyle/>
                    <a:p>
                      <a:r>
                        <a:rPr lang="id-ID" sz="1600" b="1" dirty="0" smtClean="0"/>
                        <a:t>Pengemb. Rintisan KBK 2004</a:t>
                      </a:r>
                      <a:endParaRPr lang="id-ID" sz="1600" b="1"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r>
              <a:tr h="370767">
                <a:tc>
                  <a:txBody>
                    <a:bodyPr/>
                    <a:lstStyle/>
                    <a:p>
                      <a:r>
                        <a:rPr lang="id-ID" sz="1600" b="1" dirty="0" smtClean="0"/>
                        <a:t>Implem.</a:t>
                      </a:r>
                      <a:r>
                        <a:rPr lang="id-ID" sz="1600" b="1" baseline="0" dirty="0" smtClean="0"/>
                        <a:t> Terbatas</a:t>
                      </a:r>
                      <a:r>
                        <a:rPr lang="id-ID" sz="1600" b="1" dirty="0" smtClean="0"/>
                        <a:t> KBK 2004</a:t>
                      </a:r>
                      <a:endParaRPr lang="id-ID" sz="1600" b="1"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r>
              <a:tr h="370767">
                <a:tc>
                  <a:txBody>
                    <a:bodyPr/>
                    <a:lstStyle/>
                    <a:p>
                      <a:r>
                        <a:rPr lang="id-ID" sz="1600" b="1" dirty="0" smtClean="0"/>
                        <a:t>UU</a:t>
                      </a:r>
                      <a:r>
                        <a:rPr lang="id-ID" sz="1600" b="1" baseline="0" dirty="0" smtClean="0"/>
                        <a:t> Sisdiknas</a:t>
                      </a:r>
                      <a:endParaRPr lang="id-ID" sz="1600" b="1" dirty="0"/>
                    </a:p>
                  </a:txBody>
                  <a:tcPr marL="99065" marR="99065" marT="45711" marB="45711"/>
                </a:tc>
                <a:tc>
                  <a:txBody>
                    <a:bodyPr/>
                    <a:lstStyle/>
                    <a:p>
                      <a:endParaRPr lang="id-ID" sz="1800"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r>
              <a:tr h="370767">
                <a:tc>
                  <a:txBody>
                    <a:bodyPr/>
                    <a:lstStyle/>
                    <a:p>
                      <a:r>
                        <a:rPr lang="id-ID" sz="1600" b="1" dirty="0" smtClean="0"/>
                        <a:t>Penyusunan KTSP 2006</a:t>
                      </a:r>
                      <a:endParaRPr lang="id-ID" sz="1600" b="1" dirty="0"/>
                    </a:p>
                  </a:txBody>
                  <a:tcPr marL="99065" marR="99065" marT="45711" marB="45711"/>
                </a:tc>
                <a:tc>
                  <a:txBody>
                    <a:bodyPr/>
                    <a:lstStyle/>
                    <a:p>
                      <a:endParaRPr lang="id-ID" sz="1800"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r>
              <a:tr h="370767">
                <a:tc>
                  <a:txBody>
                    <a:bodyPr/>
                    <a:lstStyle/>
                    <a:p>
                      <a:r>
                        <a:rPr lang="id-ID" sz="1600" b="1" dirty="0" smtClean="0"/>
                        <a:t>Pemberlakuan KTSP 2006</a:t>
                      </a:r>
                      <a:endParaRPr lang="id-ID" sz="1600" b="1"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r>
              <a:tr h="370767">
                <a:tc>
                  <a:txBody>
                    <a:bodyPr/>
                    <a:lstStyle/>
                    <a:p>
                      <a:r>
                        <a:rPr lang="id-ID" sz="1600" b="1" dirty="0" smtClean="0"/>
                        <a:t>Pengembangan K</a:t>
                      </a:r>
                      <a:r>
                        <a:rPr lang="en-AU" sz="1600" b="1" dirty="0" err="1" smtClean="0"/>
                        <a:t>urikulum</a:t>
                      </a:r>
                      <a:r>
                        <a:rPr lang="id-ID" sz="1600" b="1" dirty="0" smtClean="0"/>
                        <a:t> 2013</a:t>
                      </a:r>
                      <a:endParaRPr lang="id-ID" sz="1600" b="1"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r>
              <a:tr h="370767">
                <a:tc>
                  <a:txBody>
                    <a:bodyPr/>
                    <a:lstStyle/>
                    <a:p>
                      <a:r>
                        <a:rPr lang="id-ID" sz="1600" b="1" dirty="0" smtClean="0"/>
                        <a:t>Pemberlakuan </a:t>
                      </a:r>
                      <a:r>
                        <a:rPr lang="en-AU" sz="1600" b="1" dirty="0" err="1" smtClean="0"/>
                        <a:t>Kurikulum</a:t>
                      </a:r>
                      <a:r>
                        <a:rPr lang="id-ID" sz="1600" b="1" dirty="0" smtClean="0"/>
                        <a:t> 2013</a:t>
                      </a:r>
                      <a:endParaRPr lang="id-ID" sz="1600" b="1"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c>
                  <a:txBody>
                    <a:bodyPr/>
                    <a:lstStyle/>
                    <a:p>
                      <a:endParaRPr lang="id-ID" sz="1800" dirty="0"/>
                    </a:p>
                  </a:txBody>
                  <a:tcPr marL="99065" marR="99065" marT="45711" marB="45711"/>
                </a:tc>
              </a:tr>
            </a:tbl>
          </a:graphicData>
        </a:graphic>
      </p:graphicFrame>
      <p:sp>
        <p:nvSpPr>
          <p:cNvPr id="30" name="Pentagon 29"/>
          <p:cNvSpPr/>
          <p:nvPr/>
        </p:nvSpPr>
        <p:spPr>
          <a:xfrm>
            <a:off x="3205167" y="2281238"/>
            <a:ext cx="1638300" cy="215900"/>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Flowchart: Decision 33"/>
          <p:cNvSpPr/>
          <p:nvPr/>
        </p:nvSpPr>
        <p:spPr>
          <a:xfrm>
            <a:off x="4916491" y="2657475"/>
            <a:ext cx="233362" cy="2159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5" name="Flowchart: Decision 34"/>
          <p:cNvSpPr/>
          <p:nvPr/>
        </p:nvSpPr>
        <p:spPr>
          <a:xfrm>
            <a:off x="4376742" y="3017838"/>
            <a:ext cx="233362" cy="2159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6" name="Pentagon 35"/>
          <p:cNvSpPr/>
          <p:nvPr/>
        </p:nvSpPr>
        <p:spPr>
          <a:xfrm>
            <a:off x="5265738" y="3433771"/>
            <a:ext cx="633412" cy="200025"/>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7" name="Flowchart: Decision 36"/>
          <p:cNvSpPr/>
          <p:nvPr/>
        </p:nvSpPr>
        <p:spPr>
          <a:xfrm>
            <a:off x="5967413" y="3752850"/>
            <a:ext cx="233362" cy="2159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8" name="Pentagon 37"/>
          <p:cNvSpPr/>
          <p:nvPr/>
        </p:nvSpPr>
        <p:spPr>
          <a:xfrm>
            <a:off x="7854954" y="4152900"/>
            <a:ext cx="1638300" cy="215900"/>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3" name="Flowchart: Decision 42"/>
          <p:cNvSpPr/>
          <p:nvPr/>
        </p:nvSpPr>
        <p:spPr>
          <a:xfrm>
            <a:off x="9525000" y="4495800"/>
            <a:ext cx="233363" cy="2159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cxnSp>
        <p:nvCxnSpPr>
          <p:cNvPr id="45" name="Straight Connector 44"/>
          <p:cNvCxnSpPr/>
          <p:nvPr/>
        </p:nvCxnSpPr>
        <p:spPr>
          <a:xfrm>
            <a:off x="-30163" y="1576388"/>
            <a:ext cx="3267076" cy="628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0" idx="3"/>
            <a:endCxn id="36" idx="1"/>
          </p:cNvCxnSpPr>
          <p:nvPr/>
        </p:nvCxnSpPr>
        <p:spPr>
          <a:xfrm>
            <a:off x="4843464" y="2389196"/>
            <a:ext cx="422275" cy="1144587"/>
          </a:xfrm>
          <a:prstGeom prst="bentConnector3">
            <a:avLst>
              <a:gd name="adj1" fmla="val -392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1" name="Elbow Connector 50"/>
          <p:cNvCxnSpPr>
            <a:stCxn id="36" idx="3"/>
            <a:endCxn id="38" idx="1"/>
          </p:cNvCxnSpPr>
          <p:nvPr/>
        </p:nvCxnSpPr>
        <p:spPr>
          <a:xfrm>
            <a:off x="5899150" y="3533783"/>
            <a:ext cx="1955800" cy="727075"/>
          </a:xfrm>
          <a:prstGeom prst="bentConnector3">
            <a:avLst>
              <a:gd name="adj1" fmla="val -1699"/>
            </a:avLst>
          </a:prstGeom>
          <a:ln>
            <a:tailEnd type="arrow"/>
          </a:ln>
        </p:spPr>
        <p:style>
          <a:lnRef idx="2">
            <a:schemeClr val="accent2"/>
          </a:lnRef>
          <a:fillRef idx="0">
            <a:schemeClr val="accent2"/>
          </a:fillRef>
          <a:effectRef idx="1">
            <a:schemeClr val="accent2"/>
          </a:effectRef>
          <a:fontRef idx="minor">
            <a:schemeClr val="tx1"/>
          </a:fontRef>
        </p:style>
      </p:cxnSp>
      <p:sp>
        <p:nvSpPr>
          <p:cNvPr id="10393" name="TextBox 52"/>
          <p:cNvSpPr txBox="1">
            <a:spLocks noChangeArrowheads="1"/>
          </p:cNvSpPr>
          <p:nvPr/>
        </p:nvSpPr>
        <p:spPr bwMode="auto">
          <a:xfrm>
            <a:off x="6591300" y="4225925"/>
            <a:ext cx="457176" cy="369332"/>
          </a:xfrm>
          <a:prstGeom prst="rect">
            <a:avLst/>
          </a:prstGeom>
          <a:noFill/>
          <a:ln w="9525">
            <a:noFill/>
            <a:miter lim="800000"/>
            <a:headEnd/>
            <a:tailEnd/>
          </a:ln>
        </p:spPr>
        <p:txBody>
          <a:bodyPr wrap="none">
            <a:spAutoFit/>
          </a:bodyPr>
          <a:lstStyle/>
          <a:p>
            <a:r>
              <a:rPr lang="id-ID" b="1">
                <a:latin typeface="Calibri" pitchFamily="34" charset="0"/>
              </a:rPr>
              <a:t>KD</a:t>
            </a:r>
          </a:p>
        </p:txBody>
      </p:sp>
      <p:sp>
        <p:nvSpPr>
          <p:cNvPr id="54" name="TextBox 53"/>
          <p:cNvSpPr txBox="1"/>
          <p:nvPr/>
        </p:nvSpPr>
        <p:spPr>
          <a:xfrm>
            <a:off x="4954588" y="2928939"/>
            <a:ext cx="2015488" cy="369332"/>
          </a:xfrm>
          <a:prstGeom prst="rect">
            <a:avLst/>
          </a:prstGeom>
          <a:solidFill>
            <a:schemeClr val="accent3">
              <a:lumMod val="20000"/>
              <a:lumOff val="80000"/>
            </a:schemeClr>
          </a:solidFill>
        </p:spPr>
        <p:txBody>
          <a:bodyPr wrap="none">
            <a:spAutoFit/>
          </a:bodyPr>
          <a:lstStyle/>
          <a:p>
            <a:pPr fontAlgn="auto">
              <a:spcBef>
                <a:spcPts val="0"/>
              </a:spcBef>
              <a:spcAft>
                <a:spcPts val="0"/>
              </a:spcAft>
              <a:defRPr/>
            </a:pPr>
            <a:r>
              <a:rPr lang="id-ID" b="1" dirty="0">
                <a:latin typeface="+mn-lt"/>
              </a:rPr>
              <a:t>SKL, SKL Mapel, KD</a:t>
            </a:r>
          </a:p>
        </p:txBody>
      </p:sp>
      <p:cxnSp>
        <p:nvCxnSpPr>
          <p:cNvPr id="56" name="Straight Arrow Connector 55"/>
          <p:cNvCxnSpPr/>
          <p:nvPr/>
        </p:nvCxnSpPr>
        <p:spPr>
          <a:xfrm>
            <a:off x="4827592" y="3121025"/>
            <a:ext cx="23495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5611789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title"/>
          </p:nvPr>
        </p:nvSpPr>
        <p:spPr>
          <a:xfrm>
            <a:off x="0" y="-26988"/>
            <a:ext cx="9906000" cy="633413"/>
          </a:xfrm>
        </p:spPr>
        <p:txBody>
          <a:bodyPr/>
          <a:lstStyle/>
          <a:p>
            <a:pPr eaLnBrk="1" hangingPunct="1"/>
            <a:r>
              <a:rPr lang="id-ID" sz="2800" b="1" smtClean="0">
                <a:solidFill>
                  <a:srgbClr val="31859C"/>
                </a:solidFill>
                <a:ea typeface="ＭＳ Ｐゴシック" pitchFamily="34" charset="-128"/>
              </a:rPr>
              <a:t>Prosedur Penyusunan </a:t>
            </a:r>
            <a:r>
              <a:rPr lang="id-ID" sz="2800" b="1" smtClean="0">
                <a:solidFill>
                  <a:srgbClr val="E46C0A"/>
                </a:solidFill>
                <a:ea typeface="ＭＳ Ｐゴシック" pitchFamily="34" charset="-128"/>
              </a:rPr>
              <a:t>Kompetensi Dasar </a:t>
            </a:r>
            <a:r>
              <a:rPr lang="en-AU" sz="2800" b="1" smtClean="0">
                <a:solidFill>
                  <a:srgbClr val="E46C0A"/>
                </a:solidFill>
                <a:ea typeface="ＭＳ Ｐゴシック" pitchFamily="34" charset="-128"/>
              </a:rPr>
              <a:t>Kurikulum</a:t>
            </a:r>
            <a:r>
              <a:rPr lang="id-ID" sz="2800" b="1" smtClean="0">
                <a:solidFill>
                  <a:srgbClr val="E46C0A"/>
                </a:solidFill>
                <a:ea typeface="ＭＳ Ｐゴシック" pitchFamily="34" charset="-128"/>
              </a:rPr>
              <a:t> 2013</a:t>
            </a:r>
          </a:p>
        </p:txBody>
      </p:sp>
      <p:cxnSp>
        <p:nvCxnSpPr>
          <p:cNvPr id="96259" name="Straight Connector 26"/>
          <p:cNvCxnSpPr>
            <a:cxnSpLocks noChangeShapeType="1"/>
          </p:cNvCxnSpPr>
          <p:nvPr/>
        </p:nvCxnSpPr>
        <p:spPr bwMode="auto">
          <a:xfrm>
            <a:off x="0" y="620713"/>
            <a:ext cx="9906000" cy="0"/>
          </a:xfrm>
          <a:prstGeom prst="straightConnector1">
            <a:avLst/>
          </a:prstGeom>
          <a:noFill/>
          <a:ln w="9528">
            <a:solidFill>
              <a:srgbClr val="F69240"/>
            </a:solidFill>
            <a:round/>
            <a:headEnd/>
            <a:tailEnd/>
          </a:ln>
        </p:spPr>
      </p:cxnSp>
      <p:sp>
        <p:nvSpPr>
          <p:cNvPr id="4" name="Rounded Rectangle 2"/>
          <p:cNvSpPr>
            <a:spLocks noChangeArrowheads="1"/>
          </p:cNvSpPr>
          <p:nvPr/>
        </p:nvSpPr>
        <p:spPr bwMode="auto">
          <a:xfrm>
            <a:off x="5889625" y="908050"/>
            <a:ext cx="3276600" cy="833438"/>
          </a:xfrm>
          <a:custGeom>
            <a:avLst/>
            <a:gdLst>
              <a:gd name="T0" fmla="*/ 1439863 w 2879725"/>
              <a:gd name="T1" fmla="*/ 0 h 833438"/>
              <a:gd name="T2" fmla="*/ 2879725 w 2879725"/>
              <a:gd name="T3" fmla="*/ 416719 h 833438"/>
              <a:gd name="T4" fmla="*/ 1439863 w 2879725"/>
              <a:gd name="T5" fmla="*/ 833438 h 833438"/>
              <a:gd name="T6" fmla="*/ 0 w 2879725"/>
              <a:gd name="T7" fmla="*/ 416719 h 833438"/>
              <a:gd name="T8" fmla="*/ 17694720 60000 65536"/>
              <a:gd name="T9" fmla="*/ 0 60000 65536"/>
              <a:gd name="T10" fmla="*/ 5898240 60000 65536"/>
              <a:gd name="T11" fmla="*/ 11796480 60000 65536"/>
              <a:gd name="T12" fmla="*/ 40686 w 2879725"/>
              <a:gd name="T13" fmla="*/ 40686 h 833438"/>
              <a:gd name="T14" fmla="*/ 2839039 w 2879725"/>
              <a:gd name="T15" fmla="*/ 792752 h 833438"/>
            </a:gdLst>
            <a:ahLst/>
            <a:cxnLst>
              <a:cxn ang="T8">
                <a:pos x="T0" y="T1"/>
              </a:cxn>
              <a:cxn ang="T9">
                <a:pos x="T2" y="T3"/>
              </a:cxn>
              <a:cxn ang="T10">
                <a:pos x="T4" y="T5"/>
              </a:cxn>
              <a:cxn ang="T11">
                <a:pos x="T6" y="T7"/>
              </a:cxn>
            </a:cxnLst>
            <a:rect l="T12" t="T13" r="T14" b="T15"/>
            <a:pathLst>
              <a:path w="2879725" h="833438">
                <a:moveTo>
                  <a:pt x="138906" y="0"/>
                </a:moveTo>
                <a:lnTo>
                  <a:pt x="138906" y="-1"/>
                </a:lnTo>
                <a:cubicBezTo>
                  <a:pt x="62190" y="-1"/>
                  <a:pt x="-1" y="62190"/>
                  <a:pt x="-1" y="138905"/>
                </a:cubicBezTo>
                <a:lnTo>
                  <a:pt x="0" y="694532"/>
                </a:lnTo>
                <a:lnTo>
                  <a:pt x="-1" y="694531"/>
                </a:lnTo>
                <a:cubicBezTo>
                  <a:pt x="-1" y="771247"/>
                  <a:pt x="62190" y="833438"/>
                  <a:pt x="138905" y="833438"/>
                </a:cubicBezTo>
                <a:lnTo>
                  <a:pt x="2740819" y="833438"/>
                </a:lnTo>
                <a:lnTo>
                  <a:pt x="2740819" y="833437"/>
                </a:lnTo>
                <a:cubicBezTo>
                  <a:pt x="2817534" y="833437"/>
                  <a:pt x="2879725" y="771247"/>
                  <a:pt x="2879725" y="694532"/>
                </a:cubicBezTo>
                <a:lnTo>
                  <a:pt x="2879725" y="138906"/>
                </a:lnTo>
                <a:cubicBezTo>
                  <a:pt x="2879725" y="62190"/>
                  <a:pt x="2817534" y="0"/>
                  <a:pt x="2740819" y="0"/>
                </a:cubicBezTo>
                <a:close/>
              </a:path>
            </a:pathLst>
          </a:custGeom>
          <a:gradFill rotWithShape="0">
            <a:gsLst>
              <a:gs pos="0">
                <a:srgbClr val="769535"/>
              </a:gs>
              <a:gs pos="100000">
                <a:srgbClr val="9BC348"/>
              </a:gs>
            </a:gsLst>
            <a:lin ang="16200000"/>
          </a:gradFill>
          <a:ln>
            <a:noFill/>
          </a:ln>
          <a:effectLst>
            <a:outerShdw blurRad="63500" dist="22997" dir="5400000" algn="tl" rotWithShape="0">
              <a:srgbClr val="000000">
                <a:alpha val="34999"/>
              </a:srgbClr>
            </a:outerShdw>
          </a:effectLst>
          <a:ex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id-ID" sz="2400" b="1" kern="0" dirty="0">
                <a:solidFill>
                  <a:srgbClr val="FFFFFF"/>
                </a:solidFill>
                <a:latin typeface="Calibri"/>
              </a:rPr>
              <a:t>SK-KD Lama Mapel per kelas (KTSP 2006)</a:t>
            </a:r>
          </a:p>
        </p:txBody>
      </p:sp>
      <p:sp>
        <p:nvSpPr>
          <p:cNvPr id="5" name="Rounded Rectangle 27"/>
          <p:cNvSpPr>
            <a:spLocks noChangeArrowheads="1"/>
          </p:cNvSpPr>
          <p:nvPr/>
        </p:nvSpPr>
        <p:spPr bwMode="auto">
          <a:xfrm>
            <a:off x="273050" y="922344"/>
            <a:ext cx="2879725" cy="993775"/>
          </a:xfrm>
          <a:custGeom>
            <a:avLst/>
            <a:gdLst>
              <a:gd name="T0" fmla="*/ 1439863 w 2879725"/>
              <a:gd name="T1" fmla="*/ 0 h 993775"/>
              <a:gd name="T2" fmla="*/ 2879725 w 2879725"/>
              <a:gd name="T3" fmla="*/ 496888 h 993775"/>
              <a:gd name="T4" fmla="*/ 1439863 w 2879725"/>
              <a:gd name="T5" fmla="*/ 993775 h 993775"/>
              <a:gd name="T6" fmla="*/ 0 w 2879725"/>
              <a:gd name="T7" fmla="*/ 496888 h 993775"/>
              <a:gd name="T8" fmla="*/ 17694720 60000 65536"/>
              <a:gd name="T9" fmla="*/ 0 60000 65536"/>
              <a:gd name="T10" fmla="*/ 5898240 60000 65536"/>
              <a:gd name="T11" fmla="*/ 11796480 60000 65536"/>
              <a:gd name="T12" fmla="*/ 48513 w 2879725"/>
              <a:gd name="T13" fmla="*/ 48513 h 993775"/>
              <a:gd name="T14" fmla="*/ 2831212 w 2879725"/>
              <a:gd name="T15" fmla="*/ 945262 h 993775"/>
            </a:gdLst>
            <a:ahLst/>
            <a:cxnLst>
              <a:cxn ang="T8">
                <a:pos x="T0" y="T1"/>
              </a:cxn>
              <a:cxn ang="T9">
                <a:pos x="T2" y="T3"/>
              </a:cxn>
              <a:cxn ang="T10">
                <a:pos x="T4" y="T5"/>
              </a:cxn>
              <a:cxn ang="T11">
                <a:pos x="T6" y="T7"/>
              </a:cxn>
            </a:cxnLst>
            <a:rect l="T12" t="T13" r="T14" b="T15"/>
            <a:pathLst>
              <a:path w="2879725" h="993775">
                <a:moveTo>
                  <a:pt x="165629" y="0"/>
                </a:moveTo>
                <a:lnTo>
                  <a:pt x="165629" y="-1"/>
                </a:lnTo>
                <a:cubicBezTo>
                  <a:pt x="74154" y="-1"/>
                  <a:pt x="-1" y="74154"/>
                  <a:pt x="-1" y="165628"/>
                </a:cubicBezTo>
                <a:lnTo>
                  <a:pt x="0" y="828146"/>
                </a:lnTo>
                <a:lnTo>
                  <a:pt x="-1" y="828145"/>
                </a:lnTo>
                <a:cubicBezTo>
                  <a:pt x="-1" y="919620"/>
                  <a:pt x="74154" y="993775"/>
                  <a:pt x="165628" y="993775"/>
                </a:cubicBezTo>
                <a:lnTo>
                  <a:pt x="2714096" y="993775"/>
                </a:lnTo>
                <a:lnTo>
                  <a:pt x="2714096" y="993774"/>
                </a:lnTo>
                <a:cubicBezTo>
                  <a:pt x="2805570" y="993774"/>
                  <a:pt x="2879725" y="919620"/>
                  <a:pt x="2879725" y="828146"/>
                </a:cubicBezTo>
                <a:lnTo>
                  <a:pt x="2879725" y="165629"/>
                </a:lnTo>
                <a:cubicBezTo>
                  <a:pt x="2879725" y="74154"/>
                  <a:pt x="2805570" y="0"/>
                  <a:pt x="2714096" y="0"/>
                </a:cubicBezTo>
                <a:close/>
              </a:path>
            </a:pathLst>
          </a:custGeom>
          <a:gradFill rotWithShape="0">
            <a:gsLst>
              <a:gs pos="0">
                <a:srgbClr val="9B2D2A"/>
              </a:gs>
              <a:gs pos="100000">
                <a:srgbClr val="CB3D3A"/>
              </a:gs>
            </a:gsLst>
            <a:lin ang="16200000"/>
          </a:gradFill>
          <a:ln>
            <a:noFill/>
          </a:ln>
          <a:effectLst>
            <a:outerShdw blurRad="63500" dist="22997" dir="5400000" algn="tl" rotWithShape="0">
              <a:srgbClr val="000000">
                <a:alpha val="34999"/>
              </a:srgbClr>
            </a:outerShdw>
          </a:effectLst>
          <a:ex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id-ID" sz="2400" b="1" kern="0">
                <a:solidFill>
                  <a:srgbClr val="FFFFFF"/>
                </a:solidFill>
                <a:latin typeface="Calibri"/>
              </a:rPr>
              <a:t>Standar Kompetensi Lulusan Baru</a:t>
            </a:r>
          </a:p>
        </p:txBody>
      </p:sp>
      <p:sp>
        <p:nvSpPr>
          <p:cNvPr id="6" name="Oval 5"/>
          <p:cNvSpPr>
            <a:spLocks/>
          </p:cNvSpPr>
          <p:nvPr/>
        </p:nvSpPr>
        <p:spPr bwMode="auto">
          <a:xfrm>
            <a:off x="3657600" y="1916116"/>
            <a:ext cx="1511300" cy="1081087"/>
          </a:xfrm>
          <a:custGeom>
            <a:avLst/>
            <a:gdLst>
              <a:gd name="T0" fmla="*/ 755650 w 1511300"/>
              <a:gd name="T1" fmla="*/ 0 h 1081087"/>
              <a:gd name="T2" fmla="*/ 1511300 w 1511300"/>
              <a:gd name="T3" fmla="*/ 540544 h 1081087"/>
              <a:gd name="T4" fmla="*/ 755650 w 1511300"/>
              <a:gd name="T5" fmla="*/ 1081087 h 1081087"/>
              <a:gd name="T6" fmla="*/ 0 w 1511300"/>
              <a:gd name="T7" fmla="*/ 540544 h 1081087"/>
              <a:gd name="T8" fmla="*/ 221325 w 1511300"/>
              <a:gd name="T9" fmla="*/ 158321 h 1081087"/>
              <a:gd name="T10" fmla="*/ 221325 w 1511300"/>
              <a:gd name="T11" fmla="*/ 922766 h 1081087"/>
              <a:gd name="T12" fmla="*/ 1289975 w 1511300"/>
              <a:gd name="T13" fmla="*/ 922766 h 1081087"/>
              <a:gd name="T14" fmla="*/ 1289975 w 1511300"/>
              <a:gd name="T15" fmla="*/ 158321 h 1081087"/>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221325 w 1511300"/>
              <a:gd name="T25" fmla="*/ 158321 h 1081087"/>
              <a:gd name="T26" fmla="*/ 1289975 w 1511300"/>
              <a:gd name="T27" fmla="*/ 922766 h 10810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1300" h="1081087">
                <a:moveTo>
                  <a:pt x="0" y="540544"/>
                </a:moveTo>
                <a:lnTo>
                  <a:pt x="0" y="540544"/>
                </a:lnTo>
                <a:cubicBezTo>
                  <a:pt x="0" y="242010"/>
                  <a:pt x="338316" y="0"/>
                  <a:pt x="755650" y="0"/>
                </a:cubicBezTo>
                <a:cubicBezTo>
                  <a:pt x="755650" y="0"/>
                  <a:pt x="755650" y="1"/>
                  <a:pt x="755650" y="1"/>
                </a:cubicBezTo>
                <a:cubicBezTo>
                  <a:pt x="1172984" y="1"/>
                  <a:pt x="1511300" y="242011"/>
                  <a:pt x="1511300" y="540545"/>
                </a:cubicBezTo>
                <a:cubicBezTo>
                  <a:pt x="1511300" y="540545"/>
                  <a:pt x="1511299" y="540545"/>
                  <a:pt x="1511299" y="540545"/>
                </a:cubicBezTo>
                <a:lnTo>
                  <a:pt x="1511300" y="540546"/>
                </a:lnTo>
                <a:cubicBezTo>
                  <a:pt x="1511300" y="839080"/>
                  <a:pt x="1172983" y="1081089"/>
                  <a:pt x="755650" y="1081089"/>
                </a:cubicBezTo>
                <a:cubicBezTo>
                  <a:pt x="338316" y="1081090"/>
                  <a:pt x="0" y="839080"/>
                  <a:pt x="0" y="540546"/>
                </a:cubicBezTo>
                <a:cubicBezTo>
                  <a:pt x="0" y="540545"/>
                  <a:pt x="0" y="540545"/>
                  <a:pt x="0" y="540545"/>
                </a:cubicBezTo>
                <a:lnTo>
                  <a:pt x="0" y="540544"/>
                </a:lnTo>
                <a:close/>
              </a:path>
            </a:pathLst>
          </a:custGeom>
          <a:gradFill rotWithShape="0">
            <a:gsLst>
              <a:gs pos="0">
                <a:srgbClr val="36B1D2"/>
              </a:gs>
              <a:gs pos="100000">
                <a:srgbClr val="2787A0"/>
              </a:gs>
            </a:gsLst>
            <a:lin ang="5400000"/>
          </a:gradFill>
          <a:ln w="9525">
            <a:noFill/>
            <a:prstDash val="solid"/>
            <a:round/>
            <a:headEnd/>
            <a:tailEnd/>
          </a:ln>
          <a:effectLst>
            <a:outerShdw dist="22997" dir="5400000" algn="tl" rotWithShape="0">
              <a:srgbClr val="000000">
                <a:alpha val="34998"/>
              </a:srgbClr>
            </a:outerShdw>
          </a:effectLst>
        </p:spPr>
        <p:txBody>
          <a:bodyPr anchor="ctr" anchorCtr="1"/>
          <a:lstStyle/>
          <a:p>
            <a:pPr fontAlgn="auto">
              <a:spcBef>
                <a:spcPts val="0"/>
              </a:spcBef>
              <a:spcAft>
                <a:spcPts val="0"/>
              </a:spcAft>
              <a:defRPr/>
            </a:pPr>
            <a:endParaRPr lang="id-ID">
              <a:latin typeface="+mn-lt"/>
            </a:endParaRPr>
          </a:p>
        </p:txBody>
      </p:sp>
      <p:sp>
        <p:nvSpPr>
          <p:cNvPr id="96263" name="Rectangle 9"/>
          <p:cNvSpPr>
            <a:spLocks noChangeArrowheads="1"/>
          </p:cNvSpPr>
          <p:nvPr/>
        </p:nvSpPr>
        <p:spPr bwMode="auto">
          <a:xfrm>
            <a:off x="5889627" y="2060575"/>
            <a:ext cx="3665539" cy="1503363"/>
          </a:xfrm>
          <a:prstGeom prst="rect">
            <a:avLst/>
          </a:prstGeom>
          <a:solidFill>
            <a:srgbClr val="B7DEE8"/>
          </a:solidFill>
          <a:ln w="9525">
            <a:noFill/>
            <a:miter lim="800000"/>
            <a:headEnd/>
            <a:tailEnd/>
          </a:ln>
        </p:spPr>
        <p:txBody>
          <a:bodyPr>
            <a:spAutoFit/>
          </a:bodyPr>
          <a:lstStyle/>
          <a:p>
            <a:pPr marL="360363" indent="-360363">
              <a:spcBef>
                <a:spcPts val="100"/>
              </a:spcBef>
              <a:buSzPct val="100000"/>
              <a:buFont typeface="Arial" pitchFamily="34" charset="0"/>
              <a:buChar char="•"/>
            </a:pPr>
            <a:r>
              <a:rPr lang="id-ID">
                <a:solidFill>
                  <a:srgbClr val="000000"/>
                </a:solidFill>
                <a:latin typeface="Calibri" pitchFamily="34" charset="0"/>
              </a:rPr>
              <a:t>Mempertahankan SK KD lama yang sesuai dengan SKL Baru</a:t>
            </a:r>
          </a:p>
          <a:p>
            <a:pPr marL="360363" indent="-360363">
              <a:spcBef>
                <a:spcPts val="100"/>
              </a:spcBef>
              <a:buSzPct val="100000"/>
              <a:buFont typeface="Arial" pitchFamily="34" charset="0"/>
              <a:buChar char="•"/>
            </a:pPr>
            <a:r>
              <a:rPr lang="id-ID">
                <a:solidFill>
                  <a:srgbClr val="000000"/>
                </a:solidFill>
                <a:latin typeface="Calibri" pitchFamily="34" charset="0"/>
              </a:rPr>
              <a:t>Merevisi SK KD lama disesuaikan dengan SKL Baru</a:t>
            </a:r>
          </a:p>
          <a:p>
            <a:pPr marL="360363" indent="-360363">
              <a:spcBef>
                <a:spcPts val="100"/>
              </a:spcBef>
              <a:buSzPct val="100000"/>
              <a:buFont typeface="Arial" pitchFamily="34" charset="0"/>
              <a:buChar char="•"/>
            </a:pPr>
            <a:r>
              <a:rPr lang="id-ID">
                <a:solidFill>
                  <a:srgbClr val="000000"/>
                </a:solidFill>
                <a:latin typeface="Calibri" pitchFamily="34" charset="0"/>
              </a:rPr>
              <a:t>Menyusun SK KD Baru</a:t>
            </a:r>
          </a:p>
        </p:txBody>
      </p:sp>
      <p:sp>
        <p:nvSpPr>
          <p:cNvPr id="96264" name="Rectangle 13"/>
          <p:cNvSpPr>
            <a:spLocks noChangeArrowheads="1"/>
          </p:cNvSpPr>
          <p:nvPr/>
        </p:nvSpPr>
        <p:spPr bwMode="auto">
          <a:xfrm>
            <a:off x="3776663" y="2205045"/>
            <a:ext cx="1212576" cy="461665"/>
          </a:xfrm>
          <a:prstGeom prst="rect">
            <a:avLst/>
          </a:prstGeom>
          <a:noFill/>
          <a:ln w="9525">
            <a:noFill/>
            <a:miter lim="800000"/>
            <a:headEnd/>
            <a:tailEnd/>
          </a:ln>
        </p:spPr>
        <p:txBody>
          <a:bodyPr wrap="none" anchorCtr="1">
            <a:spAutoFit/>
          </a:bodyPr>
          <a:lstStyle/>
          <a:p>
            <a:pPr algn="ctr"/>
            <a:r>
              <a:rPr lang="id-ID" sz="2400" b="1">
                <a:solidFill>
                  <a:srgbClr val="FFFFFF"/>
                </a:solidFill>
                <a:latin typeface="Calibri" pitchFamily="34" charset="0"/>
              </a:rPr>
              <a:t>Evaluasi</a:t>
            </a:r>
          </a:p>
        </p:txBody>
      </p:sp>
      <p:cxnSp>
        <p:nvCxnSpPr>
          <p:cNvPr id="96265" name="Straight Arrow Connector 30"/>
          <p:cNvCxnSpPr>
            <a:cxnSpLocks noChangeShapeType="1"/>
            <a:endCxn id="6" idx="4"/>
          </p:cNvCxnSpPr>
          <p:nvPr/>
        </p:nvCxnSpPr>
        <p:spPr bwMode="auto">
          <a:xfrm>
            <a:off x="3516313" y="1306513"/>
            <a:ext cx="361950" cy="768350"/>
          </a:xfrm>
          <a:prstGeom prst="straightConnector1">
            <a:avLst/>
          </a:prstGeom>
          <a:noFill/>
          <a:ln w="38103">
            <a:solidFill>
              <a:srgbClr val="E46C0A"/>
            </a:solidFill>
            <a:round/>
            <a:headEnd/>
            <a:tailEnd type="arrow" w="med" len="med"/>
          </a:ln>
        </p:spPr>
      </p:cxnSp>
      <p:cxnSp>
        <p:nvCxnSpPr>
          <p:cNvPr id="96266" name="Straight Arrow Connector 22529"/>
          <p:cNvCxnSpPr>
            <a:cxnSpLocks noChangeShapeType="1"/>
          </p:cNvCxnSpPr>
          <p:nvPr/>
        </p:nvCxnSpPr>
        <p:spPr bwMode="auto">
          <a:xfrm flipH="1">
            <a:off x="4953004" y="1325563"/>
            <a:ext cx="431800" cy="749300"/>
          </a:xfrm>
          <a:prstGeom prst="straightConnector1">
            <a:avLst/>
          </a:prstGeom>
          <a:noFill/>
          <a:ln w="38103">
            <a:solidFill>
              <a:srgbClr val="E46C0A"/>
            </a:solidFill>
            <a:round/>
            <a:headEnd/>
            <a:tailEnd type="arrow" w="med" len="med"/>
          </a:ln>
        </p:spPr>
      </p:cxnSp>
      <p:cxnSp>
        <p:nvCxnSpPr>
          <p:cNvPr id="96267" name="Straight Connector 22532"/>
          <p:cNvCxnSpPr>
            <a:cxnSpLocks noChangeShapeType="1"/>
            <a:stCxn id="5" idx="1"/>
          </p:cNvCxnSpPr>
          <p:nvPr/>
        </p:nvCxnSpPr>
        <p:spPr bwMode="auto">
          <a:xfrm>
            <a:off x="3152776" y="1338263"/>
            <a:ext cx="363539" cy="0"/>
          </a:xfrm>
          <a:prstGeom prst="straightConnector1">
            <a:avLst/>
          </a:prstGeom>
          <a:noFill/>
          <a:ln w="38103">
            <a:solidFill>
              <a:srgbClr val="E46C0A"/>
            </a:solidFill>
            <a:round/>
            <a:headEnd/>
            <a:tailEnd/>
          </a:ln>
        </p:spPr>
      </p:cxnSp>
      <p:cxnSp>
        <p:nvCxnSpPr>
          <p:cNvPr id="96268" name="Straight Connector 38"/>
          <p:cNvCxnSpPr>
            <a:cxnSpLocks noChangeShapeType="1"/>
          </p:cNvCxnSpPr>
          <p:nvPr/>
        </p:nvCxnSpPr>
        <p:spPr bwMode="auto">
          <a:xfrm>
            <a:off x="5384804" y="1338263"/>
            <a:ext cx="468313" cy="0"/>
          </a:xfrm>
          <a:prstGeom prst="straightConnector1">
            <a:avLst/>
          </a:prstGeom>
          <a:noFill/>
          <a:ln w="38103">
            <a:solidFill>
              <a:srgbClr val="E46C0A"/>
            </a:solidFill>
            <a:round/>
            <a:headEnd/>
            <a:tailEnd/>
          </a:ln>
        </p:spPr>
      </p:cxnSp>
      <p:cxnSp>
        <p:nvCxnSpPr>
          <p:cNvPr id="96269" name="Straight Connector 22534"/>
          <p:cNvCxnSpPr>
            <a:cxnSpLocks noChangeShapeType="1"/>
          </p:cNvCxnSpPr>
          <p:nvPr/>
        </p:nvCxnSpPr>
        <p:spPr bwMode="auto">
          <a:xfrm>
            <a:off x="4953004" y="2522538"/>
            <a:ext cx="431800" cy="290512"/>
          </a:xfrm>
          <a:prstGeom prst="straightConnector1">
            <a:avLst/>
          </a:prstGeom>
          <a:noFill/>
          <a:ln w="28575">
            <a:solidFill>
              <a:srgbClr val="17375E"/>
            </a:solidFill>
            <a:round/>
            <a:headEnd/>
            <a:tailEnd/>
          </a:ln>
        </p:spPr>
      </p:cxnSp>
      <p:cxnSp>
        <p:nvCxnSpPr>
          <p:cNvPr id="96270" name="Straight Connector 41"/>
          <p:cNvCxnSpPr>
            <a:cxnSpLocks noChangeShapeType="1"/>
            <a:endCxn id="96263" idx="1"/>
          </p:cNvCxnSpPr>
          <p:nvPr/>
        </p:nvCxnSpPr>
        <p:spPr bwMode="auto">
          <a:xfrm flipV="1">
            <a:off x="5387974" y="2811471"/>
            <a:ext cx="501651" cy="1587"/>
          </a:xfrm>
          <a:prstGeom prst="straightConnector1">
            <a:avLst/>
          </a:prstGeom>
          <a:noFill/>
          <a:ln w="28575">
            <a:solidFill>
              <a:srgbClr val="17375E"/>
            </a:solidFill>
            <a:round/>
            <a:headEnd/>
            <a:tailEnd/>
          </a:ln>
        </p:spPr>
      </p:cxnSp>
      <p:sp>
        <p:nvSpPr>
          <p:cNvPr id="15" name="Rounded Rectangle 22536"/>
          <p:cNvSpPr>
            <a:spLocks noChangeArrowheads="1"/>
          </p:cNvSpPr>
          <p:nvPr/>
        </p:nvSpPr>
        <p:spPr bwMode="auto">
          <a:xfrm>
            <a:off x="1739900" y="3644906"/>
            <a:ext cx="5341938" cy="720725"/>
          </a:xfrm>
          <a:custGeom>
            <a:avLst/>
            <a:gdLst>
              <a:gd name="T0" fmla="*/ 2670969 w 5341938"/>
              <a:gd name="T1" fmla="*/ 0 h 720725"/>
              <a:gd name="T2" fmla="*/ 5341938 w 5341938"/>
              <a:gd name="T3" fmla="*/ 360363 h 720725"/>
              <a:gd name="T4" fmla="*/ 2670969 w 5341938"/>
              <a:gd name="T5" fmla="*/ 720725 h 720725"/>
              <a:gd name="T6" fmla="*/ 0 w 5341938"/>
              <a:gd name="T7" fmla="*/ 360363 h 720725"/>
              <a:gd name="T8" fmla="*/ 17694720 60000 65536"/>
              <a:gd name="T9" fmla="*/ 0 60000 65536"/>
              <a:gd name="T10" fmla="*/ 5898240 60000 65536"/>
              <a:gd name="T11" fmla="*/ 11796480 60000 65536"/>
              <a:gd name="T12" fmla="*/ 35183 w 5341938"/>
              <a:gd name="T13" fmla="*/ 35183 h 720725"/>
              <a:gd name="T14" fmla="*/ 5306755 w 5341938"/>
              <a:gd name="T15" fmla="*/ 685542 h 720725"/>
            </a:gdLst>
            <a:ahLst/>
            <a:cxnLst>
              <a:cxn ang="T8">
                <a:pos x="T0" y="T1"/>
              </a:cxn>
              <a:cxn ang="T9">
                <a:pos x="T2" y="T3"/>
              </a:cxn>
              <a:cxn ang="T10">
                <a:pos x="T4" y="T5"/>
              </a:cxn>
              <a:cxn ang="T11">
                <a:pos x="T6" y="T7"/>
              </a:cxn>
            </a:cxnLst>
            <a:rect l="T12" t="T13" r="T14" b="T15"/>
            <a:pathLst>
              <a:path w="5341938" h="720725">
                <a:moveTo>
                  <a:pt x="120121" y="0"/>
                </a:moveTo>
                <a:lnTo>
                  <a:pt x="120121" y="-1"/>
                </a:lnTo>
                <a:cubicBezTo>
                  <a:pt x="53780" y="-1"/>
                  <a:pt x="-1" y="53780"/>
                  <a:pt x="-1" y="120120"/>
                </a:cubicBezTo>
                <a:lnTo>
                  <a:pt x="0" y="600604"/>
                </a:lnTo>
                <a:lnTo>
                  <a:pt x="-1" y="600603"/>
                </a:lnTo>
                <a:cubicBezTo>
                  <a:pt x="-1" y="666944"/>
                  <a:pt x="53780" y="720725"/>
                  <a:pt x="120120" y="720725"/>
                </a:cubicBezTo>
                <a:lnTo>
                  <a:pt x="5221817" y="720725"/>
                </a:lnTo>
                <a:lnTo>
                  <a:pt x="5221817" y="720724"/>
                </a:lnTo>
                <a:cubicBezTo>
                  <a:pt x="5288157" y="720724"/>
                  <a:pt x="5341938" y="666944"/>
                  <a:pt x="5341938" y="600604"/>
                </a:cubicBezTo>
                <a:lnTo>
                  <a:pt x="5341938" y="120121"/>
                </a:lnTo>
                <a:cubicBezTo>
                  <a:pt x="5341938" y="53780"/>
                  <a:pt x="5288157" y="0"/>
                  <a:pt x="5221817" y="0"/>
                </a:cubicBezTo>
                <a:close/>
              </a:path>
            </a:pathLst>
          </a:custGeom>
          <a:gradFill rotWithShape="0">
            <a:gsLst>
              <a:gs pos="0">
                <a:srgbClr val="2C5D98"/>
              </a:gs>
              <a:gs pos="100000">
                <a:srgbClr val="3C7BC7"/>
              </a:gs>
            </a:gsLst>
            <a:lin ang="16200000"/>
          </a:gradFill>
          <a:ln>
            <a:noFill/>
          </a:ln>
          <a:effectLst>
            <a:outerShdw blurRad="63500" dist="22997" dir="5400000" algn="tl" rotWithShape="0">
              <a:srgbClr val="000000">
                <a:alpha val="34999"/>
              </a:srgbClr>
            </a:outerShdw>
          </a:effectLst>
          <a:ex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id-ID" sz="2400" b="1" kern="0">
                <a:solidFill>
                  <a:srgbClr val="FFFFFF"/>
                </a:solidFill>
                <a:latin typeface="Calibri"/>
              </a:rPr>
              <a:t>Sumber Kompetensi [Mapel per kelas]</a:t>
            </a:r>
          </a:p>
        </p:txBody>
      </p:sp>
      <p:sp>
        <p:nvSpPr>
          <p:cNvPr id="16" name="Rounded Rectangle 45"/>
          <p:cNvSpPr>
            <a:spLocks noChangeArrowheads="1"/>
          </p:cNvSpPr>
          <p:nvPr/>
        </p:nvSpPr>
        <p:spPr bwMode="auto">
          <a:xfrm>
            <a:off x="1725617" y="4724408"/>
            <a:ext cx="5341937" cy="720725"/>
          </a:xfrm>
          <a:custGeom>
            <a:avLst/>
            <a:gdLst>
              <a:gd name="T0" fmla="*/ 2670969 w 5341937"/>
              <a:gd name="T1" fmla="*/ 0 h 720725"/>
              <a:gd name="T2" fmla="*/ 5341937 w 5341937"/>
              <a:gd name="T3" fmla="*/ 360363 h 720725"/>
              <a:gd name="T4" fmla="*/ 2670969 w 5341937"/>
              <a:gd name="T5" fmla="*/ 720725 h 720725"/>
              <a:gd name="T6" fmla="*/ 0 w 5341937"/>
              <a:gd name="T7" fmla="*/ 360363 h 720725"/>
              <a:gd name="T8" fmla="*/ 17694720 60000 65536"/>
              <a:gd name="T9" fmla="*/ 0 60000 65536"/>
              <a:gd name="T10" fmla="*/ 5898240 60000 65536"/>
              <a:gd name="T11" fmla="*/ 11796480 60000 65536"/>
              <a:gd name="T12" fmla="*/ 35183 w 5341937"/>
              <a:gd name="T13" fmla="*/ 35183 h 720725"/>
              <a:gd name="T14" fmla="*/ 5306754 w 5341937"/>
              <a:gd name="T15" fmla="*/ 685542 h 720725"/>
            </a:gdLst>
            <a:ahLst/>
            <a:cxnLst>
              <a:cxn ang="T8">
                <a:pos x="T0" y="T1"/>
              </a:cxn>
              <a:cxn ang="T9">
                <a:pos x="T2" y="T3"/>
              </a:cxn>
              <a:cxn ang="T10">
                <a:pos x="T4" y="T5"/>
              </a:cxn>
              <a:cxn ang="T11">
                <a:pos x="T6" y="T7"/>
              </a:cxn>
            </a:cxnLst>
            <a:rect l="T12" t="T13" r="T14" b="T15"/>
            <a:pathLst>
              <a:path w="5341937" h="720725">
                <a:moveTo>
                  <a:pt x="120121" y="0"/>
                </a:moveTo>
                <a:lnTo>
                  <a:pt x="120121" y="-1"/>
                </a:lnTo>
                <a:cubicBezTo>
                  <a:pt x="53780" y="-1"/>
                  <a:pt x="-1" y="53780"/>
                  <a:pt x="-1" y="120120"/>
                </a:cubicBezTo>
                <a:lnTo>
                  <a:pt x="0" y="600604"/>
                </a:lnTo>
                <a:lnTo>
                  <a:pt x="-1" y="600603"/>
                </a:lnTo>
                <a:cubicBezTo>
                  <a:pt x="-1" y="666944"/>
                  <a:pt x="53780" y="720725"/>
                  <a:pt x="120120" y="720725"/>
                </a:cubicBezTo>
                <a:lnTo>
                  <a:pt x="5221816" y="720725"/>
                </a:lnTo>
                <a:lnTo>
                  <a:pt x="5221816" y="720724"/>
                </a:lnTo>
                <a:cubicBezTo>
                  <a:pt x="5288156" y="720724"/>
                  <a:pt x="5341937" y="666944"/>
                  <a:pt x="5341937" y="600604"/>
                </a:cubicBezTo>
                <a:lnTo>
                  <a:pt x="5341937" y="120121"/>
                </a:lnTo>
                <a:cubicBezTo>
                  <a:pt x="5341937" y="53780"/>
                  <a:pt x="5288156" y="0"/>
                  <a:pt x="5221816" y="0"/>
                </a:cubicBezTo>
                <a:close/>
              </a:path>
            </a:pathLst>
          </a:custGeom>
          <a:gradFill rotWithShape="0">
            <a:gsLst>
              <a:gs pos="0">
                <a:srgbClr val="5D417E"/>
              </a:gs>
              <a:gs pos="100000">
                <a:srgbClr val="7B58A6"/>
              </a:gs>
            </a:gsLst>
            <a:lin ang="16200000"/>
          </a:gradFill>
          <a:ln>
            <a:noFill/>
          </a:ln>
          <a:effectLst>
            <a:outerShdw blurRad="63500" dist="22997" dir="5400000" algn="tl" rotWithShape="0">
              <a:srgbClr val="000000">
                <a:alpha val="34999"/>
              </a:srgbClr>
            </a:outerShdw>
          </a:effectLst>
          <a:ex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id-ID" sz="2400" b="1" kern="0">
                <a:solidFill>
                  <a:srgbClr val="FFFFFF"/>
                </a:solidFill>
                <a:latin typeface="Calibri"/>
              </a:rPr>
              <a:t>Kompetensi  Inti</a:t>
            </a:r>
          </a:p>
        </p:txBody>
      </p:sp>
      <p:sp>
        <p:nvSpPr>
          <p:cNvPr id="17" name="Rounded Rectangle 46"/>
          <p:cNvSpPr>
            <a:spLocks noChangeArrowheads="1"/>
          </p:cNvSpPr>
          <p:nvPr/>
        </p:nvSpPr>
        <p:spPr bwMode="auto">
          <a:xfrm>
            <a:off x="1731963" y="5803908"/>
            <a:ext cx="5340350" cy="720725"/>
          </a:xfrm>
          <a:custGeom>
            <a:avLst/>
            <a:gdLst>
              <a:gd name="T0" fmla="*/ 2670175 w 5340350"/>
              <a:gd name="T1" fmla="*/ 0 h 720725"/>
              <a:gd name="T2" fmla="*/ 5340350 w 5340350"/>
              <a:gd name="T3" fmla="*/ 360363 h 720725"/>
              <a:gd name="T4" fmla="*/ 2670175 w 5340350"/>
              <a:gd name="T5" fmla="*/ 720725 h 720725"/>
              <a:gd name="T6" fmla="*/ 0 w 5340350"/>
              <a:gd name="T7" fmla="*/ 360363 h 720725"/>
              <a:gd name="T8" fmla="*/ 17694720 60000 65536"/>
              <a:gd name="T9" fmla="*/ 0 60000 65536"/>
              <a:gd name="T10" fmla="*/ 5898240 60000 65536"/>
              <a:gd name="T11" fmla="*/ 11796480 60000 65536"/>
              <a:gd name="T12" fmla="*/ 35183 w 5340350"/>
              <a:gd name="T13" fmla="*/ 35183 h 720725"/>
              <a:gd name="T14" fmla="*/ 5305167 w 5340350"/>
              <a:gd name="T15" fmla="*/ 685542 h 720725"/>
            </a:gdLst>
            <a:ahLst/>
            <a:cxnLst>
              <a:cxn ang="T8">
                <a:pos x="T0" y="T1"/>
              </a:cxn>
              <a:cxn ang="T9">
                <a:pos x="T2" y="T3"/>
              </a:cxn>
              <a:cxn ang="T10">
                <a:pos x="T4" y="T5"/>
              </a:cxn>
              <a:cxn ang="T11">
                <a:pos x="T6" y="T7"/>
              </a:cxn>
            </a:cxnLst>
            <a:rect l="T12" t="T13" r="T14" b="T15"/>
            <a:pathLst>
              <a:path w="5340350" h="720725">
                <a:moveTo>
                  <a:pt x="120121" y="0"/>
                </a:moveTo>
                <a:lnTo>
                  <a:pt x="120121" y="-1"/>
                </a:lnTo>
                <a:cubicBezTo>
                  <a:pt x="53780" y="-1"/>
                  <a:pt x="-1" y="53780"/>
                  <a:pt x="-1" y="120120"/>
                </a:cubicBezTo>
                <a:lnTo>
                  <a:pt x="0" y="600604"/>
                </a:lnTo>
                <a:lnTo>
                  <a:pt x="-1" y="600603"/>
                </a:lnTo>
                <a:cubicBezTo>
                  <a:pt x="-1" y="666944"/>
                  <a:pt x="53780" y="720725"/>
                  <a:pt x="120120" y="720725"/>
                </a:cubicBezTo>
                <a:lnTo>
                  <a:pt x="5220229" y="720725"/>
                </a:lnTo>
                <a:lnTo>
                  <a:pt x="5220229" y="720724"/>
                </a:lnTo>
                <a:cubicBezTo>
                  <a:pt x="5286569" y="720724"/>
                  <a:pt x="5340350" y="666944"/>
                  <a:pt x="5340350" y="600604"/>
                </a:cubicBezTo>
                <a:lnTo>
                  <a:pt x="5340350" y="120121"/>
                </a:lnTo>
                <a:cubicBezTo>
                  <a:pt x="5340350" y="53780"/>
                  <a:pt x="5286569" y="0"/>
                  <a:pt x="5220229" y="0"/>
                </a:cubicBezTo>
                <a:close/>
              </a:path>
            </a:pathLst>
          </a:custGeom>
          <a:gradFill rotWithShape="0">
            <a:gsLst>
              <a:gs pos="0">
                <a:srgbClr val="CB6C1D"/>
              </a:gs>
              <a:gs pos="100000">
                <a:srgbClr val="FF8F2A"/>
              </a:gs>
            </a:gsLst>
            <a:lin ang="16200000"/>
          </a:gradFill>
          <a:ln>
            <a:noFill/>
          </a:ln>
          <a:effectLst>
            <a:outerShdw blurRad="63500" dist="22997" dir="5400000" algn="tl" rotWithShape="0">
              <a:srgbClr val="000000">
                <a:alpha val="34999"/>
              </a:srgbClr>
            </a:outerShdw>
          </a:effectLst>
          <a:ex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id-ID" sz="2400" b="1" kern="0">
                <a:solidFill>
                  <a:srgbClr val="FFFFFF"/>
                </a:solidFill>
                <a:latin typeface="Calibri"/>
              </a:rPr>
              <a:t>Kompetensi  Dasar Baru</a:t>
            </a:r>
          </a:p>
        </p:txBody>
      </p:sp>
      <p:cxnSp>
        <p:nvCxnSpPr>
          <p:cNvPr id="96274" name="Straight Arrow Connector 22539"/>
          <p:cNvCxnSpPr>
            <a:cxnSpLocks noChangeShapeType="1"/>
            <a:stCxn id="6" idx="2"/>
            <a:endCxn id="15" idx="0"/>
          </p:cNvCxnSpPr>
          <p:nvPr/>
        </p:nvCxnSpPr>
        <p:spPr bwMode="auto">
          <a:xfrm flipH="1">
            <a:off x="4410080" y="2997200"/>
            <a:ext cx="3175" cy="647700"/>
          </a:xfrm>
          <a:prstGeom prst="straightConnector1">
            <a:avLst/>
          </a:prstGeom>
          <a:noFill/>
          <a:ln w="38103">
            <a:solidFill>
              <a:srgbClr val="E46C0A"/>
            </a:solidFill>
            <a:round/>
            <a:headEnd/>
            <a:tailEnd type="arrow" w="med" len="med"/>
          </a:ln>
        </p:spPr>
      </p:cxnSp>
      <p:cxnSp>
        <p:nvCxnSpPr>
          <p:cNvPr id="96275" name="Straight Arrow Connector 49"/>
          <p:cNvCxnSpPr>
            <a:cxnSpLocks noChangeShapeType="1"/>
            <a:stCxn id="15" idx="2"/>
            <a:endCxn id="16" idx="0"/>
          </p:cNvCxnSpPr>
          <p:nvPr/>
        </p:nvCxnSpPr>
        <p:spPr bwMode="auto">
          <a:xfrm flipH="1">
            <a:off x="4397375" y="4365633"/>
            <a:ext cx="14288" cy="358775"/>
          </a:xfrm>
          <a:prstGeom prst="straightConnector1">
            <a:avLst/>
          </a:prstGeom>
          <a:noFill/>
          <a:ln w="38103">
            <a:solidFill>
              <a:srgbClr val="E46C0A"/>
            </a:solidFill>
            <a:round/>
            <a:headEnd/>
            <a:tailEnd type="arrow" w="med" len="med"/>
          </a:ln>
        </p:spPr>
      </p:cxnSp>
      <p:cxnSp>
        <p:nvCxnSpPr>
          <p:cNvPr id="96276" name="Straight Arrow Connector 50"/>
          <p:cNvCxnSpPr>
            <a:cxnSpLocks noChangeShapeType="1"/>
            <a:stCxn id="16" idx="2"/>
            <a:endCxn id="17" idx="0"/>
          </p:cNvCxnSpPr>
          <p:nvPr/>
        </p:nvCxnSpPr>
        <p:spPr bwMode="auto">
          <a:xfrm>
            <a:off x="4397380" y="5445133"/>
            <a:ext cx="4763" cy="358775"/>
          </a:xfrm>
          <a:prstGeom prst="straightConnector1">
            <a:avLst/>
          </a:prstGeom>
          <a:noFill/>
          <a:ln w="38103">
            <a:solidFill>
              <a:srgbClr val="E46C0A"/>
            </a:solidFill>
            <a:round/>
            <a:headEnd/>
            <a:tailEnd type="arrow" w="med" len="med"/>
          </a:ln>
        </p:spPr>
      </p:cxnSp>
      <p:cxnSp>
        <p:nvCxnSpPr>
          <p:cNvPr id="96277" name="Elbow Connector 22541"/>
          <p:cNvCxnSpPr>
            <a:cxnSpLocks noChangeShapeType="1"/>
            <a:endCxn id="17" idx="3"/>
          </p:cNvCxnSpPr>
          <p:nvPr/>
        </p:nvCxnSpPr>
        <p:spPr bwMode="auto">
          <a:xfrm rot="16200000" flipH="1">
            <a:off x="-641347" y="3790951"/>
            <a:ext cx="3889375" cy="857250"/>
          </a:xfrm>
          <a:prstGeom prst="bentConnector2">
            <a:avLst/>
          </a:prstGeom>
          <a:noFill/>
          <a:ln w="28575">
            <a:solidFill>
              <a:srgbClr val="31859C"/>
            </a:solidFill>
            <a:miter lim="800000"/>
            <a:headEnd/>
            <a:tailEnd/>
          </a:ln>
        </p:spPr>
      </p:cxnSp>
      <p:cxnSp>
        <p:nvCxnSpPr>
          <p:cNvPr id="96278" name="Straight Connector 53"/>
          <p:cNvCxnSpPr>
            <a:cxnSpLocks noChangeShapeType="1"/>
          </p:cNvCxnSpPr>
          <p:nvPr/>
        </p:nvCxnSpPr>
        <p:spPr bwMode="auto">
          <a:xfrm>
            <a:off x="849313" y="5084763"/>
            <a:ext cx="863600" cy="0"/>
          </a:xfrm>
          <a:prstGeom prst="straightConnector1">
            <a:avLst/>
          </a:prstGeom>
          <a:noFill/>
          <a:ln w="28575">
            <a:solidFill>
              <a:srgbClr val="31859C"/>
            </a:solidFill>
            <a:round/>
            <a:headEnd/>
            <a:tailEnd/>
          </a:ln>
        </p:spPr>
      </p:cxnSp>
      <p:cxnSp>
        <p:nvCxnSpPr>
          <p:cNvPr id="96279" name="Straight Connector 54"/>
          <p:cNvCxnSpPr>
            <a:cxnSpLocks noChangeShapeType="1"/>
          </p:cNvCxnSpPr>
          <p:nvPr/>
        </p:nvCxnSpPr>
        <p:spPr bwMode="auto">
          <a:xfrm>
            <a:off x="874717" y="4005263"/>
            <a:ext cx="865187" cy="0"/>
          </a:xfrm>
          <a:prstGeom prst="straightConnector1">
            <a:avLst/>
          </a:prstGeom>
          <a:noFill/>
          <a:ln w="28575">
            <a:solidFill>
              <a:srgbClr val="31859C"/>
            </a:solidFill>
            <a:round/>
            <a:headEnd/>
            <a:tailEnd/>
          </a:ln>
        </p:spPr>
      </p:cxnSp>
      <p:sp>
        <p:nvSpPr>
          <p:cNvPr id="2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532A4C26-0520-4EF0-B5F7-FCD63E32C53E}"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61</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2528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656424" y="1714488"/>
            <a:ext cx="3181339" cy="3847207"/>
          </a:xfrm>
          <a:prstGeom prst="rect">
            <a:avLst/>
          </a:prstGeom>
          <a:solidFill>
            <a:schemeClr val="accent6">
              <a:lumMod val="20000"/>
              <a:lumOff val="80000"/>
            </a:schemeClr>
          </a:solidFill>
        </p:spPr>
        <p:txBody>
          <a:bodyPr wrap="square">
            <a:spAutoFit/>
          </a:bodyPr>
          <a:lstStyle/>
          <a:p>
            <a:pPr algn="ctr" fontAlgn="auto">
              <a:spcBef>
                <a:spcPts val="0"/>
              </a:spcBef>
              <a:spcAft>
                <a:spcPts val="0"/>
              </a:spcAft>
              <a:defRPr/>
            </a:pPr>
            <a:r>
              <a:rPr lang="id-ID" sz="2000" dirty="0">
                <a:latin typeface="+mn-lt"/>
              </a:rPr>
              <a:t>Kurikulum yang dapat menghasilkan insan indonesia yang:</a:t>
            </a:r>
          </a:p>
          <a:p>
            <a:pPr algn="ctr" fontAlgn="auto">
              <a:spcBef>
                <a:spcPts val="0"/>
              </a:spcBef>
              <a:spcAft>
                <a:spcPts val="0"/>
              </a:spcAft>
              <a:defRPr/>
            </a:pPr>
            <a:r>
              <a:rPr lang="id-ID" sz="2400" b="1" dirty="0">
                <a:solidFill>
                  <a:srgbClr val="C00000"/>
                </a:solidFill>
                <a:latin typeface="+mn-lt"/>
              </a:rPr>
              <a:t>Produktif, Kreatif, </a:t>
            </a:r>
          </a:p>
          <a:p>
            <a:pPr algn="ctr" fontAlgn="auto">
              <a:spcBef>
                <a:spcPts val="0"/>
              </a:spcBef>
              <a:spcAft>
                <a:spcPts val="0"/>
              </a:spcAft>
              <a:defRPr/>
            </a:pPr>
            <a:r>
              <a:rPr lang="id-ID" sz="2400" b="1" dirty="0">
                <a:solidFill>
                  <a:srgbClr val="C00000"/>
                </a:solidFill>
                <a:latin typeface="+mn-lt"/>
              </a:rPr>
              <a:t>Inovatif, </a:t>
            </a:r>
          </a:p>
          <a:p>
            <a:pPr algn="ctr" fontAlgn="auto">
              <a:spcBef>
                <a:spcPts val="0"/>
              </a:spcBef>
              <a:spcAft>
                <a:spcPts val="0"/>
              </a:spcAft>
              <a:defRPr/>
            </a:pPr>
            <a:r>
              <a:rPr lang="id-ID" sz="2400" b="1" dirty="0">
                <a:solidFill>
                  <a:srgbClr val="C00000"/>
                </a:solidFill>
                <a:latin typeface="+mn-lt"/>
              </a:rPr>
              <a:t>Afektif </a:t>
            </a:r>
            <a:endParaRPr lang="id-ID" sz="2800" b="1" dirty="0">
              <a:solidFill>
                <a:srgbClr val="C00000"/>
              </a:solidFill>
              <a:latin typeface="+mn-lt"/>
            </a:endParaRPr>
          </a:p>
          <a:p>
            <a:pPr algn="ctr" fontAlgn="auto">
              <a:spcBef>
                <a:spcPts val="0"/>
              </a:spcBef>
              <a:spcAft>
                <a:spcPts val="0"/>
              </a:spcAft>
              <a:defRPr/>
            </a:pPr>
            <a:r>
              <a:rPr lang="id-ID" sz="2000" dirty="0">
                <a:latin typeface="+mn-lt"/>
              </a:rPr>
              <a:t>melalui penguatan </a:t>
            </a:r>
          </a:p>
          <a:p>
            <a:pPr algn="ctr" fontAlgn="auto">
              <a:spcBef>
                <a:spcPts val="0"/>
              </a:spcBef>
              <a:spcAft>
                <a:spcPts val="0"/>
              </a:spcAft>
              <a:defRPr/>
            </a:pPr>
            <a:r>
              <a:rPr lang="id-ID" sz="2400" b="1" dirty="0">
                <a:solidFill>
                  <a:srgbClr val="0070C0"/>
                </a:solidFill>
                <a:latin typeface="+mn-lt"/>
              </a:rPr>
              <a:t>Sikap, </a:t>
            </a:r>
            <a:r>
              <a:rPr lang="id-ID" sz="2400" b="1" dirty="0" smtClean="0">
                <a:solidFill>
                  <a:srgbClr val="0070C0"/>
                </a:solidFill>
                <a:latin typeface="+mn-lt"/>
              </a:rPr>
              <a:t>Keterampil</a:t>
            </a:r>
            <a:r>
              <a:rPr lang="en-AU" sz="2400" b="1" dirty="0" smtClean="0">
                <a:solidFill>
                  <a:srgbClr val="0070C0"/>
                </a:solidFill>
                <a:latin typeface="+mn-lt"/>
              </a:rPr>
              <a:t>a</a:t>
            </a:r>
            <a:r>
              <a:rPr lang="id-ID" sz="2400" b="1" dirty="0" smtClean="0">
                <a:solidFill>
                  <a:srgbClr val="0070C0"/>
                </a:solidFill>
                <a:latin typeface="+mn-lt"/>
              </a:rPr>
              <a:t>ndan </a:t>
            </a:r>
            <a:r>
              <a:rPr lang="id-ID" sz="2400" b="1" dirty="0">
                <a:solidFill>
                  <a:srgbClr val="0070C0"/>
                </a:solidFill>
                <a:latin typeface="+mn-lt"/>
              </a:rPr>
              <a:t>Pengetahuan</a:t>
            </a:r>
            <a:r>
              <a:rPr lang="id-ID" sz="2000" dirty="0">
                <a:latin typeface="+mn-lt"/>
              </a:rPr>
              <a:t> </a:t>
            </a:r>
          </a:p>
          <a:p>
            <a:pPr algn="ctr" fontAlgn="auto">
              <a:spcBef>
                <a:spcPts val="0"/>
              </a:spcBef>
              <a:spcAft>
                <a:spcPts val="0"/>
              </a:spcAft>
              <a:defRPr/>
            </a:pPr>
            <a:r>
              <a:rPr lang="id-ID" sz="2000" dirty="0">
                <a:latin typeface="+mn-lt"/>
              </a:rPr>
              <a:t>yang terintegrasi</a:t>
            </a:r>
          </a:p>
        </p:txBody>
      </p:sp>
      <p:pic>
        <p:nvPicPr>
          <p:cNvPr id="10035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3617" y="1341438"/>
            <a:ext cx="4708525" cy="3600450"/>
          </a:xfrm>
          <a:prstGeom prst="rect">
            <a:avLst/>
          </a:prstGeom>
          <a:noFill/>
          <a:ln w="9525">
            <a:noFill/>
            <a:miter lim="800000"/>
            <a:headEnd/>
            <a:tailEnd/>
          </a:ln>
        </p:spPr>
      </p:pic>
      <p:sp>
        <p:nvSpPr>
          <p:cNvPr id="10" name="Donut 9"/>
          <p:cNvSpPr/>
          <p:nvPr/>
        </p:nvSpPr>
        <p:spPr>
          <a:xfrm>
            <a:off x="117475" y="700088"/>
            <a:ext cx="6438900" cy="5943600"/>
          </a:xfrm>
          <a:prstGeom prst="donut">
            <a:avLst>
              <a:gd name="adj" fmla="val 10887"/>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4" name="Title 6"/>
          <p:cNvSpPr txBox="1">
            <a:spLocks/>
          </p:cNvSpPr>
          <p:nvPr/>
        </p:nvSpPr>
        <p:spPr>
          <a:xfrm>
            <a:off x="0" y="0"/>
            <a:ext cx="9906000" cy="762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rgbClr val="4BACC6">
                    <a:lumMod val="75000"/>
                  </a:srgbClr>
                </a:solidFill>
              </a:rPr>
              <a:t>Tema </a:t>
            </a:r>
            <a:r>
              <a:rPr lang="id-ID" sz="3600" b="1" dirty="0" smtClean="0">
                <a:solidFill>
                  <a:schemeClr val="accent6">
                    <a:lumMod val="75000"/>
                  </a:schemeClr>
                </a:solidFill>
              </a:rPr>
              <a:t>Kurikulum 2013 </a:t>
            </a:r>
          </a:p>
        </p:txBody>
      </p:sp>
      <p:cxnSp>
        <p:nvCxnSpPr>
          <p:cNvPr id="5" name="Straight Connector 4"/>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Oval 5"/>
          <p:cNvSpPr/>
          <p:nvPr/>
        </p:nvSpPr>
        <p:spPr>
          <a:xfrm>
            <a:off x="-591616" y="0"/>
            <a:ext cx="7924800" cy="7315200"/>
          </a:xfrm>
          <a:prstGeom prst="ellipse">
            <a:avLst/>
          </a:prstGeom>
          <a:noFill/>
        </p:spPr>
        <p:txBody>
          <a:bodyPr spcFirstLastPara="1" wrap="none">
            <a:prstTxWarp prst="textCircle">
              <a:avLst/>
            </a:prstTxWarp>
            <a:spAutoFit/>
          </a:bodyPr>
          <a:lstStyle/>
          <a:p>
            <a:pPr algn="ctr" fontAlgn="auto">
              <a:spcBef>
                <a:spcPts val="0"/>
              </a:spcBef>
              <a:spcAft>
                <a:spcPts val="0"/>
              </a:spcAft>
              <a:defRPr/>
            </a:pPr>
            <a:r>
              <a:rPr lang="id-ID" sz="3200" dirty="0">
                <a:solidFill>
                  <a:schemeClr val="tx2">
                    <a:lumMod val="50000"/>
                  </a:schemeClr>
                </a:solidFill>
                <a:latin typeface="+mn-lt"/>
              </a:rPr>
              <a:t>*Kurikulum: Kompetensi Lulusan</a:t>
            </a:r>
            <a:r>
              <a:rPr lang="en-US" sz="3200" dirty="0">
                <a:solidFill>
                  <a:schemeClr val="tx2">
                    <a:lumMod val="50000"/>
                  </a:schemeClr>
                </a:solidFill>
                <a:latin typeface="+mn-lt"/>
              </a:rPr>
              <a:t>, </a:t>
            </a:r>
            <a:r>
              <a:rPr lang="id-ID" sz="3200" dirty="0">
                <a:solidFill>
                  <a:schemeClr val="tx2">
                    <a:lumMod val="50000"/>
                  </a:schemeClr>
                </a:solidFill>
                <a:latin typeface="+mn-lt"/>
              </a:rPr>
              <a:t>Isi, Struktur</a:t>
            </a:r>
            <a:r>
              <a:rPr lang="en-US" sz="3200" dirty="0">
                <a:solidFill>
                  <a:schemeClr val="tx2">
                    <a:lumMod val="50000"/>
                  </a:schemeClr>
                </a:solidFill>
                <a:latin typeface="+mn-lt"/>
              </a:rPr>
              <a:t>, </a:t>
            </a:r>
            <a:r>
              <a:rPr lang="id-ID" sz="3200" dirty="0">
                <a:solidFill>
                  <a:schemeClr val="tx2">
                    <a:lumMod val="50000"/>
                  </a:schemeClr>
                </a:solidFill>
                <a:latin typeface="+mn-lt"/>
              </a:rPr>
              <a:t>Proses Pembelajaran,</a:t>
            </a:r>
            <a:r>
              <a:rPr lang="en-US" sz="3200" dirty="0">
                <a:solidFill>
                  <a:schemeClr val="tx2">
                    <a:lumMod val="50000"/>
                  </a:schemeClr>
                </a:solidFill>
                <a:latin typeface="+mn-lt"/>
              </a:rPr>
              <a:t> </a:t>
            </a:r>
            <a:r>
              <a:rPr lang="id-ID" sz="3200" dirty="0">
                <a:solidFill>
                  <a:schemeClr val="tx2">
                    <a:lumMod val="50000"/>
                  </a:schemeClr>
                </a:solidFill>
                <a:latin typeface="+mn-lt"/>
              </a:rPr>
              <a:t>Proses P</a:t>
            </a:r>
            <a:r>
              <a:rPr lang="en-US" sz="3200" dirty="0" err="1">
                <a:solidFill>
                  <a:schemeClr val="tx2">
                    <a:lumMod val="50000"/>
                  </a:schemeClr>
                </a:solidFill>
                <a:latin typeface="+mn-lt"/>
              </a:rPr>
              <a:t>enilaian</a:t>
            </a:r>
            <a:r>
              <a:rPr lang="en-US" sz="3200" dirty="0">
                <a:solidFill>
                  <a:schemeClr val="tx2">
                    <a:lumMod val="50000"/>
                  </a:schemeClr>
                </a:solidFill>
                <a:latin typeface="+mn-lt"/>
              </a:rPr>
              <a:t>, </a:t>
            </a:r>
            <a:r>
              <a:rPr lang="id-ID" sz="3200" dirty="0">
                <a:solidFill>
                  <a:schemeClr val="tx2">
                    <a:lumMod val="50000"/>
                  </a:schemeClr>
                </a:solidFill>
                <a:latin typeface="+mn-lt"/>
              </a:rPr>
              <a:t>S</a:t>
            </a:r>
            <a:r>
              <a:rPr lang="en-US" sz="3200" dirty="0" err="1">
                <a:solidFill>
                  <a:schemeClr val="tx2">
                    <a:lumMod val="50000"/>
                  </a:schemeClr>
                </a:solidFill>
                <a:latin typeface="+mn-lt"/>
              </a:rPr>
              <a:t>ilabus</a:t>
            </a:r>
            <a:r>
              <a:rPr lang="id-ID" sz="3200" dirty="0">
                <a:solidFill>
                  <a:schemeClr val="tx2">
                    <a:lumMod val="50000"/>
                  </a:schemeClr>
                </a:solidFill>
                <a:latin typeface="+mn-lt"/>
              </a:rPr>
              <a:t>, Buku*</a:t>
            </a:r>
            <a:endParaRPr lang="en-US" sz="3200" b="1"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latin typeface="+mn-lt"/>
            </a:endParaRPr>
          </a:p>
        </p:txBody>
      </p:sp>
      <p:sp>
        <p:nvSpPr>
          <p:cNvPr id="12" name="Down Arrow 11"/>
          <p:cNvSpPr/>
          <p:nvPr/>
        </p:nvSpPr>
        <p:spPr>
          <a:xfrm rot="3260233">
            <a:off x="4793460" y="2251874"/>
            <a:ext cx="301625" cy="1090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Down Arrow 12"/>
          <p:cNvSpPr/>
          <p:nvPr/>
        </p:nvSpPr>
        <p:spPr>
          <a:xfrm rot="10800000">
            <a:off x="3040068" y="4868871"/>
            <a:ext cx="325437" cy="1081087"/>
          </a:xfrm>
          <a:prstGeom prst="downArrow">
            <a:avLst>
              <a:gd name="adj1" fmla="val 567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Down Arrow 13"/>
          <p:cNvSpPr/>
          <p:nvPr/>
        </p:nvSpPr>
        <p:spPr>
          <a:xfrm rot="18362187">
            <a:off x="1574010" y="2255048"/>
            <a:ext cx="301625" cy="1112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5" name="Oval 14"/>
          <p:cNvSpPr/>
          <p:nvPr/>
        </p:nvSpPr>
        <p:spPr>
          <a:xfrm>
            <a:off x="2493967" y="3068645"/>
            <a:ext cx="1481137"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600" dirty="0"/>
              <a:t>Produktif</a:t>
            </a:r>
          </a:p>
          <a:p>
            <a:pPr algn="ctr" fontAlgn="auto">
              <a:spcBef>
                <a:spcPts val="0"/>
              </a:spcBef>
              <a:spcAft>
                <a:spcPts val="0"/>
              </a:spcAft>
              <a:defRPr/>
            </a:pPr>
            <a:r>
              <a:rPr lang="id-ID" sz="1600" dirty="0"/>
              <a:t>Kreatif</a:t>
            </a:r>
          </a:p>
          <a:p>
            <a:pPr algn="ctr" fontAlgn="auto">
              <a:spcBef>
                <a:spcPts val="0"/>
              </a:spcBef>
              <a:spcAft>
                <a:spcPts val="0"/>
              </a:spcAft>
              <a:defRPr/>
            </a:pPr>
            <a:r>
              <a:rPr lang="id-ID" sz="1600" dirty="0"/>
              <a:t>Inovatif</a:t>
            </a:r>
          </a:p>
          <a:p>
            <a:pPr algn="ctr" fontAlgn="auto">
              <a:spcBef>
                <a:spcPts val="0"/>
              </a:spcBef>
              <a:spcAft>
                <a:spcPts val="0"/>
              </a:spcAft>
              <a:defRPr/>
            </a:pPr>
            <a:r>
              <a:rPr lang="id-ID" sz="1600" dirty="0"/>
              <a:t>Afektif</a:t>
            </a:r>
          </a:p>
        </p:txBody>
      </p:sp>
      <p:sp>
        <p:nvSpPr>
          <p:cNvPr id="8" name="Down Arrow 7"/>
          <p:cNvSpPr/>
          <p:nvPr/>
        </p:nvSpPr>
        <p:spPr>
          <a:xfrm>
            <a:off x="3117852" y="2924183"/>
            <a:ext cx="311150" cy="2889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Down Arrow 8"/>
          <p:cNvSpPr/>
          <p:nvPr/>
        </p:nvSpPr>
        <p:spPr>
          <a:xfrm rot="7160860">
            <a:off x="3593310" y="3852072"/>
            <a:ext cx="301625" cy="31908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Down Arrow 10"/>
          <p:cNvSpPr/>
          <p:nvPr/>
        </p:nvSpPr>
        <p:spPr>
          <a:xfrm rot="14203828">
            <a:off x="2589213" y="3848104"/>
            <a:ext cx="300038" cy="3190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8B358026-A335-411B-AAC2-8C090C604B69}"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62</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206511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0" y="2735290"/>
            <a:ext cx="9906000" cy="1531987"/>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algn="ctr" fontAlgn="auto">
              <a:spcBef>
                <a:spcPts val="0"/>
              </a:spcBef>
              <a:spcAft>
                <a:spcPts val="0"/>
              </a:spcAft>
              <a:defRPr/>
            </a:pPr>
            <a:r>
              <a:rPr lang="id-ID" sz="3600" b="1" dirty="0" smtClean="0">
                <a:solidFill>
                  <a:schemeClr val="tx2">
                    <a:lumMod val="75000"/>
                  </a:schemeClr>
                </a:solidFill>
                <a:latin typeface="Calibri" pitchFamily="34" charset="0"/>
              </a:rPr>
              <a:t>Beberapa Contoh Perbedaan antara </a:t>
            </a:r>
          </a:p>
          <a:p>
            <a:pPr algn="ctr" fontAlgn="auto">
              <a:spcBef>
                <a:spcPts val="0"/>
              </a:spcBef>
              <a:spcAft>
                <a:spcPts val="0"/>
              </a:spcAft>
              <a:defRPr/>
            </a:pPr>
            <a:r>
              <a:rPr lang="id-ID" sz="3600" b="1" dirty="0" smtClean="0">
                <a:solidFill>
                  <a:schemeClr val="tx2">
                    <a:lumMod val="75000"/>
                  </a:schemeClr>
                </a:solidFill>
                <a:latin typeface="Calibri" pitchFamily="34" charset="0"/>
              </a:rPr>
              <a:t>Kurikulum Baru dengan Kurikulum Lama</a:t>
            </a:r>
            <a:endParaRPr lang="en-GB" sz="3600" b="1" dirty="0">
              <a:solidFill>
                <a:schemeClr val="accent6"/>
              </a:solidFill>
              <a:latin typeface="Calibri"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19AB51BF-DC14-4236-B28B-907627C9B199}"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63</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6" name="Rounded Rectangle 4"/>
          <p:cNvSpPr>
            <a:spLocks noChangeArrowheads="1"/>
          </p:cNvSpPr>
          <p:nvPr/>
        </p:nvSpPr>
        <p:spPr bwMode="auto">
          <a:xfrm>
            <a:off x="4521200" y="1714488"/>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en-AU" sz="4400" dirty="0" smtClean="0">
                <a:solidFill>
                  <a:srgbClr val="E46C0A"/>
                </a:solidFill>
                <a:latin typeface="Arial Rounded MT Bold" pitchFamily="34" charset="0"/>
              </a:rPr>
              <a:t>2</a:t>
            </a:r>
            <a:endParaRPr lang="id-ID" sz="4400" dirty="0">
              <a:solidFill>
                <a:srgbClr val="E46C0A"/>
              </a:solidFill>
              <a:latin typeface="Arial Rounded MT Bold" pitchFamily="34" charset="0"/>
            </a:endParaRPr>
          </a:p>
        </p:txBody>
      </p:sp>
    </p:spTree>
    <p:extLst>
      <p:ext uri="{BB962C8B-B14F-4D97-AF65-F5344CB8AC3E}">
        <p14:creationId xmlns:p14="http://schemas.microsoft.com/office/powerpoint/2010/main" val="16090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906000" cy="648072"/>
          </a:xfrm>
          <a:solidFill>
            <a:schemeClr val="accent5">
              <a:lumMod val="75000"/>
            </a:schemeClr>
          </a:solidFill>
        </p:spPr>
        <p:txBody>
          <a:bodyPr>
            <a:normAutofit/>
          </a:bodyPr>
          <a:lstStyle/>
          <a:p>
            <a:r>
              <a:rPr lang="id-ID" sz="3600" dirty="0" smtClean="0">
                <a:solidFill>
                  <a:schemeClr val="bg1"/>
                </a:solidFill>
              </a:rPr>
              <a:t>Perubahan untuk Semua Mata Pelajaran</a:t>
            </a:r>
            <a:endParaRPr lang="id-ID" sz="3600" dirty="0">
              <a:solidFill>
                <a:schemeClr val="bg1"/>
              </a:solidFill>
            </a:endParaRPr>
          </a:p>
        </p:txBody>
      </p:sp>
      <p:graphicFrame>
        <p:nvGraphicFramePr>
          <p:cNvPr id="4" name="Content Placeholder 3"/>
          <p:cNvGraphicFramePr>
            <a:graphicFrameLocks noGrp="1"/>
          </p:cNvGraphicFramePr>
          <p:nvPr>
            <p:ph idx="1"/>
          </p:nvPr>
        </p:nvGraphicFramePr>
        <p:xfrm>
          <a:off x="38454" y="692696"/>
          <a:ext cx="9829092" cy="3200400"/>
        </p:xfrm>
        <a:graphic>
          <a:graphicData uri="http://schemas.openxmlformats.org/drawingml/2006/table">
            <a:tbl>
              <a:tblPr firstRow="1" bandRow="1">
                <a:tableStyleId>{5C22544A-7EE6-4342-B048-85BDC9FD1C3A}</a:tableStyleId>
              </a:tblPr>
              <a:tblGrid>
                <a:gridCol w="624069"/>
                <a:gridCol w="3120347"/>
                <a:gridCol w="6084676"/>
              </a:tblGrid>
              <a:tr h="370840">
                <a:tc>
                  <a:txBody>
                    <a:bodyPr/>
                    <a:lstStyle/>
                    <a:p>
                      <a:pPr algn="ctr"/>
                      <a:r>
                        <a:rPr lang="id-ID" sz="2400" dirty="0" smtClean="0"/>
                        <a:t>No</a:t>
                      </a:r>
                      <a:endParaRPr lang="id-ID" sz="2400" dirty="0"/>
                    </a:p>
                  </a:txBody>
                  <a:tcPr marL="99060" marR="99060"/>
                </a:tc>
                <a:tc>
                  <a:txBody>
                    <a:bodyPr/>
                    <a:lstStyle/>
                    <a:p>
                      <a:pPr algn="ctr"/>
                      <a:r>
                        <a:rPr lang="id-ID" sz="2400" dirty="0" smtClean="0"/>
                        <a:t>Kurikulum Lama</a:t>
                      </a:r>
                      <a:endParaRPr lang="id-ID" sz="2400" dirty="0"/>
                    </a:p>
                  </a:txBody>
                  <a:tcPr marL="99060" marR="99060"/>
                </a:tc>
                <a:tc>
                  <a:txBody>
                    <a:bodyPr/>
                    <a:lstStyle/>
                    <a:p>
                      <a:pPr algn="ctr"/>
                      <a:r>
                        <a:rPr lang="id-ID" sz="2400" dirty="0" smtClean="0"/>
                        <a:t>Kurikulum Baru</a:t>
                      </a:r>
                      <a:endParaRPr lang="id-ID" sz="2400" dirty="0"/>
                    </a:p>
                  </a:txBody>
                  <a:tcPr marL="99060" marR="99060"/>
                </a:tc>
              </a:tr>
              <a:tr h="370840">
                <a:tc>
                  <a:txBody>
                    <a:bodyPr/>
                    <a:lstStyle/>
                    <a:p>
                      <a:r>
                        <a:rPr lang="id-ID" sz="1800" dirty="0" smtClean="0"/>
                        <a:t>1</a:t>
                      </a:r>
                      <a:endParaRPr lang="id-ID" sz="1800" dirty="0"/>
                    </a:p>
                  </a:txBody>
                  <a:tcPr marL="99060" marR="99060"/>
                </a:tc>
                <a:tc>
                  <a:txBody>
                    <a:bodyPr/>
                    <a:lstStyle/>
                    <a:p>
                      <a:r>
                        <a:rPr lang="id-ID" sz="1800" dirty="0" smtClean="0"/>
                        <a:t>Materi disusun untuk memberikan pengetahuan kepada siswa</a:t>
                      </a:r>
                      <a:endParaRPr lang="id-ID" sz="1800" dirty="0"/>
                    </a:p>
                  </a:txBody>
                  <a:tcPr marL="99060" marR="99060"/>
                </a:tc>
                <a:tc>
                  <a:txBody>
                    <a:bodyPr/>
                    <a:lstStyle/>
                    <a:p>
                      <a:r>
                        <a:rPr lang="id-ID" sz="1800" dirty="0" smtClean="0"/>
                        <a:t>Materi disusun seimbang</a:t>
                      </a:r>
                      <a:r>
                        <a:rPr lang="id-ID" sz="1800" baseline="0" dirty="0" smtClean="0"/>
                        <a:t> mencakup </a:t>
                      </a:r>
                      <a:r>
                        <a:rPr lang="id-ID" sz="1800" dirty="0" smtClean="0"/>
                        <a:t>kompetensi</a:t>
                      </a:r>
                      <a:r>
                        <a:rPr lang="id-ID" sz="1800" baseline="0" dirty="0" smtClean="0"/>
                        <a:t> sikap, pengetahuan, dan keterampilan</a:t>
                      </a:r>
                      <a:endParaRPr lang="id-ID" sz="1800" dirty="0"/>
                    </a:p>
                  </a:txBody>
                  <a:tcPr marL="99060" marR="99060"/>
                </a:tc>
              </a:tr>
              <a:tr h="370840">
                <a:tc>
                  <a:txBody>
                    <a:bodyPr/>
                    <a:lstStyle/>
                    <a:p>
                      <a:r>
                        <a:rPr lang="id-ID" sz="1800" dirty="0" smtClean="0"/>
                        <a:t>2</a:t>
                      </a:r>
                      <a:endParaRPr lang="id-ID" sz="1800" dirty="0"/>
                    </a:p>
                  </a:txBody>
                  <a:tcPr marL="99060" marR="99060"/>
                </a:tc>
                <a:tc>
                  <a:txBody>
                    <a:bodyPr/>
                    <a:lstStyle/>
                    <a:p>
                      <a:r>
                        <a:rPr lang="id-ID" sz="1800" dirty="0" smtClean="0"/>
                        <a:t>Pendekatan pembelajaran adalah siswa diberitahu</a:t>
                      </a:r>
                      <a:r>
                        <a:rPr lang="id-ID" sz="1800" baseline="0" dirty="0" smtClean="0"/>
                        <a:t> tentang materi yang harus</a:t>
                      </a:r>
                      <a:r>
                        <a:rPr lang="id-ID" sz="1800" dirty="0" smtClean="0"/>
                        <a:t> dihafal [siswa diberi tahu]. </a:t>
                      </a:r>
                      <a:endParaRPr lang="id-ID" sz="1800" dirty="0"/>
                    </a:p>
                  </a:txBody>
                  <a:tcPr marL="99060" marR="99060"/>
                </a:tc>
                <a:tc>
                  <a:txBody>
                    <a:bodyPr/>
                    <a:lstStyle/>
                    <a:p>
                      <a:r>
                        <a:rPr lang="id-ID" sz="1800" dirty="0" smtClean="0"/>
                        <a:t>Pendekatan pembelajaran berdasarkan pengamatan, pertanyaan, pengumpulan data, penalaran, dan penyajian</a:t>
                      </a:r>
                      <a:r>
                        <a:rPr lang="id-ID" sz="1800" baseline="0" dirty="0" smtClean="0"/>
                        <a:t> </a:t>
                      </a:r>
                      <a:r>
                        <a:rPr lang="id-ID" sz="1800" baseline="0" smtClean="0"/>
                        <a:t>hasilnya melalui pemanfaatan berbagai sumber-sumber belajar </a:t>
                      </a:r>
                      <a:r>
                        <a:rPr lang="id-ID" sz="1800" baseline="0" dirty="0" smtClean="0"/>
                        <a:t>[siswa mencari tahu]</a:t>
                      </a:r>
                      <a:endParaRPr lang="id-ID" sz="1800" dirty="0"/>
                    </a:p>
                  </a:txBody>
                  <a:tcPr marL="99060" marR="99060"/>
                </a:tc>
              </a:tr>
              <a:tr h="370840">
                <a:tc>
                  <a:txBody>
                    <a:bodyPr/>
                    <a:lstStyle/>
                    <a:p>
                      <a:r>
                        <a:rPr lang="id-ID" sz="1800" dirty="0" smtClean="0"/>
                        <a:t>3</a:t>
                      </a:r>
                      <a:endParaRPr lang="id-ID" sz="1800" dirty="0"/>
                    </a:p>
                  </a:txBody>
                  <a:tcPr marL="99060" marR="99060"/>
                </a:tc>
                <a:tc>
                  <a:txBody>
                    <a:bodyPr/>
                    <a:lstStyle/>
                    <a:p>
                      <a:r>
                        <a:rPr lang="id-ID" sz="1800" dirty="0" smtClean="0"/>
                        <a:t>Penilaian pada pengetahuan melalui ulangan dan ujian</a:t>
                      </a:r>
                      <a:endParaRPr lang="id-ID" sz="1800" dirty="0"/>
                    </a:p>
                  </a:txBody>
                  <a:tcPr marL="99060" marR="99060"/>
                </a:tc>
                <a:tc>
                  <a:txBody>
                    <a:bodyPr/>
                    <a:lstStyle/>
                    <a:p>
                      <a:r>
                        <a:rPr lang="id-ID" sz="1800" dirty="0" smtClean="0"/>
                        <a:t>Penilaian otentik pada aspek</a:t>
                      </a:r>
                      <a:r>
                        <a:rPr lang="id-ID" sz="1800" baseline="0" dirty="0" smtClean="0"/>
                        <a:t> </a:t>
                      </a:r>
                      <a:r>
                        <a:rPr lang="id-ID" sz="1800" dirty="0" smtClean="0"/>
                        <a:t>kompetensi sikap, pengetahuan, dan keterampilan berdasarkan</a:t>
                      </a:r>
                      <a:r>
                        <a:rPr lang="id-ID" sz="1800" baseline="0" dirty="0" smtClean="0"/>
                        <a:t> portofolio. </a:t>
                      </a:r>
                      <a:endParaRPr lang="id-ID" sz="1800" dirty="0"/>
                    </a:p>
                  </a:txBody>
                  <a:tcPr marL="99060" marR="99060"/>
                </a:tc>
              </a:tr>
            </a:tbl>
          </a:graphicData>
        </a:graphic>
      </p:graphicFrame>
      <p:sp>
        <p:nvSpPr>
          <p:cNvPr id="5" name="Slide Number Placeholder 2"/>
          <p:cNvSpPr txBox="1"/>
          <p:nvPr/>
        </p:nvSpPr>
        <p:spPr>
          <a:xfrm>
            <a:off x="9245600" y="6492884"/>
            <a:ext cx="6604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64</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11453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906000" cy="648072"/>
          </a:xfrm>
          <a:solidFill>
            <a:schemeClr val="accent5">
              <a:lumMod val="75000"/>
            </a:schemeClr>
          </a:solidFill>
        </p:spPr>
        <p:txBody>
          <a:bodyPr>
            <a:normAutofit/>
          </a:bodyPr>
          <a:lstStyle/>
          <a:p>
            <a:r>
              <a:rPr lang="id-ID" sz="3600" dirty="0" smtClean="0">
                <a:solidFill>
                  <a:schemeClr val="bg1"/>
                </a:solidFill>
              </a:rPr>
              <a:t>Ilmu Pengetahuan Sosial</a:t>
            </a:r>
            <a:endParaRPr lang="id-ID" sz="3600" dirty="0">
              <a:solidFill>
                <a:schemeClr val="bg1"/>
              </a:solidFill>
            </a:endParaRPr>
          </a:p>
        </p:txBody>
      </p:sp>
      <p:graphicFrame>
        <p:nvGraphicFramePr>
          <p:cNvPr id="4" name="Content Placeholder 3"/>
          <p:cNvGraphicFramePr>
            <a:graphicFrameLocks noGrp="1"/>
          </p:cNvGraphicFramePr>
          <p:nvPr>
            <p:ph idx="1"/>
          </p:nvPr>
        </p:nvGraphicFramePr>
        <p:xfrm>
          <a:off x="38454" y="692696"/>
          <a:ext cx="9829092" cy="4572000"/>
        </p:xfrm>
        <a:graphic>
          <a:graphicData uri="http://schemas.openxmlformats.org/drawingml/2006/table">
            <a:tbl>
              <a:tblPr firstRow="1" bandRow="1">
                <a:tableStyleId>{5C22544A-7EE6-4342-B048-85BDC9FD1C3A}</a:tableStyleId>
              </a:tblPr>
              <a:tblGrid>
                <a:gridCol w="624069"/>
                <a:gridCol w="3120347"/>
                <a:gridCol w="6084676"/>
              </a:tblGrid>
              <a:tr h="370840">
                <a:tc>
                  <a:txBody>
                    <a:bodyPr/>
                    <a:lstStyle/>
                    <a:p>
                      <a:pPr algn="ctr"/>
                      <a:r>
                        <a:rPr lang="id-ID" sz="2400" dirty="0" smtClean="0"/>
                        <a:t>No</a:t>
                      </a:r>
                      <a:endParaRPr lang="id-ID" sz="2400" dirty="0"/>
                    </a:p>
                  </a:txBody>
                  <a:tcPr marL="99060" marR="99060"/>
                </a:tc>
                <a:tc>
                  <a:txBody>
                    <a:bodyPr/>
                    <a:lstStyle/>
                    <a:p>
                      <a:pPr algn="ctr"/>
                      <a:r>
                        <a:rPr lang="id-ID" sz="2400" dirty="0" smtClean="0"/>
                        <a:t>Kurikulum Lama</a:t>
                      </a:r>
                      <a:endParaRPr lang="id-ID" sz="2400" dirty="0"/>
                    </a:p>
                  </a:txBody>
                  <a:tcPr marL="99060" marR="99060"/>
                </a:tc>
                <a:tc>
                  <a:txBody>
                    <a:bodyPr/>
                    <a:lstStyle/>
                    <a:p>
                      <a:pPr algn="ctr"/>
                      <a:r>
                        <a:rPr lang="id-ID" sz="2400" dirty="0" smtClean="0"/>
                        <a:t>Kurikulum Baru</a:t>
                      </a:r>
                      <a:endParaRPr lang="id-ID" sz="2400" dirty="0"/>
                    </a:p>
                  </a:txBody>
                  <a:tcPr marL="99060" marR="99060"/>
                </a:tc>
              </a:tr>
              <a:tr h="370840">
                <a:tc>
                  <a:txBody>
                    <a:bodyPr/>
                    <a:lstStyle/>
                    <a:p>
                      <a:r>
                        <a:rPr lang="id-ID" sz="1800" dirty="0" smtClean="0"/>
                        <a:t>1</a:t>
                      </a:r>
                      <a:endParaRPr lang="id-ID" sz="1800" dirty="0"/>
                    </a:p>
                  </a:txBody>
                  <a:tcPr marL="99060" marR="99060"/>
                </a:tc>
                <a:tc>
                  <a:txBody>
                    <a:bodyPr/>
                    <a:lstStyle/>
                    <a:p>
                      <a:r>
                        <a:rPr lang="id-ID" sz="1800" dirty="0" smtClean="0"/>
                        <a:t>Materi</a:t>
                      </a:r>
                      <a:r>
                        <a:rPr lang="id-ID" sz="1800" baseline="0" dirty="0" smtClean="0"/>
                        <a:t> disajikan terpisah menjadi Geografi, Sejarah, Ekonomi, Sosiologi </a:t>
                      </a:r>
                      <a:endParaRPr lang="id-ID" sz="1800" dirty="0"/>
                    </a:p>
                  </a:txBody>
                  <a:tcPr marL="99060" marR="99060"/>
                </a:tc>
                <a:tc>
                  <a:txBody>
                    <a:bodyPr/>
                    <a:lstStyle/>
                    <a:p>
                      <a:r>
                        <a:rPr lang="id-ID" sz="1800" dirty="0" smtClean="0"/>
                        <a:t>Materi disajikan terpadu, tidak dipisah</a:t>
                      </a:r>
                      <a:r>
                        <a:rPr lang="id-ID" sz="1800" baseline="0" dirty="0" smtClean="0"/>
                        <a:t> dalam kelompok Geografi, Sejarah, Ekonomi, Sosiologi.</a:t>
                      </a:r>
                      <a:endParaRPr lang="id-ID" sz="1800" dirty="0"/>
                    </a:p>
                  </a:txBody>
                  <a:tcPr marL="99060" marR="99060"/>
                </a:tc>
              </a:tr>
              <a:tr h="370840">
                <a:tc>
                  <a:txBody>
                    <a:bodyPr/>
                    <a:lstStyle/>
                    <a:p>
                      <a:r>
                        <a:rPr lang="id-ID" sz="1800" dirty="0" smtClean="0"/>
                        <a:t>2</a:t>
                      </a:r>
                      <a:endParaRPr lang="id-ID" sz="1800" dirty="0"/>
                    </a:p>
                  </a:txBody>
                  <a:tcPr marL="99060" marR="99060"/>
                </a:tc>
                <a:tc>
                  <a:txBody>
                    <a:bodyPr/>
                    <a:lstStyle/>
                    <a:p>
                      <a:r>
                        <a:rPr lang="id-ID" sz="1800" dirty="0" smtClean="0"/>
                        <a:t>Tidak ada platform, semua kajian berdiri</a:t>
                      </a:r>
                      <a:r>
                        <a:rPr lang="id-ID" sz="1800" baseline="0" dirty="0" smtClean="0"/>
                        <a:t> sejajar</a:t>
                      </a:r>
                      <a:endParaRPr lang="id-ID" sz="1800" dirty="0"/>
                    </a:p>
                  </a:txBody>
                  <a:tcPr marL="99060" marR="99060"/>
                </a:tc>
                <a:tc>
                  <a:txBody>
                    <a:bodyPr/>
                    <a:lstStyle/>
                    <a:p>
                      <a:r>
                        <a:rPr lang="id-ID" sz="1800" dirty="0" smtClean="0"/>
                        <a:t>Menggunakan Geografi</a:t>
                      </a:r>
                      <a:r>
                        <a:rPr lang="id-ID" sz="1800" baseline="0" dirty="0" smtClean="0"/>
                        <a:t> sebagai platform kajian dengan pertimbangan semua kejadian dan kegiatan terikat dengan lokasi. Tujuannya adalah menekankan pentingnya konektivitas ruang dalam memperkokoh NKRI. Kajian sejarah, sosiologi, budaya, dan ekonomi disajikan untuk mendukung terbentuknya konektivitas yang lebih kokoh.</a:t>
                      </a:r>
                      <a:endParaRPr lang="id-ID" sz="1800" dirty="0"/>
                    </a:p>
                  </a:txBody>
                  <a:tcPr marL="99060" marR="99060"/>
                </a:tc>
              </a:tr>
              <a:tr h="370840">
                <a:tc>
                  <a:txBody>
                    <a:bodyPr/>
                    <a:lstStyle/>
                    <a:p>
                      <a:r>
                        <a:rPr lang="id-ID" sz="1800" dirty="0" smtClean="0"/>
                        <a:t>3</a:t>
                      </a:r>
                      <a:endParaRPr lang="id-ID" sz="1800" dirty="0"/>
                    </a:p>
                  </a:txBody>
                  <a:tcPr marL="99060" marR="99060"/>
                </a:tc>
                <a:tc>
                  <a:txBody>
                    <a:bodyPr/>
                    <a:lstStyle/>
                    <a:p>
                      <a:r>
                        <a:rPr lang="id-ID" sz="1800" dirty="0" smtClean="0"/>
                        <a:t>Diajarkan oleh guru berbeda (</a:t>
                      </a:r>
                      <a:r>
                        <a:rPr lang="id-ID" sz="1800" i="1" dirty="0" smtClean="0"/>
                        <a:t>team teaching</a:t>
                      </a:r>
                      <a:r>
                        <a:rPr lang="id-ID" sz="1800" dirty="0" smtClean="0"/>
                        <a:t>) dengan sertifikasi</a:t>
                      </a:r>
                      <a:r>
                        <a:rPr lang="id-ID" sz="1800" baseline="0" dirty="0" smtClean="0"/>
                        <a:t> berdasarkan mata kajian</a:t>
                      </a:r>
                      <a:endParaRPr lang="id-ID" sz="1800" dirty="0"/>
                    </a:p>
                  </a:txBody>
                  <a:tcPr marL="99060" marR="99060"/>
                </a:tc>
                <a:tc>
                  <a:txBody>
                    <a:bodyPr/>
                    <a:lstStyle/>
                    <a:p>
                      <a:r>
                        <a:rPr lang="id-ID" sz="1800" dirty="0" smtClean="0"/>
                        <a:t>Diajarkan oleh satu orang guru yang memberikan wawasan terpadu antar mata kajian tersebut sehingga siswa dapat memahami</a:t>
                      </a:r>
                      <a:r>
                        <a:rPr lang="id-ID" sz="1800" baseline="0" dirty="0" smtClean="0"/>
                        <a:t> pentingnya keterpaduan antar mata kajian tersebut</a:t>
                      </a:r>
                      <a:r>
                        <a:rPr lang="id-ID" sz="1800" dirty="0" smtClean="0"/>
                        <a:t> sebelum mendalaminya secara terpisah dan lebih mendalam pada jenjang selanjutnya</a:t>
                      </a:r>
                      <a:endParaRPr lang="id-ID" sz="1800" dirty="0"/>
                    </a:p>
                  </a:txBody>
                  <a:tcPr marL="99060" marR="99060"/>
                </a:tc>
              </a:tr>
            </a:tbl>
          </a:graphicData>
        </a:graphic>
      </p:graphicFrame>
      <p:sp>
        <p:nvSpPr>
          <p:cNvPr id="5" name="Slide Number Placeholder 2"/>
          <p:cNvSpPr txBox="1"/>
          <p:nvPr/>
        </p:nvSpPr>
        <p:spPr>
          <a:xfrm>
            <a:off x="9245600" y="6492884"/>
            <a:ext cx="6604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65</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8699612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906000" cy="648072"/>
          </a:xfrm>
          <a:solidFill>
            <a:schemeClr val="accent5">
              <a:lumMod val="75000"/>
            </a:schemeClr>
          </a:solidFill>
        </p:spPr>
        <p:txBody>
          <a:bodyPr>
            <a:normAutofit/>
          </a:bodyPr>
          <a:lstStyle/>
          <a:p>
            <a:r>
              <a:rPr lang="id-ID" sz="3600" dirty="0" smtClean="0">
                <a:solidFill>
                  <a:schemeClr val="bg1"/>
                </a:solidFill>
              </a:rPr>
              <a:t>Ilmu Pengetahuan Alam</a:t>
            </a:r>
            <a:endParaRPr lang="id-ID" sz="3600" dirty="0">
              <a:solidFill>
                <a:schemeClr val="bg1"/>
              </a:solidFill>
            </a:endParaRPr>
          </a:p>
        </p:txBody>
      </p:sp>
      <p:graphicFrame>
        <p:nvGraphicFramePr>
          <p:cNvPr id="4" name="Content Placeholder 3"/>
          <p:cNvGraphicFramePr>
            <a:graphicFrameLocks noGrp="1"/>
          </p:cNvGraphicFramePr>
          <p:nvPr>
            <p:ph idx="1"/>
          </p:nvPr>
        </p:nvGraphicFramePr>
        <p:xfrm>
          <a:off x="38454" y="692696"/>
          <a:ext cx="9829092" cy="6126480"/>
        </p:xfrm>
        <a:graphic>
          <a:graphicData uri="http://schemas.openxmlformats.org/drawingml/2006/table">
            <a:tbl>
              <a:tblPr firstRow="1" bandRow="1">
                <a:tableStyleId>{5C22544A-7EE6-4342-B048-85BDC9FD1C3A}</a:tableStyleId>
              </a:tblPr>
              <a:tblGrid>
                <a:gridCol w="624069"/>
                <a:gridCol w="3120347"/>
                <a:gridCol w="6084676"/>
              </a:tblGrid>
              <a:tr h="370840">
                <a:tc>
                  <a:txBody>
                    <a:bodyPr/>
                    <a:lstStyle/>
                    <a:p>
                      <a:pPr algn="ctr"/>
                      <a:r>
                        <a:rPr lang="id-ID" sz="2400" dirty="0" smtClean="0"/>
                        <a:t>No</a:t>
                      </a:r>
                      <a:endParaRPr lang="id-ID" sz="2400" dirty="0"/>
                    </a:p>
                  </a:txBody>
                  <a:tcPr marL="99060" marR="99060"/>
                </a:tc>
                <a:tc>
                  <a:txBody>
                    <a:bodyPr/>
                    <a:lstStyle/>
                    <a:p>
                      <a:pPr algn="ctr"/>
                      <a:r>
                        <a:rPr lang="id-ID" sz="2400" dirty="0" smtClean="0"/>
                        <a:t>Kurikulum Lama</a:t>
                      </a:r>
                      <a:endParaRPr lang="id-ID" sz="2400" dirty="0"/>
                    </a:p>
                  </a:txBody>
                  <a:tcPr marL="99060" marR="99060"/>
                </a:tc>
                <a:tc>
                  <a:txBody>
                    <a:bodyPr/>
                    <a:lstStyle/>
                    <a:p>
                      <a:pPr algn="ctr"/>
                      <a:r>
                        <a:rPr lang="id-ID" sz="2400" dirty="0" smtClean="0"/>
                        <a:t>Kurikulum Baru</a:t>
                      </a:r>
                      <a:endParaRPr lang="id-ID" sz="2400" dirty="0"/>
                    </a:p>
                  </a:txBody>
                  <a:tcPr marL="99060" marR="99060"/>
                </a:tc>
              </a:tr>
              <a:tr h="370840">
                <a:tc>
                  <a:txBody>
                    <a:bodyPr/>
                    <a:lstStyle/>
                    <a:p>
                      <a:r>
                        <a:rPr lang="id-ID" sz="1800" dirty="0" smtClean="0"/>
                        <a:t>1</a:t>
                      </a:r>
                      <a:endParaRPr lang="id-ID" sz="1800" dirty="0"/>
                    </a:p>
                  </a:txBody>
                  <a:tcPr marL="99060" marR="99060"/>
                </a:tc>
                <a:tc>
                  <a:txBody>
                    <a:bodyPr/>
                    <a:lstStyle/>
                    <a:p>
                      <a:r>
                        <a:rPr lang="id-ID" sz="1800" dirty="0" smtClean="0"/>
                        <a:t>Materi</a:t>
                      </a:r>
                      <a:r>
                        <a:rPr lang="id-ID" sz="1800" baseline="0" dirty="0" smtClean="0"/>
                        <a:t> disajikan terpisah antara Fisika, Kimia, dan Biologi</a:t>
                      </a:r>
                      <a:endParaRPr lang="id-ID" sz="1800" dirty="0"/>
                    </a:p>
                  </a:txBody>
                  <a:tcPr marL="99060" marR="99060"/>
                </a:tc>
                <a:tc>
                  <a:txBody>
                    <a:bodyPr/>
                    <a:lstStyle/>
                    <a:p>
                      <a:r>
                        <a:rPr lang="id-ID" sz="1800" dirty="0" smtClean="0"/>
                        <a:t>Materi disajikan terpadu, tidak dipisah</a:t>
                      </a:r>
                      <a:r>
                        <a:rPr lang="id-ID" sz="1800" baseline="0" dirty="0" smtClean="0"/>
                        <a:t> dalam kelompok Fisika, Kimia, Biologi</a:t>
                      </a:r>
                      <a:endParaRPr lang="id-ID" sz="1800" dirty="0"/>
                    </a:p>
                  </a:txBody>
                  <a:tcPr marL="99060" marR="99060"/>
                </a:tc>
              </a:tr>
              <a:tr h="370840">
                <a:tc>
                  <a:txBody>
                    <a:bodyPr/>
                    <a:lstStyle/>
                    <a:p>
                      <a:r>
                        <a:rPr lang="id-ID" sz="1800" dirty="0" smtClean="0"/>
                        <a:t>2</a:t>
                      </a:r>
                      <a:endParaRPr lang="id-ID" sz="1800" dirty="0"/>
                    </a:p>
                  </a:txBody>
                  <a:tcPr marL="99060" marR="99060"/>
                </a:tc>
                <a:tc>
                  <a:txBody>
                    <a:bodyPr/>
                    <a:lstStyle/>
                    <a:p>
                      <a:r>
                        <a:rPr lang="id-ID" sz="1800" dirty="0" smtClean="0"/>
                        <a:t>Tidak ada platform, semua kajian berdiri</a:t>
                      </a:r>
                      <a:r>
                        <a:rPr lang="id-ID" sz="1800" baseline="0" dirty="0" smtClean="0"/>
                        <a:t> sejajar</a:t>
                      </a:r>
                      <a:endParaRPr lang="id-ID" sz="1800" dirty="0"/>
                    </a:p>
                  </a:txBody>
                  <a:tcPr marL="99060" marR="99060"/>
                </a:tc>
                <a:tc>
                  <a:txBody>
                    <a:bodyPr/>
                    <a:lstStyle/>
                    <a:p>
                      <a:r>
                        <a:rPr lang="id-ID" sz="1800" dirty="0" smtClean="0"/>
                        <a:t>Menggunakan Biologi</a:t>
                      </a:r>
                      <a:r>
                        <a:rPr lang="id-ID" sz="1800" baseline="0" dirty="0" smtClean="0"/>
                        <a:t> sebagai platform kajian dengan pertimbangan semua kejadian dan fenomena alam terkait dengan benda beserta interaksi diantara benda-benda tersebut. Tujuannya adalah menekankan pentingnya interaksi biologi, fisika, kimia dan kombinasinya dalam membentuk ikatan yang stabil. </a:t>
                      </a:r>
                      <a:endParaRPr lang="id-ID" sz="1800" dirty="0"/>
                    </a:p>
                  </a:txBody>
                  <a:tcPr marL="99060" marR="99060"/>
                </a:tc>
              </a:tr>
              <a:tr h="370840">
                <a:tc>
                  <a:txBody>
                    <a:bodyPr/>
                    <a:lstStyle/>
                    <a:p>
                      <a:r>
                        <a:rPr lang="id-ID" dirty="0" smtClean="0"/>
                        <a:t>3</a:t>
                      </a:r>
                      <a:endParaRPr lang="id-ID" dirty="0"/>
                    </a:p>
                  </a:txBody>
                  <a:tcPr marL="99060" marR="99060"/>
                </a:tc>
                <a:tc>
                  <a:txBody>
                    <a:bodyPr/>
                    <a:lstStyle/>
                    <a:p>
                      <a:r>
                        <a:rPr lang="id-ID" dirty="0" smtClean="0"/>
                        <a:t>Materi ilmu bumi dan anta-riksa masih belum memadai [sebagian dibahas di IPS]</a:t>
                      </a:r>
                      <a:endParaRPr lang="id-ID" dirty="0"/>
                    </a:p>
                  </a:txBody>
                  <a:tcPr marL="99060" marR="99060"/>
                </a:tc>
                <a:tc>
                  <a:txBody>
                    <a:bodyPr/>
                    <a:lstStyle/>
                    <a:p>
                      <a:r>
                        <a:rPr lang="id-ID" dirty="0" smtClean="0"/>
                        <a:t>Diperkaya</a:t>
                      </a:r>
                      <a:r>
                        <a:rPr lang="id-ID" baseline="0" dirty="0" smtClean="0"/>
                        <a:t> dengan materi ilmu bumi dan antariksa sesuai dengan standar internasional</a:t>
                      </a:r>
                      <a:endParaRPr lang="id-ID" dirty="0"/>
                    </a:p>
                  </a:txBody>
                  <a:tcPr marL="99060" marR="99060"/>
                </a:tc>
              </a:tr>
              <a:tr h="370840">
                <a:tc>
                  <a:txBody>
                    <a:bodyPr/>
                    <a:lstStyle/>
                    <a:p>
                      <a:r>
                        <a:rPr lang="id-ID" dirty="0" smtClean="0"/>
                        <a:t>4</a:t>
                      </a:r>
                      <a:endParaRPr lang="id-ID" dirty="0"/>
                    </a:p>
                  </a:txBody>
                  <a:tcPr marL="99060" marR="99060"/>
                </a:tc>
                <a:tc>
                  <a:txBody>
                    <a:bodyPr/>
                    <a:lstStyle/>
                    <a:p>
                      <a:r>
                        <a:rPr lang="id-ID" dirty="0" smtClean="0"/>
                        <a:t>Materi</a:t>
                      </a:r>
                      <a:r>
                        <a:rPr lang="id-ID" baseline="0" dirty="0" smtClean="0"/>
                        <a:t> kurang mendalam dan cenderung hafalan</a:t>
                      </a:r>
                      <a:endParaRPr lang="id-ID" dirty="0"/>
                    </a:p>
                  </a:txBody>
                  <a:tcPr marL="99060" marR="99060"/>
                </a:tc>
                <a:tc>
                  <a:txBody>
                    <a:bodyPr/>
                    <a:lstStyle/>
                    <a:p>
                      <a:r>
                        <a:rPr lang="id-ID" dirty="0" smtClean="0"/>
                        <a:t>Materi diperkaya dengan</a:t>
                      </a:r>
                      <a:r>
                        <a:rPr lang="id-ID" baseline="0" dirty="0" smtClean="0"/>
                        <a:t> kebutuhan siswa untuk berfikir kritis dan analitis sesuai dengan </a:t>
                      </a:r>
                      <a:r>
                        <a:rPr lang="id-ID" dirty="0" smtClean="0"/>
                        <a:t>standar internasional</a:t>
                      </a:r>
                      <a:endParaRPr lang="id-ID" dirty="0"/>
                    </a:p>
                  </a:txBody>
                  <a:tcPr marL="99060" marR="99060"/>
                </a:tc>
              </a:tr>
              <a:tr h="370840">
                <a:tc>
                  <a:txBody>
                    <a:bodyPr/>
                    <a:lstStyle/>
                    <a:p>
                      <a:r>
                        <a:rPr lang="id-ID" sz="1800" dirty="0" smtClean="0"/>
                        <a:t>5</a:t>
                      </a:r>
                      <a:endParaRPr lang="id-ID" sz="1800" dirty="0"/>
                    </a:p>
                  </a:txBody>
                  <a:tcPr marL="99060" marR="99060"/>
                </a:tc>
                <a:tc>
                  <a:txBody>
                    <a:bodyPr/>
                    <a:lstStyle/>
                    <a:p>
                      <a:r>
                        <a:rPr lang="id-ID" sz="1800" dirty="0" smtClean="0"/>
                        <a:t>Diajarkan oleh guru berbeda (</a:t>
                      </a:r>
                      <a:r>
                        <a:rPr lang="id-ID" sz="1800" i="1" dirty="0" smtClean="0"/>
                        <a:t>team teaching</a:t>
                      </a:r>
                      <a:r>
                        <a:rPr lang="id-ID" sz="1800" dirty="0" smtClean="0"/>
                        <a:t>) dengan sertifikasi</a:t>
                      </a:r>
                      <a:r>
                        <a:rPr lang="id-ID" sz="1800" baseline="0" dirty="0" smtClean="0"/>
                        <a:t> berdasarkan mata kajian</a:t>
                      </a:r>
                      <a:endParaRPr lang="id-ID" sz="1800" dirty="0"/>
                    </a:p>
                  </a:txBody>
                  <a:tcPr marL="99060" marR="99060"/>
                </a:tc>
                <a:tc>
                  <a:txBody>
                    <a:bodyPr/>
                    <a:lstStyle/>
                    <a:p>
                      <a:r>
                        <a:rPr lang="id-ID" sz="1800" dirty="0" smtClean="0"/>
                        <a:t>Diajarkan oleh satu orang guru yang memberikan wawasan terpadu antar mata kajian tersebut sehingga siswa dapat memahami</a:t>
                      </a:r>
                      <a:r>
                        <a:rPr lang="id-ID" sz="1800" baseline="0" dirty="0" smtClean="0"/>
                        <a:t> pentingnya keterpaduan antar mata kajian tersebut</a:t>
                      </a:r>
                      <a:r>
                        <a:rPr lang="id-ID" sz="1800" dirty="0" smtClean="0"/>
                        <a:t> sebelum mendalaminya secara terpisah dan lebih mendalam pada jenjang selanjutnya</a:t>
                      </a:r>
                      <a:endParaRPr lang="id-ID" sz="1800" dirty="0"/>
                    </a:p>
                  </a:txBody>
                  <a:tcPr marL="99060" marR="99060"/>
                </a:tc>
              </a:tr>
            </a:tbl>
          </a:graphicData>
        </a:graphic>
      </p:graphicFrame>
      <p:sp>
        <p:nvSpPr>
          <p:cNvPr id="5" name="Slide Number Placeholder 2"/>
          <p:cNvSpPr txBox="1"/>
          <p:nvPr/>
        </p:nvSpPr>
        <p:spPr>
          <a:xfrm>
            <a:off x="9245600" y="6492884"/>
            <a:ext cx="6604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66</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5446354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906000" cy="648072"/>
          </a:xfrm>
          <a:solidFill>
            <a:schemeClr val="accent5">
              <a:lumMod val="75000"/>
            </a:schemeClr>
          </a:solidFill>
        </p:spPr>
        <p:txBody>
          <a:bodyPr>
            <a:normAutofit/>
          </a:bodyPr>
          <a:lstStyle/>
          <a:p>
            <a:r>
              <a:rPr lang="id-ID" sz="3600" dirty="0" smtClean="0">
                <a:solidFill>
                  <a:schemeClr val="bg1"/>
                </a:solidFill>
              </a:rPr>
              <a:t>Matematika</a:t>
            </a:r>
            <a:endParaRPr lang="id-ID" sz="3600" dirty="0">
              <a:solidFill>
                <a:schemeClr val="bg1"/>
              </a:solidFill>
            </a:endParaRPr>
          </a:p>
        </p:txBody>
      </p:sp>
      <p:graphicFrame>
        <p:nvGraphicFramePr>
          <p:cNvPr id="4" name="Content Placeholder 3"/>
          <p:cNvGraphicFramePr>
            <a:graphicFrameLocks noGrp="1"/>
          </p:cNvGraphicFramePr>
          <p:nvPr>
            <p:ph idx="1"/>
          </p:nvPr>
        </p:nvGraphicFramePr>
        <p:xfrm>
          <a:off x="38458" y="692696"/>
          <a:ext cx="9829091" cy="5765800"/>
        </p:xfrm>
        <a:graphic>
          <a:graphicData uri="http://schemas.openxmlformats.org/drawingml/2006/table">
            <a:tbl>
              <a:tblPr firstRow="1" bandRow="1">
                <a:tableStyleId>{5C22544A-7EE6-4342-B048-85BDC9FD1C3A}</a:tableStyleId>
              </a:tblPr>
              <a:tblGrid>
                <a:gridCol w="624069"/>
                <a:gridCol w="3432381"/>
                <a:gridCol w="5772641"/>
              </a:tblGrid>
              <a:tr h="370840">
                <a:tc>
                  <a:txBody>
                    <a:bodyPr/>
                    <a:lstStyle/>
                    <a:p>
                      <a:pPr algn="ctr"/>
                      <a:r>
                        <a:rPr lang="id-ID" sz="2400" dirty="0" smtClean="0"/>
                        <a:t>No</a:t>
                      </a:r>
                      <a:endParaRPr lang="id-ID" sz="2400" dirty="0"/>
                    </a:p>
                  </a:txBody>
                  <a:tcPr marL="99060" marR="99060"/>
                </a:tc>
                <a:tc>
                  <a:txBody>
                    <a:bodyPr/>
                    <a:lstStyle/>
                    <a:p>
                      <a:pPr algn="ctr"/>
                      <a:r>
                        <a:rPr lang="id-ID" sz="2400" dirty="0" smtClean="0"/>
                        <a:t>Kurikulum Lama</a:t>
                      </a:r>
                      <a:endParaRPr lang="id-ID" sz="2400" dirty="0"/>
                    </a:p>
                  </a:txBody>
                  <a:tcPr marL="99060" marR="99060"/>
                </a:tc>
                <a:tc>
                  <a:txBody>
                    <a:bodyPr/>
                    <a:lstStyle/>
                    <a:p>
                      <a:pPr algn="ctr"/>
                      <a:r>
                        <a:rPr lang="id-ID" sz="2400" dirty="0" smtClean="0"/>
                        <a:t>Kurikulum Baru</a:t>
                      </a:r>
                      <a:endParaRPr lang="id-ID" sz="2400" dirty="0"/>
                    </a:p>
                  </a:txBody>
                  <a:tcPr marL="99060" marR="99060"/>
                </a:tc>
              </a:tr>
              <a:tr h="370840">
                <a:tc>
                  <a:txBody>
                    <a:bodyPr/>
                    <a:lstStyle/>
                    <a:p>
                      <a:r>
                        <a:rPr lang="id-ID" sz="1800" dirty="0" smtClean="0"/>
                        <a:t>1</a:t>
                      </a:r>
                      <a:endParaRPr lang="id-ID" sz="1800" dirty="0"/>
                    </a:p>
                  </a:txBody>
                  <a:tcPr marL="99060" marR="99060"/>
                </a:tc>
                <a:tc>
                  <a:txBody>
                    <a:bodyPr/>
                    <a:lstStyle/>
                    <a:p>
                      <a:r>
                        <a:rPr lang="id-ID" sz="1800" dirty="0" smtClean="0"/>
                        <a:t>Langsung masuk ke materi abstrak</a:t>
                      </a:r>
                      <a:endParaRPr lang="id-ID" sz="1800" dirty="0"/>
                    </a:p>
                  </a:txBody>
                  <a:tcPr marL="99060" marR="99060"/>
                </a:tc>
                <a:tc>
                  <a:txBody>
                    <a:bodyPr/>
                    <a:lstStyle/>
                    <a:p>
                      <a:r>
                        <a:rPr lang="id-ID" sz="1800" dirty="0" smtClean="0"/>
                        <a:t>Mulai dari pengamatan</a:t>
                      </a:r>
                      <a:r>
                        <a:rPr lang="id-ID" sz="1800" baseline="0" dirty="0" smtClean="0"/>
                        <a:t> permasalahan konkret, kemudian ke semi konkret, dan akhirnya abstraksi permasalahan</a:t>
                      </a:r>
                      <a:endParaRPr lang="id-ID" sz="1800" dirty="0"/>
                    </a:p>
                  </a:txBody>
                  <a:tcPr marL="99060" marR="99060"/>
                </a:tc>
              </a:tr>
              <a:tr h="370840">
                <a:tc>
                  <a:txBody>
                    <a:bodyPr/>
                    <a:lstStyle/>
                    <a:p>
                      <a:r>
                        <a:rPr lang="id-ID" sz="1800" dirty="0" smtClean="0"/>
                        <a:t>2</a:t>
                      </a:r>
                      <a:endParaRPr lang="id-ID" sz="1800" dirty="0"/>
                    </a:p>
                  </a:txBody>
                  <a:tcPr marL="99060" marR="99060"/>
                </a:tc>
                <a:tc>
                  <a:txBody>
                    <a:bodyPr/>
                    <a:lstStyle/>
                    <a:p>
                      <a:r>
                        <a:rPr lang="id-ID" sz="1800" dirty="0" smtClean="0"/>
                        <a:t>Banyak rumus yang harus dihafal</a:t>
                      </a:r>
                      <a:r>
                        <a:rPr lang="id-ID" sz="1800" baseline="0" dirty="0" smtClean="0"/>
                        <a:t> untuk menyelesaikan permasalahan (hanya bisa menggunakan)</a:t>
                      </a:r>
                      <a:endParaRPr lang="id-ID" sz="1800" dirty="0"/>
                    </a:p>
                  </a:txBody>
                  <a:tcPr marL="99060" marR="99060"/>
                </a:tc>
                <a:tc>
                  <a:txBody>
                    <a:bodyPr/>
                    <a:lstStyle/>
                    <a:p>
                      <a:r>
                        <a:rPr lang="id-ID" sz="1800" dirty="0" smtClean="0"/>
                        <a:t>Rumus diturunkan</a:t>
                      </a:r>
                      <a:r>
                        <a:rPr lang="id-ID" sz="1800" baseline="0" dirty="0" smtClean="0"/>
                        <a:t> oleh siswa dan permasalahan yang diajukan harus dapat dikerjakan siswa hanya dengan rumus-rumus dan pengertian dasar (tidak hanya bisa mnggunakan tetapi juga memahami asal-usulnya)</a:t>
                      </a:r>
                      <a:endParaRPr lang="id-ID" sz="1800" dirty="0"/>
                    </a:p>
                  </a:txBody>
                  <a:tcPr marL="99060" marR="99060"/>
                </a:tc>
              </a:tr>
              <a:tr h="370840">
                <a:tc>
                  <a:txBody>
                    <a:bodyPr/>
                    <a:lstStyle/>
                    <a:p>
                      <a:r>
                        <a:rPr lang="id-ID" sz="1800" dirty="0" smtClean="0"/>
                        <a:t>3</a:t>
                      </a:r>
                      <a:endParaRPr lang="id-ID" sz="1800" dirty="0"/>
                    </a:p>
                  </a:txBody>
                  <a:tcPr marL="99060" marR="99060"/>
                </a:tc>
                <a:tc>
                  <a:txBody>
                    <a:bodyPr/>
                    <a:lstStyle/>
                    <a:p>
                      <a:r>
                        <a:rPr lang="id-ID" sz="1800" dirty="0" smtClean="0"/>
                        <a:t>Permasalahan matematika selalu diasosiasikan dengan [direduksi menjadi] angka  </a:t>
                      </a:r>
                      <a:endParaRPr lang="id-ID" sz="1800" dirty="0"/>
                    </a:p>
                  </a:txBody>
                  <a:tcPr marL="99060" marR="99060"/>
                </a:tc>
                <a:tc>
                  <a:txBody>
                    <a:bodyPr/>
                    <a:lstStyle/>
                    <a:p>
                      <a:r>
                        <a:rPr lang="id-ID" sz="1800" dirty="0" smtClean="0"/>
                        <a:t>Perimbangan antara matematika dengan angka dan tanpa angka [gambar, grafik, pola, dsb]</a:t>
                      </a:r>
                      <a:endParaRPr lang="id-ID" sz="1800" dirty="0"/>
                    </a:p>
                  </a:txBody>
                  <a:tcPr marL="99060" marR="99060"/>
                </a:tc>
              </a:tr>
              <a:tr h="370840">
                <a:tc>
                  <a:txBody>
                    <a:bodyPr/>
                    <a:lstStyle/>
                    <a:p>
                      <a:r>
                        <a:rPr lang="id-ID" sz="1800" dirty="0" smtClean="0"/>
                        <a:t>4</a:t>
                      </a:r>
                      <a:endParaRPr lang="id-ID" sz="1800" dirty="0"/>
                    </a:p>
                  </a:txBody>
                  <a:tcPr marL="99060" marR="99060"/>
                </a:tc>
                <a:tc>
                  <a:txBody>
                    <a:bodyPr/>
                    <a:lstStyle/>
                    <a:p>
                      <a:r>
                        <a:rPr lang="id-ID" sz="1800" dirty="0" smtClean="0"/>
                        <a:t>Tidak</a:t>
                      </a:r>
                      <a:r>
                        <a:rPr lang="id-ID" sz="1800" baseline="0" dirty="0" smtClean="0"/>
                        <a:t> membiasakan siswa untuk berfikir kritis [hanya mekanistis]</a:t>
                      </a:r>
                      <a:endParaRPr lang="id-ID" sz="1800" dirty="0"/>
                    </a:p>
                  </a:txBody>
                  <a:tcPr marL="99060" marR="99060"/>
                </a:tc>
                <a:tc>
                  <a:txBody>
                    <a:bodyPr/>
                    <a:lstStyle/>
                    <a:p>
                      <a:r>
                        <a:rPr lang="id-ID" sz="1800" dirty="0" smtClean="0"/>
                        <a:t>Dirancang</a:t>
                      </a:r>
                      <a:r>
                        <a:rPr lang="id-ID" sz="1800" baseline="0" dirty="0" smtClean="0"/>
                        <a:t>  supaya siswa harus berfikir kritis untuk menyelesaikan permasalahan yang diajukan</a:t>
                      </a:r>
                      <a:endParaRPr lang="id-ID" sz="1800" dirty="0"/>
                    </a:p>
                  </a:txBody>
                  <a:tcPr marL="99060" marR="99060"/>
                </a:tc>
              </a:tr>
              <a:tr h="370840">
                <a:tc>
                  <a:txBody>
                    <a:bodyPr/>
                    <a:lstStyle/>
                    <a:p>
                      <a:r>
                        <a:rPr lang="id-ID" sz="1800" dirty="0" smtClean="0"/>
                        <a:t>5</a:t>
                      </a:r>
                      <a:endParaRPr lang="id-ID" sz="1800" dirty="0"/>
                    </a:p>
                  </a:txBody>
                  <a:tcPr marL="99060" marR="99060"/>
                </a:tc>
                <a:tc>
                  <a:txBody>
                    <a:bodyPr/>
                    <a:lstStyle/>
                    <a:p>
                      <a:r>
                        <a:rPr lang="id-ID" sz="1800" dirty="0" smtClean="0"/>
                        <a:t>Metode</a:t>
                      </a:r>
                      <a:r>
                        <a:rPr lang="id-ID" sz="1800" baseline="0" dirty="0" smtClean="0"/>
                        <a:t> penyelesaian masalah yang tidak terstruktur</a:t>
                      </a:r>
                      <a:endParaRPr lang="id-ID" sz="18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Membiasakan siswa berfikir</a:t>
                      </a:r>
                      <a:r>
                        <a:rPr lang="id-ID" sz="1800" baseline="0" dirty="0" smtClean="0"/>
                        <a:t> algoritmis</a:t>
                      </a:r>
                      <a:endParaRPr lang="id-ID" sz="1800" dirty="0" smtClean="0"/>
                    </a:p>
                  </a:txBody>
                  <a:tcPr marL="99060" marR="99060"/>
                </a:tc>
              </a:tr>
              <a:tr h="370840">
                <a:tc>
                  <a:txBody>
                    <a:bodyPr/>
                    <a:lstStyle/>
                    <a:p>
                      <a:r>
                        <a:rPr lang="id-ID" sz="1800" dirty="0" smtClean="0"/>
                        <a:t>6</a:t>
                      </a:r>
                      <a:endParaRPr lang="id-ID" sz="1800" dirty="0"/>
                    </a:p>
                  </a:txBody>
                  <a:tcPr marL="99060" marR="99060"/>
                </a:tc>
                <a:tc>
                  <a:txBody>
                    <a:bodyPr/>
                    <a:lstStyle/>
                    <a:p>
                      <a:r>
                        <a:rPr lang="id-ID" sz="1800" dirty="0" smtClean="0"/>
                        <a:t>Data dan statistik dikenalkan di kelas IX saja</a:t>
                      </a:r>
                      <a:endParaRPr lang="id-ID" sz="18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Memperluas</a:t>
                      </a:r>
                      <a:r>
                        <a:rPr lang="id-ID" sz="1800" baseline="0" dirty="0" smtClean="0"/>
                        <a:t> materi mencakup peluang, pengolahan data, dan statistik sejak kelas VII serta materi lain sesuai dengan standar internasional</a:t>
                      </a:r>
                      <a:endParaRPr lang="id-ID" sz="1800" dirty="0" smtClean="0"/>
                    </a:p>
                  </a:txBody>
                  <a:tcPr marL="99060" marR="99060"/>
                </a:tc>
              </a:tr>
              <a:tr h="370840">
                <a:tc>
                  <a:txBody>
                    <a:bodyPr/>
                    <a:lstStyle/>
                    <a:p>
                      <a:r>
                        <a:rPr lang="id-ID" sz="1800" dirty="0" smtClean="0"/>
                        <a:t>7</a:t>
                      </a:r>
                      <a:endParaRPr lang="id-ID" sz="1800" dirty="0"/>
                    </a:p>
                  </a:txBody>
                  <a:tcPr marL="99060" marR="99060"/>
                </a:tc>
                <a:tc>
                  <a:txBody>
                    <a:bodyPr/>
                    <a:lstStyle/>
                    <a:p>
                      <a:r>
                        <a:rPr lang="id-ID" sz="1800" dirty="0" smtClean="0"/>
                        <a:t>Matematika adalah eksak</a:t>
                      </a:r>
                      <a:endParaRPr lang="id-ID" sz="1800" dirty="0"/>
                    </a:p>
                  </a:txBody>
                  <a:tcPr marL="99060" marR="99060"/>
                </a:tc>
                <a:tc>
                  <a:txBody>
                    <a:bodyPr/>
                    <a:lstStyle/>
                    <a:p>
                      <a:r>
                        <a:rPr lang="id-ID" sz="1800" dirty="0" smtClean="0"/>
                        <a:t>Mengenalkan konsep pendekatan</a:t>
                      </a:r>
                      <a:r>
                        <a:rPr lang="id-ID" sz="1800" baseline="0" dirty="0" smtClean="0"/>
                        <a:t> dan</a:t>
                      </a:r>
                      <a:r>
                        <a:rPr lang="id-ID" sz="1800" dirty="0" smtClean="0"/>
                        <a:t> perkiraan</a:t>
                      </a:r>
                      <a:endParaRPr lang="id-ID" sz="1800" dirty="0"/>
                    </a:p>
                  </a:txBody>
                  <a:tcPr marL="99060" marR="99060"/>
                </a:tc>
              </a:tr>
            </a:tbl>
          </a:graphicData>
        </a:graphic>
      </p:graphicFrame>
      <p:sp>
        <p:nvSpPr>
          <p:cNvPr id="5" name="Slide Number Placeholder 2"/>
          <p:cNvSpPr txBox="1"/>
          <p:nvPr/>
        </p:nvSpPr>
        <p:spPr>
          <a:xfrm>
            <a:off x="9245600" y="6492884"/>
            <a:ext cx="6604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67</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05641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906000" cy="648072"/>
          </a:xfrm>
          <a:solidFill>
            <a:schemeClr val="accent5">
              <a:lumMod val="75000"/>
            </a:schemeClr>
          </a:solidFill>
        </p:spPr>
        <p:txBody>
          <a:bodyPr>
            <a:normAutofit/>
          </a:bodyPr>
          <a:lstStyle/>
          <a:p>
            <a:r>
              <a:rPr lang="id-ID" sz="3600" dirty="0" smtClean="0">
                <a:solidFill>
                  <a:schemeClr val="bg1"/>
                </a:solidFill>
              </a:rPr>
              <a:t>Bahasa Indonesia/Inggris</a:t>
            </a:r>
            <a:endParaRPr lang="id-ID" sz="3600" dirty="0">
              <a:solidFill>
                <a:schemeClr val="bg1"/>
              </a:solidFill>
            </a:endParaRPr>
          </a:p>
        </p:txBody>
      </p:sp>
      <p:graphicFrame>
        <p:nvGraphicFramePr>
          <p:cNvPr id="4" name="Content Placeholder 3"/>
          <p:cNvGraphicFramePr>
            <a:graphicFrameLocks noGrp="1"/>
          </p:cNvGraphicFramePr>
          <p:nvPr>
            <p:ph idx="1"/>
          </p:nvPr>
        </p:nvGraphicFramePr>
        <p:xfrm>
          <a:off x="38454" y="692696"/>
          <a:ext cx="9829092" cy="5029200"/>
        </p:xfrm>
        <a:graphic>
          <a:graphicData uri="http://schemas.openxmlformats.org/drawingml/2006/table">
            <a:tbl>
              <a:tblPr firstRow="1" bandRow="1">
                <a:tableStyleId>{5C22544A-7EE6-4342-B048-85BDC9FD1C3A}</a:tableStyleId>
              </a:tblPr>
              <a:tblGrid>
                <a:gridCol w="624069"/>
                <a:gridCol w="3120347"/>
                <a:gridCol w="6084676"/>
              </a:tblGrid>
              <a:tr h="370840">
                <a:tc>
                  <a:txBody>
                    <a:bodyPr/>
                    <a:lstStyle/>
                    <a:p>
                      <a:pPr algn="ctr"/>
                      <a:r>
                        <a:rPr lang="id-ID" sz="2400" dirty="0" smtClean="0"/>
                        <a:t>No</a:t>
                      </a:r>
                      <a:endParaRPr lang="id-ID" sz="2400" dirty="0"/>
                    </a:p>
                  </a:txBody>
                  <a:tcPr marL="99060" marR="99060"/>
                </a:tc>
                <a:tc>
                  <a:txBody>
                    <a:bodyPr/>
                    <a:lstStyle/>
                    <a:p>
                      <a:pPr algn="ctr"/>
                      <a:r>
                        <a:rPr lang="id-ID" sz="2400" dirty="0" smtClean="0"/>
                        <a:t>Kurikulum Lama</a:t>
                      </a:r>
                      <a:endParaRPr lang="id-ID" sz="2400" dirty="0"/>
                    </a:p>
                  </a:txBody>
                  <a:tcPr marL="99060" marR="99060"/>
                </a:tc>
                <a:tc>
                  <a:txBody>
                    <a:bodyPr/>
                    <a:lstStyle/>
                    <a:p>
                      <a:pPr algn="ctr"/>
                      <a:r>
                        <a:rPr lang="id-ID" sz="2400" dirty="0" smtClean="0"/>
                        <a:t>Kurikulum Baru</a:t>
                      </a:r>
                      <a:endParaRPr lang="id-ID" sz="2400" dirty="0"/>
                    </a:p>
                  </a:txBody>
                  <a:tcPr marL="99060" marR="99060"/>
                </a:tc>
              </a:tr>
              <a:tr h="370840">
                <a:tc>
                  <a:txBody>
                    <a:bodyPr/>
                    <a:lstStyle/>
                    <a:p>
                      <a:r>
                        <a:rPr lang="id-ID" sz="1800" dirty="0" smtClean="0"/>
                        <a:t>1</a:t>
                      </a:r>
                      <a:endParaRPr lang="id-ID" sz="1800" dirty="0"/>
                    </a:p>
                  </a:txBody>
                  <a:tcPr marL="99060" marR="99060"/>
                </a:tc>
                <a:tc>
                  <a:txBody>
                    <a:bodyPr/>
                    <a:lstStyle/>
                    <a:p>
                      <a:r>
                        <a:rPr lang="id-ID" sz="1800" dirty="0" smtClean="0"/>
                        <a:t>Materi yang diajarkan ditekankan  pada  tatabahasa/struktur bahasa</a:t>
                      </a:r>
                      <a:endParaRPr lang="id-ID" sz="1800" dirty="0"/>
                    </a:p>
                  </a:txBody>
                  <a:tcPr marL="99060" marR="99060"/>
                </a:tc>
                <a:tc>
                  <a:txBody>
                    <a:bodyPr/>
                    <a:lstStyle/>
                    <a:p>
                      <a:r>
                        <a:rPr lang="id-ID" sz="1800" dirty="0" smtClean="0"/>
                        <a:t>Materi yang dijarkan ditekankan pada kompetensi berbahasa sebagai alat komunikasi untuk menyampaikan gagasan dan pengetahuan</a:t>
                      </a:r>
                      <a:endParaRPr lang="id-ID" sz="1800" dirty="0"/>
                    </a:p>
                  </a:txBody>
                  <a:tcPr marL="99060" marR="99060"/>
                </a:tc>
              </a:tr>
              <a:tr h="370840">
                <a:tc>
                  <a:txBody>
                    <a:bodyPr/>
                    <a:lstStyle/>
                    <a:p>
                      <a:r>
                        <a:rPr lang="id-ID" sz="1800" dirty="0" smtClean="0"/>
                        <a:t>2</a:t>
                      </a:r>
                      <a:endParaRPr lang="id-ID" sz="1800" dirty="0"/>
                    </a:p>
                  </a:txBody>
                  <a:tcPr marL="99060" marR="99060"/>
                </a:tc>
                <a:tc>
                  <a:txBody>
                    <a:bodyPr/>
                    <a:lstStyle/>
                    <a:p>
                      <a:r>
                        <a:rPr lang="id-ID" sz="1800" dirty="0" smtClean="0"/>
                        <a:t>Siswa tidak dibiasakan membaca dan</a:t>
                      </a:r>
                      <a:r>
                        <a:rPr lang="id-ID" sz="1800" baseline="0" dirty="0" smtClean="0"/>
                        <a:t> memahami makna teks yang disajikan</a:t>
                      </a:r>
                      <a:endParaRPr lang="id-ID" sz="1800" dirty="0"/>
                    </a:p>
                  </a:txBody>
                  <a:tcPr marL="99060" marR="99060"/>
                </a:tc>
                <a:tc>
                  <a:txBody>
                    <a:bodyPr/>
                    <a:lstStyle/>
                    <a:p>
                      <a:r>
                        <a:rPr lang="id-ID" sz="1800" dirty="0" smtClean="0"/>
                        <a:t>Siswa dibiasakan membaca dan memahami makna teks</a:t>
                      </a:r>
                      <a:r>
                        <a:rPr lang="id-ID" sz="1800" baseline="0" dirty="0" smtClean="0"/>
                        <a:t> serta meringkas dan menyajikan ulang dengan bahasa sendiri</a:t>
                      </a:r>
                      <a:endParaRPr lang="id-ID" sz="1800" dirty="0"/>
                    </a:p>
                  </a:txBody>
                  <a:tcPr marL="99060" marR="99060"/>
                </a:tc>
              </a:tr>
              <a:tr h="370840">
                <a:tc>
                  <a:txBody>
                    <a:bodyPr/>
                    <a:lstStyle/>
                    <a:p>
                      <a:r>
                        <a:rPr lang="id-ID" sz="1800" dirty="0" smtClean="0"/>
                        <a:t>3</a:t>
                      </a:r>
                      <a:endParaRPr lang="id-ID" sz="1800" dirty="0"/>
                    </a:p>
                  </a:txBody>
                  <a:tcPr marL="99060" marR="99060"/>
                </a:tc>
                <a:tc>
                  <a:txBody>
                    <a:bodyPr/>
                    <a:lstStyle/>
                    <a:p>
                      <a:r>
                        <a:rPr lang="id-ID" sz="1800" dirty="0" smtClean="0"/>
                        <a:t>Siswa tidak dibiasakan menyusun teks yang sistematis, logis, dan efektif</a:t>
                      </a:r>
                      <a:endParaRPr lang="id-ID" sz="1800" dirty="0"/>
                    </a:p>
                  </a:txBody>
                  <a:tcPr marL="99060" marR="99060"/>
                </a:tc>
                <a:tc>
                  <a:txBody>
                    <a:bodyPr/>
                    <a:lstStyle/>
                    <a:p>
                      <a:r>
                        <a:rPr lang="id-ID" sz="1800" dirty="0" smtClean="0"/>
                        <a:t>Siswa dibiasakan menyusun teks yang sistematis, logis, dan efektif melalui latihan-latihan penyusunan</a:t>
                      </a:r>
                      <a:r>
                        <a:rPr lang="id-ID" sz="1800" baseline="0" dirty="0" smtClean="0"/>
                        <a:t> teks</a:t>
                      </a:r>
                      <a:endParaRPr lang="id-ID" sz="1800" dirty="0"/>
                    </a:p>
                  </a:txBody>
                  <a:tcPr marL="99060" marR="99060"/>
                </a:tc>
              </a:tr>
              <a:tr h="370840">
                <a:tc>
                  <a:txBody>
                    <a:bodyPr/>
                    <a:lstStyle/>
                    <a:p>
                      <a:r>
                        <a:rPr lang="id-ID" sz="1800" dirty="0" smtClean="0"/>
                        <a:t>4</a:t>
                      </a:r>
                      <a:endParaRPr lang="id-ID" sz="1800" dirty="0"/>
                    </a:p>
                  </a:txBody>
                  <a:tcPr marL="99060" marR="99060"/>
                </a:tc>
                <a:tc>
                  <a:txBody>
                    <a:bodyPr/>
                    <a:lstStyle/>
                    <a:p>
                      <a:r>
                        <a:rPr lang="id-ID" sz="1800" dirty="0" smtClean="0"/>
                        <a:t>Siswa tidak dikenalkan tentang aturan-aturan teks yang sesuai dengan kebutuhan</a:t>
                      </a:r>
                      <a:endParaRPr lang="id-ID" sz="1800" dirty="0"/>
                    </a:p>
                  </a:txBody>
                  <a:tcPr marL="99060" marR="99060"/>
                </a:tc>
                <a:tc>
                  <a:txBody>
                    <a:bodyPr/>
                    <a:lstStyle/>
                    <a:p>
                      <a:r>
                        <a:rPr lang="id-ID" sz="1800" dirty="0" smtClean="0"/>
                        <a:t>Siswa</a:t>
                      </a:r>
                      <a:r>
                        <a:rPr lang="id-ID" sz="1800" baseline="0" dirty="0" smtClean="0"/>
                        <a:t> dikenalkan dengan aturan-aturan teks yang sesuai sehingga tidak rancu dalam proses penyusunan teks (sesuai dengan situasi dan kondisi: siapa, apa, dimana)</a:t>
                      </a:r>
                      <a:endParaRPr lang="id-ID" sz="1800" dirty="0"/>
                    </a:p>
                  </a:txBody>
                  <a:tcPr marL="99060" marR="99060"/>
                </a:tc>
              </a:tr>
              <a:tr h="370840">
                <a:tc>
                  <a:txBody>
                    <a:bodyPr/>
                    <a:lstStyle/>
                    <a:p>
                      <a:r>
                        <a:rPr lang="id-ID" sz="1800" dirty="0" smtClean="0"/>
                        <a:t>5</a:t>
                      </a:r>
                      <a:endParaRPr lang="id-ID" sz="1800" dirty="0"/>
                    </a:p>
                  </a:txBody>
                  <a:tcPr marL="99060" marR="99060"/>
                </a:tc>
                <a:tc>
                  <a:txBody>
                    <a:bodyPr/>
                    <a:lstStyle/>
                    <a:p>
                      <a:r>
                        <a:rPr lang="id-ID" sz="1800" dirty="0" smtClean="0"/>
                        <a:t>Kurang menekankan</a:t>
                      </a:r>
                      <a:r>
                        <a:rPr lang="id-ID" sz="1800" baseline="0" dirty="0" smtClean="0"/>
                        <a:t> pada pentingnya ekspresi dan spontanitas dalam berbahasa</a:t>
                      </a:r>
                      <a:endParaRPr lang="id-ID" sz="1800" dirty="0"/>
                    </a:p>
                  </a:txBody>
                  <a:tcPr marL="99060" marR="99060"/>
                </a:tc>
                <a:tc>
                  <a:txBody>
                    <a:bodyPr/>
                    <a:lstStyle/>
                    <a:p>
                      <a:r>
                        <a:rPr lang="id-ID" sz="1800" dirty="0" smtClean="0"/>
                        <a:t>Siswa dibiasakan untuk dapat mengekspresikan dirinya dan pengetahuannya dengan bahasa yang meyakinkan</a:t>
                      </a:r>
                      <a:r>
                        <a:rPr lang="id-ID" sz="1800" baseline="0" dirty="0" smtClean="0"/>
                        <a:t> secara spontan</a:t>
                      </a:r>
                      <a:endParaRPr lang="id-ID" sz="1800" dirty="0"/>
                    </a:p>
                  </a:txBody>
                  <a:tcPr marL="99060" marR="99060"/>
                </a:tc>
              </a:tr>
            </a:tbl>
          </a:graphicData>
        </a:graphic>
      </p:graphicFrame>
      <p:sp>
        <p:nvSpPr>
          <p:cNvPr id="5" name="Slide Number Placeholder 2"/>
          <p:cNvSpPr txBox="1"/>
          <p:nvPr/>
        </p:nvSpPr>
        <p:spPr>
          <a:xfrm>
            <a:off x="9245600" y="6492884"/>
            <a:ext cx="6604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68</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195457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906000" cy="648072"/>
          </a:xfrm>
          <a:solidFill>
            <a:schemeClr val="accent5">
              <a:lumMod val="75000"/>
            </a:schemeClr>
          </a:solidFill>
        </p:spPr>
        <p:txBody>
          <a:bodyPr>
            <a:normAutofit/>
          </a:bodyPr>
          <a:lstStyle/>
          <a:p>
            <a:r>
              <a:rPr lang="id-ID" sz="3600" dirty="0" smtClean="0">
                <a:solidFill>
                  <a:schemeClr val="bg1"/>
                </a:solidFill>
              </a:rPr>
              <a:t>Pendidikan Pancasila dan Kewarganegaran</a:t>
            </a:r>
            <a:endParaRPr lang="id-ID" sz="3600" dirty="0">
              <a:solidFill>
                <a:schemeClr val="bg1"/>
              </a:solidFill>
            </a:endParaRPr>
          </a:p>
        </p:txBody>
      </p:sp>
      <p:graphicFrame>
        <p:nvGraphicFramePr>
          <p:cNvPr id="4" name="Content Placeholder 3"/>
          <p:cNvGraphicFramePr>
            <a:graphicFrameLocks noGrp="1"/>
          </p:cNvGraphicFramePr>
          <p:nvPr>
            <p:ph idx="1"/>
          </p:nvPr>
        </p:nvGraphicFramePr>
        <p:xfrm>
          <a:off x="38454" y="692696"/>
          <a:ext cx="9829092" cy="4663440"/>
        </p:xfrm>
        <a:graphic>
          <a:graphicData uri="http://schemas.openxmlformats.org/drawingml/2006/table">
            <a:tbl>
              <a:tblPr firstRow="1" bandRow="1">
                <a:tableStyleId>{5C22544A-7EE6-4342-B048-85BDC9FD1C3A}</a:tableStyleId>
              </a:tblPr>
              <a:tblGrid>
                <a:gridCol w="624069"/>
                <a:gridCol w="3120347"/>
                <a:gridCol w="6084676"/>
              </a:tblGrid>
              <a:tr h="370840">
                <a:tc>
                  <a:txBody>
                    <a:bodyPr/>
                    <a:lstStyle/>
                    <a:p>
                      <a:pPr algn="ctr"/>
                      <a:r>
                        <a:rPr lang="id-ID" sz="2400" dirty="0" smtClean="0"/>
                        <a:t>No</a:t>
                      </a:r>
                      <a:endParaRPr lang="id-ID" sz="2400" dirty="0"/>
                    </a:p>
                  </a:txBody>
                  <a:tcPr marL="99060" marR="99060"/>
                </a:tc>
                <a:tc>
                  <a:txBody>
                    <a:bodyPr/>
                    <a:lstStyle/>
                    <a:p>
                      <a:pPr algn="ctr"/>
                      <a:r>
                        <a:rPr lang="id-ID" sz="2400" dirty="0" smtClean="0"/>
                        <a:t>Kurikulum Lama</a:t>
                      </a:r>
                      <a:endParaRPr lang="id-ID" sz="2400" dirty="0"/>
                    </a:p>
                  </a:txBody>
                  <a:tcPr marL="99060" marR="99060"/>
                </a:tc>
                <a:tc>
                  <a:txBody>
                    <a:bodyPr/>
                    <a:lstStyle/>
                    <a:p>
                      <a:pPr algn="ctr"/>
                      <a:r>
                        <a:rPr lang="id-ID" sz="2400" dirty="0" smtClean="0"/>
                        <a:t>Kurikulum Baru</a:t>
                      </a:r>
                      <a:endParaRPr lang="id-ID" sz="2400" dirty="0"/>
                    </a:p>
                  </a:txBody>
                  <a:tcPr marL="99060" marR="99060"/>
                </a:tc>
              </a:tr>
              <a:tr h="370840">
                <a:tc>
                  <a:txBody>
                    <a:bodyPr/>
                    <a:lstStyle/>
                    <a:p>
                      <a:r>
                        <a:rPr lang="id-ID" sz="1800" dirty="0" smtClean="0"/>
                        <a:t>1</a:t>
                      </a:r>
                      <a:endParaRPr lang="id-ID" sz="1800" dirty="0"/>
                    </a:p>
                  </a:txBody>
                  <a:tcPr marL="99060" marR="99060"/>
                </a:tc>
                <a:tc>
                  <a:txBody>
                    <a:bodyPr/>
                    <a:lstStyle/>
                    <a:p>
                      <a:r>
                        <a:rPr lang="id-ID" sz="1800" dirty="0" smtClean="0"/>
                        <a:t>Materi disajikan berdasarkan empat pilar dengan pembahasan</a:t>
                      </a:r>
                      <a:r>
                        <a:rPr lang="id-ID" sz="1800" baseline="0" dirty="0" smtClean="0"/>
                        <a:t> yang terpisah-pisah</a:t>
                      </a:r>
                      <a:r>
                        <a:rPr lang="id-ID" sz="1800" dirty="0" smtClean="0"/>
                        <a:t>  </a:t>
                      </a:r>
                      <a:endParaRPr lang="id-ID" sz="1800" dirty="0"/>
                    </a:p>
                  </a:txBody>
                  <a:tcPr marL="99060" marR="99060"/>
                </a:tc>
                <a:tc>
                  <a:txBody>
                    <a:bodyPr/>
                    <a:lstStyle/>
                    <a:p>
                      <a:r>
                        <a:rPr lang="id-ID" sz="1800" dirty="0" smtClean="0"/>
                        <a:t>Materi disajikan tidak</a:t>
                      </a:r>
                      <a:r>
                        <a:rPr lang="id-ID" sz="1800" baseline="0" dirty="0" smtClean="0"/>
                        <a:t> berdasarkan pada pengelompokkan menurut empat pilar kebangsaan tetapi berdasarkan keterpaduan empat pilar dalam pembentukan karakter bangsa</a:t>
                      </a:r>
                      <a:endParaRPr lang="id-ID" sz="1800" dirty="0"/>
                    </a:p>
                  </a:txBody>
                  <a:tcPr marL="99060" marR="99060"/>
                </a:tc>
              </a:tr>
              <a:tr h="370840">
                <a:tc>
                  <a:txBody>
                    <a:bodyPr/>
                    <a:lstStyle/>
                    <a:p>
                      <a:r>
                        <a:rPr lang="id-ID" sz="1800" dirty="0" smtClean="0"/>
                        <a:t>2</a:t>
                      </a:r>
                      <a:endParaRPr lang="id-ID" sz="18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Materi disajikan berdasarkan pasokan yang ada pada empat pilar kebangsaan</a:t>
                      </a: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dirty="0" smtClean="0"/>
                        <a:t>Materi disajikan berdasarkan</a:t>
                      </a:r>
                      <a:r>
                        <a:rPr lang="id-ID" sz="1800" baseline="0" dirty="0" smtClean="0"/>
                        <a:t> kebutuhan untuk menjadi warga negara yang bertanggung jawab (taat norma, asas, dan aturan) </a:t>
                      </a:r>
                      <a:endParaRPr lang="id-ID" sz="1800" dirty="0" smtClean="0"/>
                    </a:p>
                  </a:txBody>
                  <a:tcPr marL="99060" marR="99060"/>
                </a:tc>
              </a:tr>
              <a:tr h="370840">
                <a:tc>
                  <a:txBody>
                    <a:bodyPr/>
                    <a:lstStyle/>
                    <a:p>
                      <a:r>
                        <a:rPr lang="id-ID" sz="1800" dirty="0" smtClean="0"/>
                        <a:t>3</a:t>
                      </a:r>
                      <a:endParaRPr lang="id-ID" sz="1800" dirty="0"/>
                    </a:p>
                  </a:txBody>
                  <a:tcPr marL="99060" marR="99060"/>
                </a:tc>
                <a:tc>
                  <a:txBody>
                    <a:bodyPr/>
                    <a:lstStyle/>
                    <a:p>
                      <a:r>
                        <a:rPr lang="id-ID" sz="1800" dirty="0" smtClean="0"/>
                        <a:t>Tidak ada</a:t>
                      </a:r>
                      <a:r>
                        <a:rPr lang="id-ID" sz="1800" baseline="0" dirty="0" smtClean="0"/>
                        <a:t> </a:t>
                      </a:r>
                      <a:r>
                        <a:rPr lang="id-ID" sz="1800" dirty="0" smtClean="0"/>
                        <a:t>penekanan</a:t>
                      </a:r>
                      <a:r>
                        <a:rPr lang="id-ID" sz="1800" baseline="0" dirty="0" smtClean="0"/>
                        <a:t> pada tindakan nyata sebagai warga negara yang baik</a:t>
                      </a:r>
                      <a:endParaRPr lang="id-ID" sz="1800" dirty="0"/>
                    </a:p>
                  </a:txBody>
                  <a:tcPr marL="99060" marR="99060"/>
                </a:tc>
                <a:tc>
                  <a:txBody>
                    <a:bodyPr/>
                    <a:lstStyle/>
                    <a:p>
                      <a:r>
                        <a:rPr lang="id-ID" sz="1800" dirty="0" smtClean="0"/>
                        <a:t>Adanya kompetensi yang dituntut</a:t>
                      </a:r>
                      <a:r>
                        <a:rPr lang="id-ID" sz="1800" baseline="0" dirty="0" smtClean="0"/>
                        <a:t> dari siswa untuk melakukan tindakan nyata sebagai warga negara yang baik</a:t>
                      </a:r>
                      <a:endParaRPr lang="id-ID" sz="1800" dirty="0"/>
                    </a:p>
                  </a:txBody>
                  <a:tcPr marL="99060" marR="99060"/>
                </a:tc>
              </a:tr>
              <a:tr h="370840">
                <a:tc>
                  <a:txBody>
                    <a:bodyPr/>
                    <a:lstStyle/>
                    <a:p>
                      <a:r>
                        <a:rPr lang="id-ID" sz="1800" dirty="0" smtClean="0"/>
                        <a:t>4</a:t>
                      </a:r>
                      <a:endParaRPr lang="id-ID" sz="1800" dirty="0"/>
                    </a:p>
                  </a:txBody>
                  <a:tcPr marL="99060" marR="99060"/>
                </a:tc>
                <a:tc>
                  <a:txBody>
                    <a:bodyPr/>
                    <a:lstStyle/>
                    <a:p>
                      <a:r>
                        <a:rPr lang="id-ID" sz="1800" dirty="0" smtClean="0"/>
                        <a:t>Pancasila</a:t>
                      </a:r>
                      <a:r>
                        <a:rPr lang="id-ID" sz="1800" baseline="0" dirty="0" smtClean="0"/>
                        <a:t> dan Kewarganegaraan disajikan sebagai pengetahuan yang harus dihafal</a:t>
                      </a:r>
                      <a:endParaRPr lang="id-ID" sz="1800" dirty="0"/>
                    </a:p>
                  </a:txBody>
                  <a:tcPr marL="99060" marR="99060"/>
                </a:tc>
                <a:tc>
                  <a:txBody>
                    <a:bodyPr/>
                    <a:lstStyle/>
                    <a:p>
                      <a:r>
                        <a:rPr lang="id-ID" sz="1800" dirty="0" smtClean="0"/>
                        <a:t>Pancasila dan Kewarganegaraan bukan hanya pengetahuan, tetapi ditunjukkan</a:t>
                      </a:r>
                      <a:r>
                        <a:rPr lang="id-ID" sz="1800" baseline="0" dirty="0" smtClean="0"/>
                        <a:t> melalui</a:t>
                      </a:r>
                      <a:r>
                        <a:rPr lang="id-ID" sz="1800" dirty="0" smtClean="0"/>
                        <a:t> tindakan nyata dan sikap keseharian.</a:t>
                      </a:r>
                      <a:endParaRPr lang="id-ID" sz="1800" dirty="0"/>
                    </a:p>
                  </a:txBody>
                  <a:tcPr marL="99060" marR="99060"/>
                </a:tc>
              </a:tr>
            </a:tbl>
          </a:graphicData>
        </a:graphic>
      </p:graphicFrame>
      <p:sp>
        <p:nvSpPr>
          <p:cNvPr id="5" name="Slide Number Placeholder 2"/>
          <p:cNvSpPr txBox="1"/>
          <p:nvPr/>
        </p:nvSpPr>
        <p:spPr>
          <a:xfrm>
            <a:off x="9245600" y="6492884"/>
            <a:ext cx="660400" cy="365125"/>
          </a:xfrm>
          <a:prstGeom prst="rect">
            <a:avLst/>
          </a:prstGeom>
          <a:solidFill>
            <a:srgbClr val="800000"/>
          </a:solidFill>
          <a:ln>
            <a:noFill/>
          </a:ln>
        </p:spPr>
        <p:txBody>
          <a:bodyPr anchor="ctr"/>
          <a:lstStyle/>
          <a:p>
            <a:pPr algn="r" fontAlgn="auto">
              <a:spcBef>
                <a:spcPts val="0"/>
              </a:spcBef>
              <a:spcAft>
                <a:spcPts val="0"/>
              </a:spcAft>
              <a:defRPr/>
            </a:pPr>
            <a:fld id="{6E10C471-9948-4A21-9D03-EBD9D2CB6260}"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69</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89134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464" y="762000"/>
            <a:ext cx="9751219" cy="56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1" y="107923"/>
            <a:ext cx="980767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AU" sz="3200" b="1" dirty="0" err="1">
                <a:solidFill>
                  <a:srgbClr val="C00000"/>
                </a:solidFill>
              </a:rPr>
              <a:t>Perbandingan</a:t>
            </a:r>
            <a:r>
              <a:rPr lang="en-AU" sz="3200" b="1" dirty="0">
                <a:solidFill>
                  <a:srgbClr val="C00000"/>
                </a:solidFill>
              </a:rPr>
              <a:t> </a:t>
            </a:r>
            <a:r>
              <a:rPr lang="en-AU" sz="3200" b="1" dirty="0" err="1">
                <a:solidFill>
                  <a:srgbClr val="C00000"/>
                </a:solidFill>
              </a:rPr>
              <a:t>Internasional</a:t>
            </a:r>
            <a:r>
              <a:rPr lang="en-AU" sz="3200" b="1" dirty="0">
                <a:solidFill>
                  <a:srgbClr val="C00000"/>
                </a:solidFill>
              </a:rPr>
              <a:t> </a:t>
            </a:r>
            <a:r>
              <a:rPr lang="en-AU" sz="3200" b="1" i="1" dirty="0">
                <a:solidFill>
                  <a:srgbClr val="C00000"/>
                </a:solidFill>
              </a:rPr>
              <a:t>School Life </a:t>
            </a:r>
            <a:r>
              <a:rPr lang="en-AU" sz="3200" b="1" i="1" dirty="0" smtClean="0">
                <a:solidFill>
                  <a:srgbClr val="C00000"/>
                </a:solidFill>
              </a:rPr>
              <a:t>Expectancy</a:t>
            </a:r>
            <a:endParaRPr lang="en-AU" sz="3200" b="1" i="1" dirty="0">
              <a:solidFill>
                <a:srgbClr val="C00000"/>
              </a:solidFill>
            </a:endParaRPr>
          </a:p>
        </p:txBody>
      </p:sp>
      <p:sp>
        <p:nvSpPr>
          <p:cNvPr id="3077" name="TextBox 4"/>
          <p:cNvSpPr txBox="1">
            <a:spLocks noChangeArrowheads="1"/>
          </p:cNvSpPr>
          <p:nvPr/>
        </p:nvSpPr>
        <p:spPr bwMode="auto">
          <a:xfrm>
            <a:off x="319019" y="6093308"/>
            <a:ext cx="657820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AU" sz="1200"/>
              <a:t>Sumber: UNESCO dan Bank Dunia, 2012 dalam </a:t>
            </a:r>
            <a:r>
              <a:rPr lang="en-AU" sz="1200" i="1"/>
              <a:t>World Atlas of Gender Equity in Education</a:t>
            </a:r>
          </a:p>
        </p:txBody>
      </p:sp>
      <p:sp>
        <p:nvSpPr>
          <p:cNvPr id="3" name="Oval 2"/>
          <p:cNvSpPr/>
          <p:nvPr/>
        </p:nvSpPr>
        <p:spPr>
          <a:xfrm>
            <a:off x="6825211" y="4653136"/>
            <a:ext cx="1368153"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7</a:t>
            </a:fld>
            <a:endParaRPr lang="id-ID" sz="105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16260057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0" y="2905125"/>
            <a:ext cx="9906000" cy="1171575"/>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fontAlgn="auto">
              <a:spcBef>
                <a:spcPts val="0"/>
              </a:spcBef>
              <a:spcAft>
                <a:spcPts val="0"/>
              </a:spcAft>
              <a:defRPr/>
            </a:pPr>
            <a:r>
              <a:rPr lang="id-ID" sz="3600" b="1" dirty="0">
                <a:solidFill>
                  <a:schemeClr val="tx2">
                    <a:lumMod val="75000"/>
                  </a:schemeClr>
                </a:solidFill>
                <a:latin typeface="Calibri" pitchFamily="34" charset="0"/>
              </a:rPr>
              <a:t>Struktur Kurikulum </a:t>
            </a:r>
            <a:endParaRPr lang="en-GB" sz="3600" b="1" dirty="0">
              <a:solidFill>
                <a:schemeClr val="accent6"/>
              </a:solidFill>
              <a:latin typeface="Calibri" pitchFamily="34" charset="0"/>
            </a:endParaRPr>
          </a:p>
        </p:txBody>
      </p:sp>
      <p:sp>
        <p:nvSpPr>
          <p:cNvPr id="112643" name="Rounded Rectangle 4"/>
          <p:cNvSpPr>
            <a:spLocks noChangeArrowheads="1"/>
          </p:cNvSpPr>
          <p:nvPr/>
        </p:nvSpPr>
        <p:spPr bwMode="auto">
          <a:xfrm>
            <a:off x="4403729" y="1798638"/>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en-AU" sz="4400" dirty="0" smtClean="0">
                <a:solidFill>
                  <a:srgbClr val="E46C0A"/>
                </a:solidFill>
                <a:latin typeface="Arial Rounded MT Bold" pitchFamily="34" charset="0"/>
              </a:rPr>
              <a:t>C</a:t>
            </a:r>
            <a:endParaRPr lang="id-ID" sz="4400" dirty="0">
              <a:solidFill>
                <a:srgbClr val="E46C0A"/>
              </a:solidFill>
              <a:latin typeface="Arial Rounded MT Bold"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19AB51BF-DC14-4236-B28B-907627C9B199}"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70</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7005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9322971"/>
              </p:ext>
            </p:extLst>
          </p:nvPr>
        </p:nvGraphicFramePr>
        <p:xfrm>
          <a:off x="1091576" y="764704"/>
          <a:ext cx="7722857" cy="5009621"/>
        </p:xfrm>
        <a:graphic>
          <a:graphicData uri="http://schemas.openxmlformats.org/drawingml/2006/table">
            <a:tbl>
              <a:tblPr firstRow="1" bandRow="1">
                <a:tableStyleId>{F5AB1C69-6EDB-4FF4-983F-18BD219EF322}</a:tableStyleId>
              </a:tblPr>
              <a:tblGrid>
                <a:gridCol w="723039"/>
                <a:gridCol w="3675732"/>
                <a:gridCol w="566139"/>
                <a:gridCol w="566139"/>
                <a:gridCol w="566139"/>
                <a:gridCol w="566139"/>
                <a:gridCol w="566139"/>
                <a:gridCol w="493391"/>
              </a:tblGrid>
              <a:tr h="486690">
                <a:tc>
                  <a:txBody>
                    <a:bodyPr/>
                    <a:lstStyle/>
                    <a:p>
                      <a:pPr algn="ctr"/>
                      <a:r>
                        <a:rPr lang="id-ID" sz="1800" b="1" dirty="0" smtClean="0"/>
                        <a:t>No</a:t>
                      </a:r>
                      <a:endParaRPr lang="id-ID" sz="1800" b="1" dirty="0"/>
                    </a:p>
                  </a:txBody>
                  <a:tcPr marL="0" marR="0" marT="0" marB="0" anchor="ctr"/>
                </a:tc>
                <a:tc>
                  <a:txBody>
                    <a:bodyPr/>
                    <a:lstStyle/>
                    <a:p>
                      <a:pPr algn="ctr"/>
                      <a:r>
                        <a:rPr lang="id-ID" sz="1800" b="1" dirty="0" smtClean="0"/>
                        <a:t>Komponen</a:t>
                      </a:r>
                      <a:endParaRPr lang="id-ID" sz="1800" b="1" dirty="0"/>
                    </a:p>
                  </a:txBody>
                  <a:tcPr marL="0" marR="0" marT="0" marB="0" anchor="ctr"/>
                </a:tc>
                <a:tc>
                  <a:txBody>
                    <a:bodyPr/>
                    <a:lstStyle/>
                    <a:p>
                      <a:pPr algn="ctr"/>
                      <a:r>
                        <a:rPr lang="id-ID" sz="1800" b="1" dirty="0" smtClean="0"/>
                        <a:t>I</a:t>
                      </a:r>
                      <a:endParaRPr lang="id-ID" sz="1800" b="1" dirty="0"/>
                    </a:p>
                  </a:txBody>
                  <a:tcPr marL="0" marR="0" marT="0" marB="0" anchor="ctr"/>
                </a:tc>
                <a:tc>
                  <a:txBody>
                    <a:bodyPr/>
                    <a:lstStyle/>
                    <a:p>
                      <a:pPr algn="ctr"/>
                      <a:r>
                        <a:rPr lang="id-ID" sz="1800" b="1" dirty="0" smtClean="0"/>
                        <a:t>II</a:t>
                      </a:r>
                      <a:endParaRPr lang="id-ID" sz="1800" b="1" dirty="0"/>
                    </a:p>
                  </a:txBody>
                  <a:tcPr marL="0" marR="0" marT="0" marB="0" anchor="ctr"/>
                </a:tc>
                <a:tc>
                  <a:txBody>
                    <a:bodyPr/>
                    <a:lstStyle/>
                    <a:p>
                      <a:pPr algn="ctr"/>
                      <a:r>
                        <a:rPr lang="id-ID" sz="1800" b="1" dirty="0" smtClean="0"/>
                        <a:t>III</a:t>
                      </a:r>
                      <a:endParaRPr lang="id-ID" sz="1800" b="1" dirty="0"/>
                    </a:p>
                  </a:txBody>
                  <a:tcPr marL="0" marR="0" marT="0" marB="0" anchor="ctr"/>
                </a:tc>
                <a:tc>
                  <a:txBody>
                    <a:bodyPr/>
                    <a:lstStyle/>
                    <a:p>
                      <a:pPr algn="ctr"/>
                      <a:r>
                        <a:rPr lang="id-ID" sz="1800" b="1" dirty="0" smtClean="0"/>
                        <a:t>IV</a:t>
                      </a:r>
                      <a:endParaRPr lang="id-ID" sz="1800" b="1" dirty="0"/>
                    </a:p>
                  </a:txBody>
                  <a:tcPr marL="0" marR="0" marT="0" marB="0" anchor="ctr"/>
                </a:tc>
                <a:tc>
                  <a:txBody>
                    <a:bodyPr/>
                    <a:lstStyle/>
                    <a:p>
                      <a:pPr algn="ctr"/>
                      <a:r>
                        <a:rPr lang="id-ID" sz="1800" b="1" dirty="0" smtClean="0"/>
                        <a:t>V</a:t>
                      </a:r>
                      <a:endParaRPr lang="id-ID" sz="1800" b="1" dirty="0"/>
                    </a:p>
                  </a:txBody>
                  <a:tcPr marL="0" marR="0" marT="0" marB="0" anchor="ctr"/>
                </a:tc>
                <a:tc>
                  <a:txBody>
                    <a:bodyPr/>
                    <a:lstStyle/>
                    <a:p>
                      <a:pPr algn="ctr"/>
                      <a:r>
                        <a:rPr lang="id-ID" sz="1800" b="1" dirty="0" smtClean="0"/>
                        <a:t>VI</a:t>
                      </a:r>
                      <a:endParaRPr lang="id-ID" sz="1800" b="1" dirty="0"/>
                    </a:p>
                  </a:txBody>
                  <a:tcPr marL="0" marR="0" marT="0" marB="0" anchor="ctr"/>
                </a:tc>
              </a:tr>
              <a:tr h="376090">
                <a:tc gridSpan="2">
                  <a:txBody>
                    <a:bodyPr/>
                    <a:lstStyle/>
                    <a:p>
                      <a:pPr algn="ctr"/>
                      <a:r>
                        <a:rPr lang="id-ID" sz="1600" b="1" dirty="0" smtClean="0"/>
                        <a:t>Kelompok A</a:t>
                      </a:r>
                      <a:endParaRPr lang="id-ID" sz="1600" b="1" dirty="0"/>
                    </a:p>
                  </a:txBody>
                  <a:tcPr marL="0" marR="0" marT="0" marB="0" anchor="ctr"/>
                </a:tc>
                <a:tc hMerge="1">
                  <a:txBody>
                    <a:bodyPr/>
                    <a:lstStyle/>
                    <a:p>
                      <a:endParaRPr lang="id-ID" sz="1600" b="1" dirty="0"/>
                    </a:p>
                  </a:txBody>
                  <a:tcPr marL="0" marR="0" marT="0" marB="0"/>
                </a:tc>
                <a:tc>
                  <a:txBody>
                    <a:bodyPr/>
                    <a:lstStyle/>
                    <a:p>
                      <a:pPr algn="ctr" rtl="0" fontAlgn="t"/>
                      <a:endParaRPr lang="id-ID" sz="1600" b="1" i="0" u="none" strike="noStrike" dirty="0">
                        <a:solidFill>
                          <a:srgbClr val="000000"/>
                        </a:solidFill>
                        <a:latin typeface="Calibri"/>
                      </a:endParaRPr>
                    </a:p>
                  </a:txBody>
                  <a:tcPr marL="16250" marR="16250" marT="9526" marB="0"/>
                </a:tc>
                <a:tc>
                  <a:txBody>
                    <a:bodyPr/>
                    <a:lstStyle/>
                    <a:p>
                      <a:pPr algn="ctr" rtl="0" fontAlgn="t"/>
                      <a:endParaRPr lang="id-ID" sz="1600" b="1" i="0" u="none" strike="noStrike" dirty="0">
                        <a:solidFill>
                          <a:srgbClr val="000000"/>
                        </a:solidFill>
                        <a:latin typeface="Calibri"/>
                      </a:endParaRPr>
                    </a:p>
                  </a:txBody>
                  <a:tcPr marL="16250" marR="16250" marT="9526" marB="0"/>
                </a:tc>
                <a:tc>
                  <a:txBody>
                    <a:bodyPr/>
                    <a:lstStyle/>
                    <a:p>
                      <a:pPr algn="ctr" rtl="0" fontAlgn="t"/>
                      <a:endParaRPr lang="id-ID" sz="1600" b="1" i="0" u="none" strike="noStrike" dirty="0">
                        <a:solidFill>
                          <a:srgbClr val="000000"/>
                        </a:solidFill>
                        <a:latin typeface="Calibri"/>
                      </a:endParaRPr>
                    </a:p>
                  </a:txBody>
                  <a:tcPr marL="16250" marR="16250" marT="9526" marB="0"/>
                </a:tc>
                <a:tc>
                  <a:txBody>
                    <a:bodyPr/>
                    <a:lstStyle/>
                    <a:p>
                      <a:pPr algn="ctr" rtl="0" fontAlgn="t"/>
                      <a:endParaRPr lang="id-ID" sz="1600" b="1" i="0" u="none" strike="noStrike" dirty="0">
                        <a:solidFill>
                          <a:srgbClr val="000000"/>
                        </a:solidFill>
                        <a:latin typeface="Calibri"/>
                      </a:endParaRPr>
                    </a:p>
                  </a:txBody>
                  <a:tcPr marL="16250" marR="16250" marT="9526" marB="0"/>
                </a:tc>
                <a:tc>
                  <a:txBody>
                    <a:bodyPr/>
                    <a:lstStyle/>
                    <a:p>
                      <a:pPr algn="ctr" rtl="0" fontAlgn="t"/>
                      <a:endParaRPr lang="id-ID" sz="1600" b="1" i="0" u="none" strike="noStrike" dirty="0">
                        <a:solidFill>
                          <a:srgbClr val="000000"/>
                        </a:solidFill>
                        <a:latin typeface="Calibri"/>
                      </a:endParaRPr>
                    </a:p>
                  </a:txBody>
                  <a:tcPr marL="16250" marR="16250" marT="9526" marB="0"/>
                </a:tc>
                <a:tc>
                  <a:txBody>
                    <a:bodyPr/>
                    <a:lstStyle/>
                    <a:p>
                      <a:pPr algn="ctr" rtl="0" fontAlgn="t"/>
                      <a:endParaRPr lang="id-ID" sz="1600" b="1" i="0" u="none" strike="noStrike" dirty="0">
                        <a:solidFill>
                          <a:srgbClr val="000000"/>
                        </a:solidFill>
                        <a:latin typeface="Calibri"/>
                      </a:endParaRPr>
                    </a:p>
                  </a:txBody>
                  <a:tcPr marL="16250" marR="16250" marT="9526" marB="0"/>
                </a:tc>
              </a:tr>
              <a:tr h="376090">
                <a:tc>
                  <a:txBody>
                    <a:bodyPr/>
                    <a:lstStyle/>
                    <a:p>
                      <a:pPr algn="ctr"/>
                      <a:r>
                        <a:rPr lang="id-ID" sz="1600" b="1" dirty="0" smtClean="0"/>
                        <a:t>1</a:t>
                      </a:r>
                      <a:endParaRPr lang="id-ID" sz="1600" b="1" dirty="0"/>
                    </a:p>
                  </a:txBody>
                  <a:tcPr marL="0" marR="0" marT="0" marB="0"/>
                </a:tc>
                <a:tc>
                  <a:txBody>
                    <a:bodyPr/>
                    <a:lstStyle/>
                    <a:p>
                      <a:r>
                        <a:rPr lang="id-ID" sz="1600" b="1" dirty="0" smtClean="0"/>
                        <a:t>Pendidikan</a:t>
                      </a:r>
                      <a:r>
                        <a:rPr lang="id-ID" sz="1600" b="1" baseline="0" dirty="0" smtClean="0"/>
                        <a:t> </a:t>
                      </a:r>
                      <a:r>
                        <a:rPr lang="id-ID" sz="1600" b="1" dirty="0" smtClean="0"/>
                        <a:t> Agama dan Budi Pekerti</a:t>
                      </a:r>
                      <a:endParaRPr lang="id-ID" sz="1600" b="1" dirty="0"/>
                    </a:p>
                  </a:txBody>
                  <a:tcPr marL="0" marR="0" marT="0" marB="0"/>
                </a:tc>
                <a:tc>
                  <a:txBody>
                    <a:bodyPr/>
                    <a:lstStyle/>
                    <a:p>
                      <a:pPr algn="ctr" rtl="0" fontAlgn="t"/>
                      <a:r>
                        <a:rPr lang="id-ID" sz="1600" b="1" u="none" strike="noStrike" dirty="0"/>
                        <a:t>4</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a:t>4</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a:t>4</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6250" marR="16250" marT="9526" marB="0"/>
                </a:tc>
              </a:tr>
              <a:tr h="376090">
                <a:tc>
                  <a:txBody>
                    <a:bodyPr/>
                    <a:lstStyle/>
                    <a:p>
                      <a:pPr algn="ctr"/>
                      <a:r>
                        <a:rPr lang="id-ID" sz="1600" b="1" dirty="0" smtClean="0"/>
                        <a:t>2</a:t>
                      </a:r>
                      <a:endParaRPr lang="id-ID" sz="1600" b="1" dirty="0"/>
                    </a:p>
                  </a:txBody>
                  <a:tcPr marL="0" marR="0" marT="0" marB="0"/>
                </a:tc>
                <a:tc>
                  <a:txBody>
                    <a:bodyPr/>
                    <a:lstStyle/>
                    <a:p>
                      <a:r>
                        <a:rPr lang="id-ID" sz="1600" b="1" dirty="0" smtClean="0"/>
                        <a:t>PPKN</a:t>
                      </a:r>
                      <a:endParaRPr lang="id-ID" sz="1600" b="1" dirty="0"/>
                    </a:p>
                  </a:txBody>
                  <a:tcPr marL="0" marR="0" marT="0" marB="0"/>
                </a:tc>
                <a:tc>
                  <a:txBody>
                    <a:bodyPr/>
                    <a:lstStyle/>
                    <a:p>
                      <a:pPr algn="ctr" rtl="0" fontAlgn="t"/>
                      <a:r>
                        <a:rPr lang="id-ID" sz="1600" b="1" u="none" strike="noStrike" dirty="0"/>
                        <a:t>5</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a:t>6</a:t>
                      </a:r>
                      <a:endParaRPr lang="id-ID" sz="1600" b="1" i="0" u="none" strike="noStrike">
                        <a:solidFill>
                          <a:srgbClr val="000000"/>
                        </a:solidFill>
                        <a:latin typeface="Calibri"/>
                      </a:endParaRPr>
                    </a:p>
                  </a:txBody>
                  <a:tcPr marL="16250" marR="16250" marT="9526" marB="0"/>
                </a:tc>
                <a:tc>
                  <a:txBody>
                    <a:bodyPr/>
                    <a:lstStyle/>
                    <a:p>
                      <a:pPr algn="ctr" rtl="0" fontAlgn="t"/>
                      <a:r>
                        <a:rPr lang="id-ID" sz="1600" b="1" u="none" strike="noStrike" dirty="0"/>
                        <a:t>6</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4</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a:t>4</a:t>
                      </a:r>
                      <a:endParaRPr lang="id-ID" sz="1600" b="1" i="0" u="none" strike="noStrike">
                        <a:solidFill>
                          <a:srgbClr val="000000"/>
                        </a:solidFill>
                        <a:latin typeface="Calibri"/>
                      </a:endParaRPr>
                    </a:p>
                  </a:txBody>
                  <a:tcPr marL="16250" marR="16250" marT="9526" marB="0"/>
                </a:tc>
                <a:tc>
                  <a:txBody>
                    <a:bodyPr/>
                    <a:lstStyle/>
                    <a:p>
                      <a:pPr algn="ctr" rtl="0" fontAlgn="t"/>
                      <a:r>
                        <a:rPr lang="id-ID" sz="1600" b="1" u="none" strike="noStrike"/>
                        <a:t>4</a:t>
                      </a:r>
                      <a:endParaRPr lang="id-ID" sz="1600" b="1" i="0" u="none" strike="noStrike">
                        <a:solidFill>
                          <a:srgbClr val="000000"/>
                        </a:solidFill>
                        <a:latin typeface="Calibri"/>
                      </a:endParaRPr>
                    </a:p>
                  </a:txBody>
                  <a:tcPr marL="16250" marR="16250" marT="9526" marB="0"/>
                </a:tc>
              </a:tr>
              <a:tr h="376090">
                <a:tc>
                  <a:txBody>
                    <a:bodyPr/>
                    <a:lstStyle/>
                    <a:p>
                      <a:pPr algn="ctr"/>
                      <a:r>
                        <a:rPr lang="id-ID" sz="1600" b="1" dirty="0" smtClean="0"/>
                        <a:t>3</a:t>
                      </a:r>
                      <a:endParaRPr lang="id-ID" sz="1600" b="1" dirty="0"/>
                    </a:p>
                  </a:txBody>
                  <a:tcPr marL="0" marR="0" marT="0" marB="0"/>
                </a:tc>
                <a:tc>
                  <a:txBody>
                    <a:bodyPr/>
                    <a:lstStyle/>
                    <a:p>
                      <a:r>
                        <a:rPr lang="id-ID" sz="1600" b="1" dirty="0" smtClean="0"/>
                        <a:t>Bahasa Indonesia</a:t>
                      </a:r>
                      <a:endParaRPr lang="id-ID" sz="1600" b="1" dirty="0"/>
                    </a:p>
                  </a:txBody>
                  <a:tcPr marL="0" marR="0" marT="0" marB="0"/>
                </a:tc>
                <a:tc>
                  <a:txBody>
                    <a:bodyPr/>
                    <a:lstStyle/>
                    <a:p>
                      <a:pPr algn="ctr" rtl="0" fontAlgn="t"/>
                      <a:r>
                        <a:rPr lang="id-ID" sz="1600" b="1" u="none" strike="noStrike" dirty="0"/>
                        <a:t>8</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a:t>8</a:t>
                      </a:r>
                      <a:endParaRPr lang="id-ID" sz="1600" b="1" i="0" u="none" strike="noStrike">
                        <a:solidFill>
                          <a:srgbClr val="000000"/>
                        </a:solidFill>
                        <a:latin typeface="Calibri"/>
                      </a:endParaRPr>
                    </a:p>
                  </a:txBody>
                  <a:tcPr marL="16250" marR="16250" marT="9526" marB="0"/>
                </a:tc>
                <a:tc>
                  <a:txBody>
                    <a:bodyPr/>
                    <a:lstStyle/>
                    <a:p>
                      <a:pPr algn="ctr" rtl="0" fontAlgn="t"/>
                      <a:r>
                        <a:rPr lang="id-ID" sz="1600" b="1" u="none" strike="noStrike"/>
                        <a:t>10</a:t>
                      </a:r>
                      <a:endParaRPr lang="id-ID" sz="1600" b="1" i="0" u="none" strike="noStrike">
                        <a:solidFill>
                          <a:srgbClr val="000000"/>
                        </a:solidFill>
                        <a:latin typeface="Calibri"/>
                      </a:endParaRPr>
                    </a:p>
                  </a:txBody>
                  <a:tcPr marL="16250" marR="16250" marT="9526" marB="0"/>
                </a:tc>
                <a:tc>
                  <a:txBody>
                    <a:bodyPr/>
                    <a:lstStyle/>
                    <a:p>
                      <a:pPr algn="ctr" rtl="0" fontAlgn="t"/>
                      <a:r>
                        <a:rPr lang="id-ID" sz="1600" b="1" i="0" u="none" strike="noStrike" dirty="0" smtClean="0">
                          <a:solidFill>
                            <a:schemeClr val="dk1"/>
                          </a:solidFill>
                          <a:latin typeface="+mn-lt"/>
                        </a:rPr>
                        <a:t>7</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7</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7</a:t>
                      </a:r>
                      <a:endParaRPr lang="id-ID" sz="1600" b="1" i="0" u="none" strike="noStrike" dirty="0">
                        <a:solidFill>
                          <a:srgbClr val="000000"/>
                        </a:solidFill>
                        <a:latin typeface="Calibri"/>
                      </a:endParaRPr>
                    </a:p>
                  </a:txBody>
                  <a:tcPr marL="16250" marR="16250" marT="9526" marB="0"/>
                </a:tc>
              </a:tr>
              <a:tr h="376090">
                <a:tc>
                  <a:txBody>
                    <a:bodyPr/>
                    <a:lstStyle/>
                    <a:p>
                      <a:pPr algn="ctr"/>
                      <a:r>
                        <a:rPr lang="id-ID" sz="1600" b="1" dirty="0" smtClean="0"/>
                        <a:t>4</a:t>
                      </a:r>
                      <a:endParaRPr lang="id-ID" sz="1600" b="1" dirty="0"/>
                    </a:p>
                  </a:txBody>
                  <a:tcPr marL="0" marR="0" marT="0" marB="0"/>
                </a:tc>
                <a:tc>
                  <a:txBody>
                    <a:bodyPr/>
                    <a:lstStyle/>
                    <a:p>
                      <a:r>
                        <a:rPr lang="id-ID" sz="1600" b="1" dirty="0" smtClean="0"/>
                        <a:t>Matematika</a:t>
                      </a:r>
                      <a:endParaRPr lang="id-ID" sz="1600" b="1" dirty="0"/>
                    </a:p>
                  </a:txBody>
                  <a:tcPr marL="0" marR="0" marT="0" marB="0"/>
                </a:tc>
                <a:tc>
                  <a:txBody>
                    <a:bodyPr/>
                    <a:lstStyle/>
                    <a:p>
                      <a:pPr algn="ctr" fontAlgn="t"/>
                      <a:r>
                        <a:rPr lang="id-ID" sz="1600" b="1" u="none" strike="noStrike" dirty="0"/>
                        <a:t>5</a:t>
                      </a:r>
                      <a:endParaRPr lang="id-ID" sz="1600" b="1" i="0" u="none" strike="noStrike" dirty="0">
                        <a:solidFill>
                          <a:srgbClr val="000000"/>
                        </a:solidFill>
                        <a:latin typeface="Calibri"/>
                      </a:endParaRPr>
                    </a:p>
                  </a:txBody>
                  <a:tcPr marL="16250" marR="16250" marT="9526" marB="0"/>
                </a:tc>
                <a:tc>
                  <a:txBody>
                    <a:bodyPr/>
                    <a:lstStyle/>
                    <a:p>
                      <a:pPr algn="ctr" fontAlgn="t"/>
                      <a:r>
                        <a:rPr lang="id-ID" sz="1600" b="1" u="none" strike="noStrike"/>
                        <a:t>6</a:t>
                      </a:r>
                      <a:endParaRPr lang="id-ID" sz="1600" b="1" i="0" u="none" strike="noStrike">
                        <a:solidFill>
                          <a:srgbClr val="000000"/>
                        </a:solidFill>
                        <a:latin typeface="Calibri"/>
                      </a:endParaRPr>
                    </a:p>
                  </a:txBody>
                  <a:tcPr marL="16250" marR="16250" marT="9526" marB="0"/>
                </a:tc>
                <a:tc>
                  <a:txBody>
                    <a:bodyPr/>
                    <a:lstStyle/>
                    <a:p>
                      <a:pPr algn="ctr" fontAlgn="t"/>
                      <a:r>
                        <a:rPr lang="id-ID" sz="1600" b="1" u="none" strike="noStrike"/>
                        <a:t>6</a:t>
                      </a:r>
                      <a:endParaRPr lang="id-ID" sz="1600" b="1" i="0" u="none" strike="noStrike">
                        <a:solidFill>
                          <a:srgbClr val="000000"/>
                        </a:solidFill>
                        <a:latin typeface="Calibri"/>
                      </a:endParaRPr>
                    </a:p>
                  </a:txBody>
                  <a:tcPr marL="16250" marR="16250" marT="9526" marB="0"/>
                </a:tc>
                <a:tc>
                  <a:txBody>
                    <a:bodyPr/>
                    <a:lstStyle/>
                    <a:p>
                      <a:pPr algn="ctr" fontAlgn="t"/>
                      <a:r>
                        <a:rPr lang="id-ID" sz="1600" b="1" u="none" strike="noStrike" dirty="0"/>
                        <a:t>6</a:t>
                      </a:r>
                      <a:endParaRPr lang="id-ID" sz="1600" b="1" i="0" u="none" strike="noStrike" dirty="0">
                        <a:solidFill>
                          <a:srgbClr val="000000"/>
                        </a:solidFill>
                        <a:latin typeface="Calibri"/>
                      </a:endParaRPr>
                    </a:p>
                  </a:txBody>
                  <a:tcPr marL="16250" marR="16250" marT="9526" marB="0"/>
                </a:tc>
                <a:tc>
                  <a:txBody>
                    <a:bodyPr/>
                    <a:lstStyle/>
                    <a:p>
                      <a:pPr algn="ctr" fontAlgn="t"/>
                      <a:r>
                        <a:rPr lang="id-ID" sz="1600" b="1" u="none" strike="noStrike" dirty="0"/>
                        <a:t>6</a:t>
                      </a:r>
                      <a:endParaRPr lang="id-ID" sz="1600" b="1" i="0" u="none" strike="noStrike" dirty="0">
                        <a:solidFill>
                          <a:srgbClr val="000000"/>
                        </a:solidFill>
                        <a:latin typeface="Calibri"/>
                      </a:endParaRPr>
                    </a:p>
                  </a:txBody>
                  <a:tcPr marL="16250" marR="16250" marT="9526" marB="0"/>
                </a:tc>
                <a:tc>
                  <a:txBody>
                    <a:bodyPr/>
                    <a:lstStyle/>
                    <a:p>
                      <a:pPr algn="ctr" fontAlgn="t"/>
                      <a:r>
                        <a:rPr lang="id-ID" sz="1600" b="1" u="none" strike="noStrike"/>
                        <a:t>6</a:t>
                      </a:r>
                      <a:endParaRPr lang="id-ID" sz="1600" b="1" i="0" u="none" strike="noStrike">
                        <a:solidFill>
                          <a:srgbClr val="000000"/>
                        </a:solidFill>
                        <a:latin typeface="Calibri"/>
                      </a:endParaRPr>
                    </a:p>
                  </a:txBody>
                  <a:tcPr marL="16250" marR="16250" marT="9526" marB="0"/>
                </a:tc>
              </a:tr>
              <a:tr h="376090">
                <a:tc>
                  <a:txBody>
                    <a:bodyPr/>
                    <a:lstStyle/>
                    <a:p>
                      <a:pPr algn="ctr"/>
                      <a:r>
                        <a:rPr lang="id-ID" sz="1600" b="1" dirty="0" smtClean="0"/>
                        <a:t>5</a:t>
                      </a:r>
                      <a:endParaRPr lang="id-ID" sz="1600" b="1" dirty="0"/>
                    </a:p>
                  </a:txBody>
                  <a:tcPr marL="0" marR="0" marT="0" marB="0"/>
                </a:tc>
                <a:tc>
                  <a:txBody>
                    <a:bodyPr/>
                    <a:lstStyle/>
                    <a:p>
                      <a:r>
                        <a:rPr lang="id-ID" sz="1600" b="1" dirty="0" smtClean="0"/>
                        <a:t>IPA</a:t>
                      </a:r>
                      <a:endParaRPr lang="id-ID" sz="1600" b="1" dirty="0"/>
                    </a:p>
                  </a:txBody>
                  <a:tcPr marL="0" marR="0" marT="0"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i="0" u="none" strike="noStrike" dirty="0" smtClean="0">
                          <a:solidFill>
                            <a:srgbClr val="000000"/>
                          </a:solidFill>
                          <a:latin typeface="Calibri"/>
                        </a:rPr>
                        <a:t>*</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i="0" u="none" strike="noStrike" dirty="0" smtClean="0">
                          <a:solidFill>
                            <a:srgbClr val="000000"/>
                          </a:solidFill>
                          <a:latin typeface="Calibri"/>
                        </a:rPr>
                        <a:t>3</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3</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3</a:t>
                      </a:r>
                      <a:endParaRPr lang="id-ID" sz="1600" b="1" i="0" u="none" strike="noStrike" dirty="0">
                        <a:solidFill>
                          <a:srgbClr val="000000"/>
                        </a:solidFill>
                        <a:latin typeface="Calibri"/>
                      </a:endParaRPr>
                    </a:p>
                  </a:txBody>
                  <a:tcPr marL="16250" marR="16250" marT="9526" marB="0"/>
                </a:tc>
              </a:tr>
              <a:tr h="376090">
                <a:tc>
                  <a:txBody>
                    <a:bodyPr/>
                    <a:lstStyle/>
                    <a:p>
                      <a:pPr algn="ctr"/>
                      <a:r>
                        <a:rPr lang="id-ID" sz="1600" b="1" dirty="0" smtClean="0"/>
                        <a:t>6</a:t>
                      </a:r>
                      <a:endParaRPr lang="id-ID" sz="1600" b="1" dirty="0"/>
                    </a:p>
                  </a:txBody>
                  <a:tcPr marL="0" marR="0" marT="0" marB="0"/>
                </a:tc>
                <a:tc>
                  <a:txBody>
                    <a:bodyPr/>
                    <a:lstStyle/>
                    <a:p>
                      <a:r>
                        <a:rPr lang="id-ID" sz="1600" b="1" dirty="0" smtClean="0"/>
                        <a:t>IPS</a:t>
                      </a:r>
                      <a:endParaRPr lang="id-ID" sz="1600" b="1" dirty="0"/>
                    </a:p>
                  </a:txBody>
                  <a:tcPr marL="0" marR="0" marT="0"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i="0" u="none" strike="noStrike" dirty="0" smtClean="0">
                          <a:solidFill>
                            <a:srgbClr val="000000"/>
                          </a:solidFill>
                          <a:latin typeface="Calibri"/>
                        </a:rPr>
                        <a:t>*</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 *</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i="0" u="none" strike="noStrike" dirty="0" smtClean="0">
                          <a:solidFill>
                            <a:srgbClr val="000000"/>
                          </a:solidFill>
                          <a:latin typeface="Calibri"/>
                        </a:rPr>
                        <a:t>3</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a:t>3</a:t>
                      </a:r>
                      <a:endParaRPr lang="id-ID" sz="1600" b="1" i="0" u="none" strike="noStrike" dirty="0">
                        <a:solidFill>
                          <a:srgbClr val="000000"/>
                        </a:solidFill>
                        <a:latin typeface="Calibri"/>
                      </a:endParaRPr>
                    </a:p>
                  </a:txBody>
                  <a:tcPr marL="16250" marR="16250" marT="9526" marB="0"/>
                </a:tc>
                <a:tc>
                  <a:txBody>
                    <a:bodyPr/>
                    <a:lstStyle/>
                    <a:p>
                      <a:pPr algn="ctr" rtl="0" fontAlgn="t"/>
                      <a:r>
                        <a:rPr lang="id-ID" sz="1600" b="1" u="none" strike="noStrike" dirty="0" smtClean="0"/>
                        <a:t>3</a:t>
                      </a:r>
                      <a:endParaRPr lang="id-ID" sz="1600" b="1" i="0" u="none" strike="noStrike" dirty="0">
                        <a:solidFill>
                          <a:srgbClr val="000000"/>
                        </a:solidFill>
                        <a:latin typeface="Calibri"/>
                      </a:endParaRPr>
                    </a:p>
                  </a:txBody>
                  <a:tcPr marL="16250" marR="16250" marT="9526" marB="0"/>
                </a:tc>
              </a:tr>
              <a:tr h="361950">
                <a:tc gridSpan="2">
                  <a:txBody>
                    <a:bodyPr/>
                    <a:lstStyle/>
                    <a:p>
                      <a:pPr algn="ctr"/>
                      <a:r>
                        <a:rPr lang="id-ID" sz="1600" b="1" dirty="0" smtClean="0"/>
                        <a:t>Kelompok B</a:t>
                      </a:r>
                      <a:endParaRPr lang="id-ID" sz="1600" b="1" dirty="0"/>
                    </a:p>
                  </a:txBody>
                  <a:tcPr marL="0" marR="0" marT="0" marB="0"/>
                </a:tc>
                <a:tc hMerge="1">
                  <a:txBody>
                    <a:bodyPr/>
                    <a:lstStyle/>
                    <a:p>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c>
                  <a:txBody>
                    <a:bodyPr/>
                    <a:lstStyle/>
                    <a:p>
                      <a:pPr algn="ctr"/>
                      <a:endParaRPr lang="id-ID" sz="1600" b="1" dirty="0"/>
                    </a:p>
                  </a:txBody>
                  <a:tcPr marL="0" marR="0" marT="0" marB="0"/>
                </a:tc>
              </a:tr>
              <a:tr h="554626">
                <a:tc>
                  <a:txBody>
                    <a:bodyPr/>
                    <a:lstStyle/>
                    <a:p>
                      <a:pPr algn="ctr"/>
                      <a:r>
                        <a:rPr lang="id-ID" sz="1600" b="1" dirty="0" smtClean="0"/>
                        <a:t>7</a:t>
                      </a:r>
                      <a:endParaRPr lang="id-ID" sz="1600" b="1" dirty="0"/>
                    </a:p>
                  </a:txBody>
                  <a:tcPr marL="0" marR="0" marT="0" marB="0"/>
                </a:tc>
                <a:tc>
                  <a:txBody>
                    <a:bodyPr/>
                    <a:lstStyle/>
                    <a:p>
                      <a:r>
                        <a:rPr lang="id-ID" sz="1600" b="1" dirty="0" smtClean="0"/>
                        <a:t>Seni Budaya &amp;</a:t>
                      </a:r>
                      <a:r>
                        <a:rPr lang="id-ID" sz="1600" b="1" baseline="0" dirty="0" smtClean="0"/>
                        <a:t> Prakarya (termasuk muatan lokal**)</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5</a:t>
                      </a:r>
                      <a:endParaRPr lang="id-ID" sz="1600" b="1" dirty="0"/>
                    </a:p>
                  </a:txBody>
                  <a:tcPr marL="0" marR="0" marT="0" marB="0"/>
                </a:tc>
                <a:tc>
                  <a:txBody>
                    <a:bodyPr/>
                    <a:lstStyle/>
                    <a:p>
                      <a:pPr algn="ctr"/>
                      <a:r>
                        <a:rPr lang="id-ID" sz="1600" b="1" dirty="0" smtClean="0"/>
                        <a:t>5</a:t>
                      </a:r>
                      <a:endParaRPr lang="id-ID" sz="1600" b="1" dirty="0"/>
                    </a:p>
                  </a:txBody>
                  <a:tcPr marL="0" marR="0" marT="0" marB="0"/>
                </a:tc>
                <a:tc>
                  <a:txBody>
                    <a:bodyPr/>
                    <a:lstStyle/>
                    <a:p>
                      <a:pPr algn="ctr"/>
                      <a:r>
                        <a:rPr lang="id-ID" sz="1600" b="1" dirty="0" smtClean="0"/>
                        <a:t>5</a:t>
                      </a:r>
                      <a:endParaRPr lang="id-ID" sz="1600" b="1" dirty="0"/>
                    </a:p>
                  </a:txBody>
                  <a:tcPr marL="0" marR="0" marT="0" marB="0"/>
                </a:tc>
              </a:tr>
              <a:tr h="611775">
                <a:tc>
                  <a:txBody>
                    <a:bodyPr/>
                    <a:lstStyle/>
                    <a:p>
                      <a:pPr algn="ctr"/>
                      <a:r>
                        <a:rPr lang="id-ID" sz="1600" b="1" dirty="0" smtClean="0"/>
                        <a:t>8</a:t>
                      </a:r>
                      <a:endParaRPr lang="id-ID" sz="1600" b="1" dirty="0"/>
                    </a:p>
                  </a:txBody>
                  <a:tcPr marL="0" marR="0" marT="0" marB="0"/>
                </a:tc>
                <a:tc>
                  <a:txBody>
                    <a:bodyPr/>
                    <a:lstStyle/>
                    <a:p>
                      <a:r>
                        <a:rPr lang="id-ID" sz="1600" b="1" dirty="0" smtClean="0"/>
                        <a:t>Pend</a:t>
                      </a:r>
                      <a:r>
                        <a:rPr lang="en-AU" sz="1600" b="1" dirty="0" err="1" smtClean="0"/>
                        <a:t>idikan</a:t>
                      </a:r>
                      <a:r>
                        <a:rPr lang="id-ID" sz="1600" b="1" dirty="0" smtClean="0"/>
                        <a:t> Jasmani, O</a:t>
                      </a:r>
                      <a:r>
                        <a:rPr lang="en-AU" sz="1600" b="1" dirty="0" err="1" smtClean="0"/>
                        <a:t>lah</a:t>
                      </a:r>
                      <a:r>
                        <a:rPr lang="en-AU" sz="1600" b="1" baseline="0" dirty="0" smtClean="0"/>
                        <a:t> Raga </a:t>
                      </a:r>
                      <a:r>
                        <a:rPr lang="en-AU" sz="1600" b="1" baseline="0" dirty="0" err="1" smtClean="0"/>
                        <a:t>dan</a:t>
                      </a:r>
                      <a:r>
                        <a:rPr lang="en-AU" sz="1600" b="1" baseline="0" dirty="0" smtClean="0"/>
                        <a:t> </a:t>
                      </a:r>
                      <a:r>
                        <a:rPr lang="en-AU" sz="1600" b="1" baseline="0" dirty="0" err="1" smtClean="0"/>
                        <a:t>Kesehatan</a:t>
                      </a:r>
                      <a:r>
                        <a:rPr lang="en-AU" sz="1600" b="1" baseline="0" dirty="0" smtClean="0"/>
                        <a:t>  </a:t>
                      </a:r>
                      <a:r>
                        <a:rPr lang="id-ID" sz="1600" b="1" dirty="0" smtClean="0"/>
                        <a:t>(termasuk muatan lokal).</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c>
                  <a:txBody>
                    <a:bodyPr/>
                    <a:lstStyle/>
                    <a:p>
                      <a:pPr algn="ctr"/>
                      <a:r>
                        <a:rPr lang="id-ID" sz="1600" b="1" dirty="0" smtClean="0"/>
                        <a:t>4</a:t>
                      </a:r>
                      <a:endParaRPr lang="id-ID" sz="1600" b="1" dirty="0"/>
                    </a:p>
                  </a:txBody>
                  <a:tcPr marL="0" marR="0" marT="0" marB="0"/>
                </a:tc>
              </a:tr>
              <a:tr h="361950">
                <a:tc gridSpan="2">
                  <a:txBody>
                    <a:bodyPr/>
                    <a:lstStyle/>
                    <a:p>
                      <a:pPr algn="ctr"/>
                      <a:r>
                        <a:rPr lang="id-ID" sz="1600" b="1" dirty="0" smtClean="0"/>
                        <a:t>Jumlah</a:t>
                      </a:r>
                      <a:endParaRPr lang="id-ID" sz="1600" b="1" dirty="0"/>
                    </a:p>
                  </a:txBody>
                  <a:tcPr marL="0" marR="0" marT="0" marB="0" anchor="ctr"/>
                </a:tc>
                <a:tc hMerge="1">
                  <a:txBody>
                    <a:bodyPr/>
                    <a:lstStyle/>
                    <a:p>
                      <a:endParaRPr lang="id-ID" dirty="0"/>
                    </a:p>
                  </a:txBody>
                  <a:tcPr marL="0" marR="0" marT="0" marB="0"/>
                </a:tc>
                <a:tc>
                  <a:txBody>
                    <a:bodyPr/>
                    <a:lstStyle/>
                    <a:p>
                      <a:pPr algn="ctr"/>
                      <a:r>
                        <a:rPr lang="id-ID" sz="1600" b="1" dirty="0" smtClean="0"/>
                        <a:t>30</a:t>
                      </a:r>
                      <a:endParaRPr lang="id-ID" sz="1600" b="1" dirty="0"/>
                    </a:p>
                  </a:txBody>
                  <a:tcPr marL="0" marR="0" marT="0" marB="0" anchor="ctr"/>
                </a:tc>
                <a:tc>
                  <a:txBody>
                    <a:bodyPr/>
                    <a:lstStyle/>
                    <a:p>
                      <a:pPr algn="ctr"/>
                      <a:r>
                        <a:rPr lang="id-ID" sz="1600" b="1" dirty="0" smtClean="0"/>
                        <a:t>32</a:t>
                      </a:r>
                      <a:endParaRPr lang="id-ID" sz="1600" b="1" dirty="0"/>
                    </a:p>
                  </a:txBody>
                  <a:tcPr marL="0" marR="0" marT="0" marB="0" anchor="ctr"/>
                </a:tc>
                <a:tc>
                  <a:txBody>
                    <a:bodyPr/>
                    <a:lstStyle/>
                    <a:p>
                      <a:pPr algn="ctr"/>
                      <a:r>
                        <a:rPr lang="id-ID" sz="1600" b="1" dirty="0" smtClean="0"/>
                        <a:t>34</a:t>
                      </a:r>
                      <a:endParaRPr lang="id-ID" sz="1600" b="1" dirty="0"/>
                    </a:p>
                  </a:txBody>
                  <a:tcPr marL="0" marR="0" marT="0" marB="0" anchor="ctr"/>
                </a:tc>
                <a:tc>
                  <a:txBody>
                    <a:bodyPr/>
                    <a:lstStyle/>
                    <a:p>
                      <a:pPr algn="ctr"/>
                      <a:r>
                        <a:rPr lang="id-ID" sz="1600" b="1" dirty="0" smtClean="0"/>
                        <a:t>36</a:t>
                      </a:r>
                      <a:endParaRPr lang="id-ID" sz="1600" b="1" dirty="0"/>
                    </a:p>
                  </a:txBody>
                  <a:tcPr marL="0" marR="0" marT="0" marB="0" anchor="ctr"/>
                </a:tc>
                <a:tc>
                  <a:txBody>
                    <a:bodyPr/>
                    <a:lstStyle/>
                    <a:p>
                      <a:pPr algn="ctr"/>
                      <a:r>
                        <a:rPr lang="id-ID" sz="1600" b="1" dirty="0" smtClean="0"/>
                        <a:t>36</a:t>
                      </a:r>
                      <a:endParaRPr lang="id-ID" sz="1600" b="1" dirty="0"/>
                    </a:p>
                  </a:txBody>
                  <a:tcPr marL="0" marR="0" marT="0" marB="0" anchor="ctr"/>
                </a:tc>
                <a:tc>
                  <a:txBody>
                    <a:bodyPr/>
                    <a:lstStyle/>
                    <a:p>
                      <a:pPr algn="ctr"/>
                      <a:r>
                        <a:rPr lang="id-ID" sz="1600" b="1" dirty="0" smtClean="0"/>
                        <a:t>36</a:t>
                      </a:r>
                      <a:endParaRPr lang="id-ID" sz="1600" b="1" dirty="0"/>
                    </a:p>
                  </a:txBody>
                  <a:tcPr marL="0" marR="0" marT="0" marB="0" anchor="ctr"/>
                </a:tc>
              </a:tr>
            </a:tbl>
          </a:graphicData>
        </a:graphic>
      </p:graphicFrame>
      <p:sp>
        <p:nvSpPr>
          <p:cNvPr id="3" name="TextBox 18"/>
          <p:cNvSpPr txBox="1">
            <a:spLocks noChangeArrowheads="1"/>
          </p:cNvSpPr>
          <p:nvPr/>
        </p:nvSpPr>
        <p:spPr bwMode="auto">
          <a:xfrm>
            <a:off x="0" y="8620"/>
            <a:ext cx="9906000" cy="584771"/>
          </a:xfrm>
          <a:prstGeom prst="rect">
            <a:avLst/>
          </a:prstGeom>
          <a:noFill/>
          <a:ln w="9525">
            <a:noFill/>
            <a:miter lim="800000"/>
            <a:headEnd/>
            <a:tailEnd/>
          </a:ln>
        </p:spPr>
        <p:txBody>
          <a:bodyPr lIns="91436" tIns="45718" rIns="91436" bIns="45718">
            <a:spAutoFit/>
          </a:bodyPr>
          <a:lstStyle/>
          <a:p>
            <a:pPr algn="ctr"/>
            <a:r>
              <a:rPr lang="id-ID" sz="3200" b="1" dirty="0" smtClean="0">
                <a:solidFill>
                  <a:schemeClr val="tx2">
                    <a:lumMod val="75000"/>
                  </a:schemeClr>
                </a:solidFill>
                <a:latin typeface="+mj-lt"/>
              </a:rPr>
              <a:t>STRUKTUR KURIKULUM SD</a:t>
            </a:r>
            <a:endParaRPr lang="id-ID" sz="3200" b="1" dirty="0">
              <a:solidFill>
                <a:schemeClr val="tx2">
                  <a:lumMod val="75000"/>
                </a:schemeClr>
              </a:solidFill>
              <a:latin typeface="+mj-lt"/>
            </a:endParaRPr>
          </a:p>
        </p:txBody>
      </p:sp>
      <p:cxnSp>
        <p:nvCxnSpPr>
          <p:cNvPr id="4" name="Straight Connector 3"/>
          <p:cNvCxnSpPr/>
          <p:nvPr/>
        </p:nvCxnSpPr>
        <p:spPr>
          <a:xfrm>
            <a:off x="0" y="705987"/>
            <a:ext cx="99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99392"/>
            <a:ext cx="9906000" cy="0"/>
          </a:xfrm>
          <a:prstGeom prst="line">
            <a:avLst/>
          </a:prstGeom>
          <a:ln>
            <a:noFill/>
          </a:ln>
        </p:spPr>
        <p:style>
          <a:lnRef idx="1">
            <a:schemeClr val="accent3"/>
          </a:lnRef>
          <a:fillRef idx="2">
            <a:schemeClr val="accent3"/>
          </a:fillRef>
          <a:effectRef idx="1">
            <a:schemeClr val="accent3"/>
          </a:effectRef>
          <a:fontRef idx="minor">
            <a:schemeClr val="dk1"/>
          </a:fontRef>
        </p:style>
      </p:cxnSp>
      <p:sp>
        <p:nvSpPr>
          <p:cNvPr id="6" name="TextBox 5"/>
          <p:cNvSpPr txBox="1"/>
          <p:nvPr/>
        </p:nvSpPr>
        <p:spPr>
          <a:xfrm>
            <a:off x="1052570" y="5920033"/>
            <a:ext cx="6518003" cy="830997"/>
          </a:xfrm>
          <a:prstGeom prst="rect">
            <a:avLst/>
          </a:prstGeom>
          <a:noFill/>
        </p:spPr>
        <p:txBody>
          <a:bodyPr wrap="none" rtlCol="0">
            <a:spAutoFit/>
          </a:bodyPr>
          <a:lstStyle/>
          <a:p>
            <a:r>
              <a:rPr lang="id-ID" sz="1600" dirty="0" smtClean="0"/>
              <a:t>Catatan: </a:t>
            </a:r>
          </a:p>
          <a:p>
            <a:r>
              <a:rPr lang="id-ID" sz="1600" dirty="0" smtClean="0"/>
              <a:t>* </a:t>
            </a:r>
            <a:r>
              <a:rPr lang="id-ID" sz="1600" dirty="0"/>
              <a:t>KD IPA dan IPS kelas I s.d. Kelas  III diintegrasikan ke mata pelajaran lainnya</a:t>
            </a:r>
          </a:p>
          <a:p>
            <a:r>
              <a:rPr lang="id-ID" sz="1600" dirty="0" smtClean="0"/>
              <a:t>** Muatan lokal dapat memuat Bahasa Daerah</a:t>
            </a:r>
          </a:p>
        </p:txBody>
      </p:sp>
      <p:sp>
        <p:nvSpPr>
          <p:cNvPr id="8" name="Slide Number Placeholder 2"/>
          <p:cNvSpPr txBox="1"/>
          <p:nvPr/>
        </p:nvSpPr>
        <p:spPr>
          <a:xfrm>
            <a:off x="9372606" y="6492903"/>
            <a:ext cx="533400" cy="365125"/>
          </a:xfrm>
          <a:prstGeom prst="rect">
            <a:avLst/>
          </a:prstGeom>
          <a:solidFill>
            <a:srgbClr val="800000"/>
          </a:solidFill>
          <a:ln>
            <a:noFill/>
          </a:ln>
        </p:spPr>
        <p:txBody>
          <a:bodyPr anchor="ctr"/>
          <a:lstStyle/>
          <a:p>
            <a:pPr algn="r">
              <a:defRPr/>
            </a:pPr>
            <a:fld id="{B7D2FE6F-D628-400C-9D64-74A1BC76769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71</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7" name="Rectangle 6"/>
          <p:cNvSpPr/>
          <p:nvPr/>
        </p:nvSpPr>
        <p:spPr>
          <a:xfrm>
            <a:off x="5499065" y="1600200"/>
            <a:ext cx="3346473" cy="3810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3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a:spLocks noChangeArrowheads="1"/>
          </p:cNvSpPr>
          <p:nvPr/>
        </p:nvSpPr>
        <p:spPr bwMode="auto">
          <a:xfrm>
            <a:off x="0" y="8619"/>
            <a:ext cx="9906000" cy="707882"/>
          </a:xfrm>
          <a:prstGeom prst="rect">
            <a:avLst/>
          </a:prstGeom>
          <a:noFill/>
          <a:ln w="9525">
            <a:noFill/>
            <a:miter lim="800000"/>
            <a:headEnd/>
            <a:tailEnd/>
          </a:ln>
        </p:spPr>
        <p:txBody>
          <a:bodyPr lIns="91436" tIns="45718" rIns="91436" bIns="45718">
            <a:spAutoFit/>
          </a:bodyPr>
          <a:lstStyle/>
          <a:p>
            <a:pPr algn="ctr"/>
            <a:r>
              <a:rPr lang="id-ID" sz="4000" b="1" dirty="0" smtClean="0">
                <a:solidFill>
                  <a:srgbClr val="E46C0A"/>
                </a:solidFill>
                <a:latin typeface="+mj-lt"/>
              </a:rPr>
              <a:t>STRUKTUR KURIKULUM SMP</a:t>
            </a:r>
            <a:endParaRPr lang="id-ID" sz="4000" b="1" dirty="0">
              <a:solidFill>
                <a:srgbClr val="E46C0A"/>
              </a:solidFill>
              <a:latin typeface="+mj-lt"/>
            </a:endParaRPr>
          </a:p>
        </p:txBody>
      </p:sp>
      <p:cxnSp>
        <p:nvCxnSpPr>
          <p:cNvPr id="4" name="Straight Connector 3"/>
          <p:cNvCxnSpPr/>
          <p:nvPr/>
        </p:nvCxnSpPr>
        <p:spPr>
          <a:xfrm>
            <a:off x="0" y="705987"/>
            <a:ext cx="99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99392"/>
            <a:ext cx="9906000" cy="0"/>
          </a:xfrm>
          <a:prstGeom prst="line">
            <a:avLst/>
          </a:prstGeom>
          <a:ln>
            <a:noFill/>
          </a:ln>
        </p:spPr>
        <p:style>
          <a:lnRef idx="1">
            <a:schemeClr val="accent3"/>
          </a:lnRef>
          <a:fillRef idx="2">
            <a:schemeClr val="accent3"/>
          </a:fillRef>
          <a:effectRef idx="1">
            <a:schemeClr val="accent3"/>
          </a:effectRef>
          <a:fontRef idx="minor">
            <a:schemeClr val="dk1"/>
          </a:fontRef>
        </p:style>
      </p:cxnSp>
      <p:sp>
        <p:nvSpPr>
          <p:cNvPr id="6" name="TextBox 5"/>
          <p:cNvSpPr txBox="1"/>
          <p:nvPr/>
        </p:nvSpPr>
        <p:spPr>
          <a:xfrm>
            <a:off x="838204" y="6096000"/>
            <a:ext cx="3977371" cy="338554"/>
          </a:xfrm>
          <a:prstGeom prst="rect">
            <a:avLst/>
          </a:prstGeom>
          <a:noFill/>
        </p:spPr>
        <p:txBody>
          <a:bodyPr wrap="none" rtlCol="0">
            <a:spAutoFit/>
          </a:bodyPr>
          <a:lstStyle/>
          <a:p>
            <a:r>
              <a:rPr lang="id-ID" sz="1600" dirty="0" smtClean="0"/>
              <a:t>* Muatan lokal dapat memuat Bahasa Daerah</a:t>
            </a:r>
            <a:endParaRPr lang="id-ID" sz="1600" dirty="0"/>
          </a:p>
        </p:txBody>
      </p:sp>
      <p:graphicFrame>
        <p:nvGraphicFramePr>
          <p:cNvPr id="7" name="Table 6"/>
          <p:cNvGraphicFramePr>
            <a:graphicFrameLocks noGrp="1"/>
          </p:cNvGraphicFramePr>
          <p:nvPr>
            <p:extLst>
              <p:ext uri="{D42A27DB-BD31-4B8C-83A1-F6EECF244321}">
                <p14:modId xmlns:p14="http://schemas.microsoft.com/office/powerpoint/2010/main" val="3128431190"/>
              </p:ext>
            </p:extLst>
          </p:nvPr>
        </p:nvGraphicFramePr>
        <p:xfrm>
          <a:off x="896553" y="941700"/>
          <a:ext cx="7722857" cy="5154300"/>
        </p:xfrm>
        <a:graphic>
          <a:graphicData uri="http://schemas.openxmlformats.org/drawingml/2006/table">
            <a:tbl>
              <a:tblPr firstRow="1" bandRow="1">
                <a:tableStyleId>{93296810-A885-4BE3-A3E7-6D5BEEA58F35}</a:tableStyleId>
              </a:tblPr>
              <a:tblGrid>
                <a:gridCol w="471037"/>
                <a:gridCol w="5129335"/>
                <a:gridCol w="707495"/>
                <a:gridCol w="707495"/>
                <a:gridCol w="707495"/>
              </a:tblGrid>
              <a:tr h="339213">
                <a:tc>
                  <a:txBody>
                    <a:bodyPr/>
                    <a:lstStyle/>
                    <a:p>
                      <a:pPr algn="ctr"/>
                      <a:r>
                        <a:rPr lang="id-ID" sz="1800" b="1" dirty="0" smtClean="0"/>
                        <a:t>No</a:t>
                      </a:r>
                      <a:endParaRPr lang="id-ID" sz="1800" b="1" dirty="0"/>
                    </a:p>
                  </a:txBody>
                  <a:tcPr marL="0" marR="0" marT="0" marB="0" anchor="ctr"/>
                </a:tc>
                <a:tc>
                  <a:txBody>
                    <a:bodyPr/>
                    <a:lstStyle/>
                    <a:p>
                      <a:pPr algn="ctr"/>
                      <a:r>
                        <a:rPr lang="id-ID" sz="1800" b="1" dirty="0" smtClean="0"/>
                        <a:t>Komponen</a:t>
                      </a:r>
                      <a:endParaRPr lang="id-ID" sz="1800" b="1" dirty="0"/>
                    </a:p>
                  </a:txBody>
                  <a:tcPr marL="0" marR="0" marT="0" marB="0" anchor="ctr"/>
                </a:tc>
                <a:tc>
                  <a:txBody>
                    <a:bodyPr/>
                    <a:lstStyle/>
                    <a:p>
                      <a:pPr algn="ctr"/>
                      <a:r>
                        <a:rPr lang="id-ID" sz="1800" b="1" dirty="0" smtClean="0"/>
                        <a:t>V</a:t>
                      </a:r>
                      <a:r>
                        <a:rPr lang="en-US" sz="1800" b="1" dirty="0" smtClean="0"/>
                        <a:t>II</a:t>
                      </a:r>
                      <a:endParaRPr lang="id-ID" sz="1800" b="1" dirty="0"/>
                    </a:p>
                  </a:txBody>
                  <a:tcPr marL="0" marR="0" marT="0" marB="0" anchor="ctr"/>
                </a:tc>
                <a:tc>
                  <a:txBody>
                    <a:bodyPr/>
                    <a:lstStyle/>
                    <a:p>
                      <a:pPr algn="ctr"/>
                      <a:r>
                        <a:rPr lang="id-ID" sz="1800" b="1" dirty="0" smtClean="0"/>
                        <a:t>V</a:t>
                      </a:r>
                      <a:r>
                        <a:rPr lang="en-US" sz="1800" b="1" dirty="0" smtClean="0"/>
                        <a:t>III</a:t>
                      </a:r>
                      <a:endParaRPr lang="id-ID" sz="1800" b="1" dirty="0"/>
                    </a:p>
                  </a:txBody>
                  <a:tcPr marL="0" marR="0" marT="0" marB="0" anchor="ctr"/>
                </a:tc>
                <a:tc>
                  <a:txBody>
                    <a:bodyPr/>
                    <a:lstStyle/>
                    <a:p>
                      <a:pPr algn="ctr"/>
                      <a:r>
                        <a:rPr lang="en-US" sz="1800" b="1" dirty="0" smtClean="0"/>
                        <a:t>IX</a:t>
                      </a:r>
                      <a:endParaRPr lang="id-ID" sz="1800" b="1" dirty="0"/>
                    </a:p>
                  </a:txBody>
                  <a:tcPr marL="0" marR="0" marT="0" marB="0" anchor="ctr"/>
                </a:tc>
              </a:tr>
              <a:tr h="354356">
                <a:tc>
                  <a:txBody>
                    <a:bodyPr/>
                    <a:lstStyle/>
                    <a:p>
                      <a:pPr algn="ct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Calibri" pitchFamily="34" charset="0"/>
                        </a:rPr>
                        <a:t>Kelompok A</a:t>
                      </a:r>
                      <a:endParaRPr kumimoji="0" lang="en-US"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54356">
                <a:tc>
                  <a:txBody>
                    <a:bodyPr/>
                    <a:lstStyle/>
                    <a:p>
                      <a:pPr algn="ctr"/>
                      <a:r>
                        <a:rPr lang="id-ID" sz="1800" b="1" dirty="0" smtClean="0"/>
                        <a:t>1</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Pendidikan</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Agama</a:t>
                      </a: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dan Budi Pekerti</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14542">
                <a:tc>
                  <a:txBody>
                    <a:bodyPr/>
                    <a:lstStyle/>
                    <a:p>
                      <a:pPr algn="ctr"/>
                      <a:r>
                        <a:rPr lang="id-ID" sz="1800" b="1" dirty="0" smtClean="0"/>
                        <a:t>2</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Pendidikan</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Pancasila</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&amp;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Kewarganegaraan</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p>
                  </a:txBody>
                  <a:tcPr marL="53885" marR="53885" marT="0" marB="0" anchor="ctr" horzOverflow="overflow"/>
                </a:tc>
              </a:tr>
              <a:tr h="354356">
                <a:tc>
                  <a:txBody>
                    <a:bodyPr/>
                    <a:lstStyle/>
                    <a:p>
                      <a:pPr algn="ctr"/>
                      <a:r>
                        <a:rPr lang="id-ID" sz="1800" b="1" dirty="0" smtClean="0"/>
                        <a:t>3</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Bahasa</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Indonesia</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6</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6</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6</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54356">
                <a:tc>
                  <a:txBody>
                    <a:bodyPr/>
                    <a:lstStyle/>
                    <a:p>
                      <a:pPr algn="ctr"/>
                      <a:r>
                        <a:rPr lang="id-ID" sz="1800" b="1" dirty="0" smtClean="0"/>
                        <a:t>4</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Matematika</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54356">
                <a:tc>
                  <a:txBody>
                    <a:bodyPr/>
                    <a:lstStyle/>
                    <a:p>
                      <a:pPr algn="ctr"/>
                      <a:r>
                        <a:rPr lang="id-ID" sz="1800" b="1" dirty="0" smtClean="0"/>
                        <a:t>5</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Ilmu</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Pengetahuan</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Alam</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5</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54356">
                <a:tc>
                  <a:txBody>
                    <a:bodyPr/>
                    <a:lstStyle/>
                    <a:p>
                      <a:pPr algn="ctr"/>
                      <a:r>
                        <a:rPr lang="id-ID" sz="1800" b="1" dirty="0" smtClean="0"/>
                        <a:t>6</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Ilmu</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Pengetahuan</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Sosial</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4</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4 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4 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39213">
                <a:tc>
                  <a:txBody>
                    <a:bodyPr/>
                    <a:lstStyle/>
                    <a:p>
                      <a:pPr algn="ctr"/>
                      <a:r>
                        <a:rPr lang="en-US" sz="1800" b="1" dirty="0" smtClean="0"/>
                        <a:t>7</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Bahasa</a:t>
                      </a: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Inggris</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4</a:t>
                      </a: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4</a:t>
                      </a: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4</a:t>
                      </a:r>
                    </a:p>
                  </a:txBody>
                  <a:tcPr marL="53885" marR="53885" marT="0" marB="0" anchor="ctr" horzOverflow="overflow"/>
                </a:tc>
              </a:tr>
              <a:tr h="339213">
                <a:tc>
                  <a:txBody>
                    <a:bodyPr/>
                    <a:lstStyle/>
                    <a:p>
                      <a:pPr algn="ct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Calibri" pitchFamily="34" charset="0"/>
                        </a:rPr>
                        <a:t>Kelompok B</a:t>
                      </a:r>
                      <a:endParaRPr kumimoji="0" lang="en-US" sz="2000" b="1" i="0" u="none" strike="noStrike" cap="none" normalizeH="0" baseline="0" dirty="0" smtClean="0">
                        <a:ln>
                          <a:noFill/>
                        </a:ln>
                        <a:solidFill>
                          <a:schemeClr val="accent1">
                            <a:lumMod val="50000"/>
                          </a:schemeClr>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39213">
                <a:tc>
                  <a:txBody>
                    <a:bodyPr/>
                    <a:lstStyle/>
                    <a:p>
                      <a:pPr algn="ctr"/>
                      <a:r>
                        <a:rPr lang="en-US" sz="1800" b="1" dirty="0" smtClean="0"/>
                        <a:t>8</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Seni</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Budaya</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termasuk</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mulok</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t>
                      </a: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678344">
                <a:tc>
                  <a:txBody>
                    <a:bodyPr/>
                    <a:lstStyle/>
                    <a:p>
                      <a:pPr algn="ctr"/>
                      <a:r>
                        <a:rPr lang="en-US" sz="1800" b="1" dirty="0" smtClean="0"/>
                        <a:t>9</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Pend.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Jasmani</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OR &amp;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Kesehatan</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termasuk</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mulok</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3 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39213">
                <a:tc>
                  <a:txBody>
                    <a:bodyPr/>
                    <a:lstStyle/>
                    <a:p>
                      <a:pPr algn="ctr"/>
                      <a:r>
                        <a:rPr lang="en-US" sz="1800" b="1" dirty="0" smtClean="0"/>
                        <a:t>10</a:t>
                      </a:r>
                      <a:endParaRPr lang="id-ID" sz="1800" b="1" dirty="0"/>
                    </a:p>
                  </a:txBody>
                  <a:tcPr marL="0" marR="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Prakarya</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termasuk</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r>
                        <a:rPr kumimoji="0" lang="en-US" sz="18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mulok</a:t>
                      </a: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2</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r>
              <a:tr h="339213">
                <a:tc gridSpan="2">
                  <a:txBody>
                    <a:bodyPr/>
                    <a:lstStyle/>
                    <a:p>
                      <a:pPr algn="ctr"/>
                      <a:r>
                        <a:rPr lang="id-ID" sz="1800" b="1" dirty="0" smtClean="0"/>
                        <a:t>Jumlah</a:t>
                      </a:r>
                      <a:endParaRPr lang="id-ID" sz="1800" b="1" dirty="0"/>
                    </a:p>
                  </a:txBody>
                  <a:tcPr marL="0" marR="0" marT="0" marB="0" anchor="ctr"/>
                </a:tc>
                <a:tc hMerge="1">
                  <a:txBody>
                    <a:bodyPr/>
                    <a:lstStyle/>
                    <a:p>
                      <a:endParaRPr lang="id-ID" dirty="0"/>
                    </a:p>
                  </a:txBody>
                  <a:tcPr marL="0" marR="0" marT="0" marB="0"/>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38</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38</a:t>
                      </a:r>
                    </a:p>
                  </a:txBody>
                  <a:tcPr marL="53885" marR="53885"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38</a:t>
                      </a:r>
                    </a:p>
                  </a:txBody>
                  <a:tcPr marL="53885" marR="53885" marT="0" marB="0" anchor="ctr" horzOverflow="overflow"/>
                </a:tc>
              </a:tr>
            </a:tbl>
          </a:graphicData>
        </a:graphic>
      </p:graphicFrame>
      <p:sp>
        <p:nvSpPr>
          <p:cNvPr id="8" name="Slide Number Placeholder 2"/>
          <p:cNvSpPr txBox="1"/>
          <p:nvPr/>
        </p:nvSpPr>
        <p:spPr>
          <a:xfrm>
            <a:off x="9372606" y="6492903"/>
            <a:ext cx="533400" cy="365125"/>
          </a:xfrm>
          <a:prstGeom prst="rect">
            <a:avLst/>
          </a:prstGeom>
          <a:solidFill>
            <a:srgbClr val="800000"/>
          </a:solidFill>
          <a:ln>
            <a:noFill/>
          </a:ln>
        </p:spPr>
        <p:txBody>
          <a:bodyPr anchor="ctr"/>
          <a:lstStyle/>
          <a:p>
            <a:pPr algn="r">
              <a:defRPr/>
            </a:pPr>
            <a:fld id="{B7D2FE6F-D628-400C-9D64-74A1BC76769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72</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579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AADBCE-F1B9-4BCB-9392-DDBDB8809FE2}" type="slidenum">
              <a:rPr lang="id-ID" smtClean="0"/>
              <a:pPr/>
              <a:t>73</a:t>
            </a:fld>
            <a:endParaRPr lang="id-ID"/>
          </a:p>
        </p:txBody>
      </p:sp>
      <p:graphicFrame>
        <p:nvGraphicFramePr>
          <p:cNvPr id="3" name="Content Placeholder 3"/>
          <p:cNvGraphicFramePr>
            <a:graphicFrameLocks/>
          </p:cNvGraphicFramePr>
          <p:nvPr>
            <p:extLst>
              <p:ext uri="{D42A27DB-BD31-4B8C-83A1-F6EECF244321}">
                <p14:modId xmlns:p14="http://schemas.microsoft.com/office/powerpoint/2010/main" val="3397057194"/>
              </p:ext>
            </p:extLst>
          </p:nvPr>
        </p:nvGraphicFramePr>
        <p:xfrm>
          <a:off x="200479" y="507153"/>
          <a:ext cx="9438831" cy="6212713"/>
        </p:xfrm>
        <a:graphic>
          <a:graphicData uri="http://schemas.openxmlformats.org/drawingml/2006/table">
            <a:tbl>
              <a:tblPr firstRow="1" bandRow="1">
                <a:tableStyleId>{5C22544A-7EE6-4342-B048-85BDC9FD1C3A}</a:tableStyleId>
              </a:tblPr>
              <a:tblGrid>
                <a:gridCol w="509628"/>
                <a:gridCol w="6431394"/>
                <a:gridCol w="858622"/>
                <a:gridCol w="787563"/>
                <a:gridCol w="851624"/>
              </a:tblGrid>
              <a:tr h="391792">
                <a:tc rowSpan="2" gridSpan="2">
                  <a:txBody>
                    <a:bodyPr/>
                    <a:lstStyle/>
                    <a:p>
                      <a:pPr algn="ctr">
                        <a:lnSpc>
                          <a:spcPct val="100000"/>
                        </a:lnSpc>
                      </a:pPr>
                      <a:r>
                        <a:rPr lang="en-US" sz="2000" b="1" dirty="0" smtClean="0">
                          <a:solidFill>
                            <a:schemeClr val="bg1"/>
                          </a:solidFill>
                        </a:rPr>
                        <a:t>Mata </a:t>
                      </a:r>
                      <a:r>
                        <a:rPr lang="en-US" sz="2000" b="1" dirty="0" err="1" smtClean="0">
                          <a:solidFill>
                            <a:schemeClr val="bg1"/>
                          </a:solidFill>
                        </a:rPr>
                        <a:t>Plajaran</a:t>
                      </a:r>
                      <a:endParaRPr lang="en-US" sz="2000" b="1" dirty="0">
                        <a:solidFill>
                          <a:schemeClr val="bg1"/>
                        </a:solidFill>
                        <a:latin typeface="Arial Narrow" pitchFamily="34" charset="0"/>
                      </a:endParaRPr>
                    </a:p>
                  </a:txBody>
                  <a:tcPr marL="99059" marR="99059" marT="45707" marB="45707" anchor="ctr">
                    <a:solidFill>
                      <a:schemeClr val="tx2">
                        <a:lumMod val="60000"/>
                        <a:lumOff val="40000"/>
                      </a:schemeClr>
                    </a:solidFill>
                  </a:tcPr>
                </a:tc>
                <a:tc rowSpan="2" hMerge="1">
                  <a:txBody>
                    <a:bodyPr/>
                    <a:lstStyle/>
                    <a:p>
                      <a:endParaRPr lang="en-US"/>
                    </a:p>
                  </a:txBody>
                  <a:tcPr/>
                </a:tc>
                <a:tc gridSpan="3">
                  <a:txBody>
                    <a:bodyPr/>
                    <a:lstStyle/>
                    <a:p>
                      <a:pPr algn="ctr">
                        <a:lnSpc>
                          <a:spcPct val="100000"/>
                        </a:lnSpc>
                      </a:pPr>
                      <a:r>
                        <a:rPr lang="en-US" sz="2000" b="1" kern="1200" dirty="0" err="1" smtClean="0">
                          <a:solidFill>
                            <a:schemeClr val="bg1"/>
                          </a:solidFill>
                        </a:rPr>
                        <a:t>Kelas</a:t>
                      </a:r>
                      <a:endParaRPr lang="en-US" sz="2000" b="1" dirty="0">
                        <a:solidFill>
                          <a:schemeClr val="bg1"/>
                        </a:solidFill>
                        <a:latin typeface="Arial Narrow" pitchFamily="34" charset="0"/>
                      </a:endParaRPr>
                    </a:p>
                  </a:txBody>
                  <a:tcPr marL="99059" marR="99059" marT="45707" marB="45707">
                    <a:solidFill>
                      <a:schemeClr val="tx2">
                        <a:lumMod val="60000"/>
                        <a:lumOff val="40000"/>
                      </a:schemeClr>
                    </a:solidFill>
                  </a:tcPr>
                </a:tc>
                <a:tc hMerge="1">
                  <a:txBody>
                    <a:bodyPr/>
                    <a:lstStyle/>
                    <a:p>
                      <a:endParaRPr lang="id-ID"/>
                    </a:p>
                  </a:txBody>
                  <a:tcPr/>
                </a:tc>
                <a:tc hMerge="1">
                  <a:txBody>
                    <a:bodyPr/>
                    <a:lstStyle/>
                    <a:p>
                      <a:endParaRPr lang="id-ID"/>
                    </a:p>
                  </a:txBody>
                  <a:tcPr/>
                </a:tc>
              </a:tr>
              <a:tr h="313452">
                <a:tc gridSpan="2" vMerge="1">
                  <a:txBody>
                    <a:bodyPr/>
                    <a:lstStyle/>
                    <a:p>
                      <a:pPr algn="ctr">
                        <a:lnSpc>
                          <a:spcPct val="100000"/>
                        </a:lnSpc>
                      </a:pPr>
                      <a:endParaRPr lang="en-US" sz="1000" dirty="0">
                        <a:latin typeface="Arial Narrow" pitchFamily="34" charset="0"/>
                      </a:endParaRPr>
                    </a:p>
                  </a:txBody>
                  <a:tcPr marL="91447" marR="91447" marT="45716" marB="45716"/>
                </a:tc>
                <a:tc hMerge="1" vMerge="1">
                  <a:txBody>
                    <a:bodyPr/>
                    <a:lstStyle/>
                    <a:p>
                      <a:endParaRPr lang="en-US"/>
                    </a:p>
                  </a:txBody>
                  <a:tcPr/>
                </a:tc>
                <a:tc>
                  <a:txBody>
                    <a:bodyPr/>
                    <a:lstStyle/>
                    <a:p>
                      <a:pPr marL="0" marR="0" algn="ctr">
                        <a:lnSpc>
                          <a:spcPct val="100000"/>
                        </a:lnSpc>
                        <a:spcBef>
                          <a:spcPts val="0"/>
                        </a:spcBef>
                        <a:spcAft>
                          <a:spcPts val="0"/>
                        </a:spcAft>
                      </a:pPr>
                      <a:r>
                        <a:rPr lang="en-US" sz="2000" b="1" dirty="0" smtClean="0">
                          <a:solidFill>
                            <a:schemeClr val="bg1"/>
                          </a:solidFill>
                        </a:rPr>
                        <a:t>X</a:t>
                      </a:r>
                      <a:endParaRPr lang="en-US" sz="2000" b="1" dirty="0">
                        <a:solidFill>
                          <a:schemeClr val="bg1"/>
                        </a:solidFill>
                        <a:latin typeface="Arial Narrow" pitchFamily="34" charset="0"/>
                        <a:ea typeface="Calibri"/>
                        <a:cs typeface="Times New Roman"/>
                      </a:endParaRPr>
                    </a:p>
                  </a:txBody>
                  <a:tcPr marL="74294" marR="74294" marT="0" marB="0">
                    <a:solidFill>
                      <a:schemeClr val="tx2">
                        <a:lumMod val="60000"/>
                        <a:lumOff val="40000"/>
                      </a:schemeClr>
                    </a:solidFill>
                  </a:tcPr>
                </a:tc>
                <a:tc>
                  <a:txBody>
                    <a:bodyPr/>
                    <a:lstStyle/>
                    <a:p>
                      <a:pPr marL="0" marR="0" algn="ctr">
                        <a:lnSpc>
                          <a:spcPct val="100000"/>
                        </a:lnSpc>
                        <a:spcBef>
                          <a:spcPts val="0"/>
                        </a:spcBef>
                        <a:spcAft>
                          <a:spcPts val="0"/>
                        </a:spcAft>
                      </a:pPr>
                      <a:r>
                        <a:rPr lang="en-US" sz="2000" b="1" dirty="0" smtClean="0">
                          <a:solidFill>
                            <a:schemeClr val="bg1"/>
                          </a:solidFill>
                        </a:rPr>
                        <a:t>XI</a:t>
                      </a:r>
                      <a:endParaRPr lang="en-US" sz="2000" b="1" dirty="0">
                        <a:solidFill>
                          <a:schemeClr val="bg1"/>
                        </a:solidFill>
                        <a:latin typeface="Arial Narrow" pitchFamily="34" charset="0"/>
                        <a:ea typeface="Calibri"/>
                        <a:cs typeface="Times New Roman"/>
                      </a:endParaRPr>
                    </a:p>
                  </a:txBody>
                  <a:tcPr marL="74294" marR="74294" marT="0" marB="0">
                    <a:solidFill>
                      <a:schemeClr val="tx2">
                        <a:lumMod val="60000"/>
                        <a:lumOff val="40000"/>
                      </a:schemeClr>
                    </a:solidFill>
                  </a:tcPr>
                </a:tc>
                <a:tc>
                  <a:txBody>
                    <a:bodyPr/>
                    <a:lstStyle/>
                    <a:p>
                      <a:pPr marL="0" marR="0" algn="ctr">
                        <a:lnSpc>
                          <a:spcPct val="100000"/>
                        </a:lnSpc>
                        <a:spcBef>
                          <a:spcPts val="0"/>
                        </a:spcBef>
                        <a:spcAft>
                          <a:spcPts val="0"/>
                        </a:spcAft>
                      </a:pPr>
                      <a:r>
                        <a:rPr lang="en-US" sz="2000" b="1" dirty="0" smtClean="0">
                          <a:solidFill>
                            <a:schemeClr val="bg1"/>
                          </a:solidFill>
                        </a:rPr>
                        <a:t>XII</a:t>
                      </a:r>
                      <a:endParaRPr lang="en-US" sz="2000" b="1" dirty="0">
                        <a:solidFill>
                          <a:schemeClr val="bg1"/>
                        </a:solidFill>
                        <a:latin typeface="Arial Narrow" pitchFamily="34" charset="0"/>
                        <a:ea typeface="Calibri"/>
                        <a:cs typeface="Times New Roman"/>
                      </a:endParaRPr>
                    </a:p>
                  </a:txBody>
                  <a:tcPr marL="74294" marR="74294" marT="0" marB="0">
                    <a:solidFill>
                      <a:schemeClr val="tx2">
                        <a:lumMod val="60000"/>
                        <a:lumOff val="40000"/>
                      </a:schemeClr>
                    </a:solidFill>
                  </a:tcPr>
                </a:tc>
              </a:tr>
              <a:tr h="339550">
                <a:tc gridSpan="2">
                  <a:txBody>
                    <a:bodyPr/>
                    <a:lstStyle/>
                    <a:p>
                      <a:pPr>
                        <a:lnSpc>
                          <a:spcPct val="100000"/>
                        </a:lnSpc>
                      </a:pPr>
                      <a:r>
                        <a:rPr lang="id-ID" sz="1800" b="1" kern="1200" dirty="0" smtClean="0">
                          <a:effectLst/>
                        </a:rPr>
                        <a:t>Kelompok</a:t>
                      </a:r>
                      <a:r>
                        <a:rPr lang="id-ID" sz="1800" b="1" kern="1200" baseline="0" dirty="0" smtClean="0">
                          <a:effectLst/>
                        </a:rPr>
                        <a:t> </a:t>
                      </a:r>
                      <a:r>
                        <a:rPr lang="id-ID" sz="1800" b="1" kern="1200" dirty="0" smtClean="0">
                          <a:effectLst/>
                        </a:rPr>
                        <a:t>Wajib</a:t>
                      </a:r>
                      <a:endParaRPr lang="en-US" sz="1800" b="1" dirty="0">
                        <a:solidFill>
                          <a:schemeClr val="tx1"/>
                        </a:solidFill>
                        <a:effectLst/>
                        <a:latin typeface="Arial Narrow" pitchFamily="34" charset="0"/>
                      </a:endParaRPr>
                    </a:p>
                  </a:txBody>
                  <a:tcPr marL="99059" marR="99059" marT="45707" marB="45707"/>
                </a:tc>
                <a:tc hMerge="1">
                  <a:txBody>
                    <a:bodyPr/>
                    <a:lstStyle/>
                    <a:p>
                      <a:endParaRPr lang="en-US"/>
                    </a:p>
                  </a:txBody>
                  <a:tcPr/>
                </a:tc>
                <a:tc>
                  <a:txBody>
                    <a:bodyPr/>
                    <a:lstStyle/>
                    <a:p>
                      <a:endParaRPr lang="id-ID" sz="1600"/>
                    </a:p>
                  </a:txBody>
                  <a:tcPr marL="99059" marR="99059" marT="45707" marB="45707"/>
                </a:tc>
                <a:tc>
                  <a:txBody>
                    <a:bodyPr/>
                    <a:lstStyle/>
                    <a:p>
                      <a:endParaRPr lang="id-ID" sz="1600"/>
                    </a:p>
                  </a:txBody>
                  <a:tcPr marL="99059" marR="99059" marT="45707" marB="45707"/>
                </a:tc>
                <a:tc>
                  <a:txBody>
                    <a:bodyPr/>
                    <a:lstStyle/>
                    <a:p>
                      <a:endParaRPr lang="id-ID" sz="1800" b="1" dirty="0">
                        <a:effectLst/>
                      </a:endParaRPr>
                    </a:p>
                  </a:txBody>
                  <a:tcPr marL="99059" marR="99059" marT="45707" marB="45707"/>
                </a:tc>
              </a:tr>
              <a:tr h="313430">
                <a:tc>
                  <a:txBody>
                    <a:bodyPr/>
                    <a:lstStyle/>
                    <a:p>
                      <a:pPr>
                        <a:lnSpc>
                          <a:spcPct val="100000"/>
                        </a:lnSpc>
                      </a:pPr>
                      <a:endParaRPr lang="en-US" sz="1600" b="1" dirty="0">
                        <a:solidFill>
                          <a:schemeClr val="tx1"/>
                        </a:solidFill>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id-ID" sz="1600" b="1" dirty="0" smtClean="0">
                          <a:solidFill>
                            <a:schemeClr val="tx1"/>
                          </a:solidFill>
                          <a:latin typeface="Arial Narrow" pitchFamily="34" charset="0"/>
                          <a:ea typeface="Calibri"/>
                          <a:cs typeface="Times New Roman"/>
                        </a:rPr>
                        <a:t>Kelompok  A</a:t>
                      </a:r>
                      <a:endParaRPr lang="en-US" sz="1600" b="1" dirty="0">
                        <a:solidFill>
                          <a:schemeClr val="tx1"/>
                        </a:solidFill>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endParaRPr lang="en-US" sz="1600" b="1" dirty="0">
                        <a:solidFill>
                          <a:schemeClr val="tx1"/>
                        </a:solidFill>
                        <a:latin typeface="Arial Narrow" pitchFamily="34" charset="0"/>
                        <a:ea typeface="Calibri"/>
                        <a:cs typeface="Times New Roman"/>
                      </a:endParaRPr>
                    </a:p>
                  </a:txBody>
                  <a:tcPr marL="74294" marR="74294" marT="0" marB="0" anchor="ctr"/>
                </a:tc>
              </a:tr>
              <a:tr h="313430">
                <a:tc>
                  <a:txBody>
                    <a:bodyPr/>
                    <a:lstStyle/>
                    <a:p>
                      <a:pPr>
                        <a:lnSpc>
                          <a:spcPct val="100000"/>
                        </a:lnSpc>
                      </a:pPr>
                      <a:r>
                        <a:rPr lang="en-US" sz="1600" b="1" dirty="0" smtClean="0"/>
                        <a:t>1</a:t>
                      </a:r>
                      <a:endParaRPr lang="en-US" sz="1600" b="1" dirty="0">
                        <a:solidFill>
                          <a:schemeClr val="tx1"/>
                        </a:solidFill>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a:t>Pendidikan</a:t>
                      </a:r>
                      <a:r>
                        <a:rPr lang="en-US" sz="1600" b="1" dirty="0"/>
                        <a:t> </a:t>
                      </a:r>
                      <a:r>
                        <a:rPr lang="en-US" sz="1600" b="1" dirty="0" smtClean="0"/>
                        <a:t>Agama</a:t>
                      </a:r>
                      <a:r>
                        <a:rPr lang="id-ID" sz="1600" b="1" dirty="0" smtClean="0"/>
                        <a:t> dan Budi Pekerti</a:t>
                      </a:r>
                      <a:endParaRPr lang="en-US" sz="1600" b="1" dirty="0">
                        <a:solidFill>
                          <a:schemeClr val="tx1"/>
                        </a:solidFill>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r>
                        <a:rPr lang="id-ID" sz="1600" b="1" dirty="0" smtClean="0">
                          <a:solidFill>
                            <a:schemeClr val="dk1"/>
                          </a:solidFill>
                          <a:latin typeface="+mn-lt"/>
                          <a:ea typeface="+mn-ea"/>
                          <a:cs typeface="+mn-cs"/>
                        </a:rPr>
                        <a:t>3</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solidFill>
                            <a:schemeClr val="dk1"/>
                          </a:solidFill>
                          <a:latin typeface="+mn-lt"/>
                          <a:ea typeface="+mn-ea"/>
                          <a:cs typeface="+mn-cs"/>
                        </a:rPr>
                        <a:t>3</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solidFill>
                            <a:schemeClr val="dk1"/>
                          </a:solidFill>
                          <a:latin typeface="+mn-lt"/>
                          <a:ea typeface="+mn-ea"/>
                          <a:cs typeface="+mn-cs"/>
                        </a:rPr>
                        <a:t>3</a:t>
                      </a:r>
                      <a:endParaRPr lang="en-US" sz="1600" b="1" dirty="0">
                        <a:solidFill>
                          <a:schemeClr val="tx1"/>
                        </a:solidFill>
                        <a:latin typeface="Arial Narrow" pitchFamily="34" charset="0"/>
                        <a:ea typeface="Calibri"/>
                        <a:cs typeface="Times New Roman"/>
                      </a:endParaRPr>
                    </a:p>
                  </a:txBody>
                  <a:tcPr marL="74294" marR="74294" marT="0" marB="0" anchor="ctr"/>
                </a:tc>
              </a:tr>
              <a:tr h="313430">
                <a:tc>
                  <a:txBody>
                    <a:bodyPr/>
                    <a:lstStyle/>
                    <a:p>
                      <a:pPr>
                        <a:lnSpc>
                          <a:spcPct val="100000"/>
                        </a:lnSpc>
                      </a:pPr>
                      <a:r>
                        <a:rPr lang="en-US" sz="1600" b="1" dirty="0" smtClean="0"/>
                        <a:t>2</a:t>
                      </a:r>
                      <a:endParaRPr lang="en-US" sz="1600" b="1" dirty="0">
                        <a:solidFill>
                          <a:schemeClr val="tx1"/>
                        </a:solidFill>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a:t>Pendidikan</a:t>
                      </a:r>
                      <a:r>
                        <a:rPr lang="en-US" sz="1600" b="1" dirty="0"/>
                        <a:t> </a:t>
                      </a:r>
                      <a:r>
                        <a:rPr lang="en-US" sz="1600" b="1" dirty="0" err="1"/>
                        <a:t>Pancasila</a:t>
                      </a:r>
                      <a:r>
                        <a:rPr lang="en-US" sz="1600" b="1" dirty="0"/>
                        <a:t> </a:t>
                      </a:r>
                      <a:r>
                        <a:rPr lang="en-US" sz="1600" b="1" dirty="0" err="1"/>
                        <a:t>dan</a:t>
                      </a:r>
                      <a:r>
                        <a:rPr lang="en-US" sz="1600" b="1" dirty="0"/>
                        <a:t> </a:t>
                      </a:r>
                      <a:r>
                        <a:rPr lang="en-US" sz="1600" b="1" dirty="0" err="1"/>
                        <a:t>Kewarganegaraan</a:t>
                      </a:r>
                      <a:endParaRPr lang="en-US" sz="1600" b="1" dirty="0">
                        <a:solidFill>
                          <a:schemeClr val="tx1"/>
                        </a:solidFill>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r>
                        <a:rPr lang="id-ID" sz="1600" b="1" dirty="0" smtClean="0"/>
                        <a:t>2</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2</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2</a:t>
                      </a:r>
                      <a:endParaRPr lang="en-US" sz="1600" b="1" dirty="0">
                        <a:solidFill>
                          <a:schemeClr val="tx1"/>
                        </a:solidFill>
                        <a:latin typeface="Arial Narrow" pitchFamily="34" charset="0"/>
                        <a:ea typeface="Calibri"/>
                        <a:cs typeface="Times New Roman"/>
                      </a:endParaRPr>
                    </a:p>
                  </a:txBody>
                  <a:tcPr marL="74294" marR="74294" marT="0" marB="0" anchor="ctr"/>
                </a:tc>
              </a:tr>
              <a:tr h="313430">
                <a:tc>
                  <a:txBody>
                    <a:bodyPr/>
                    <a:lstStyle/>
                    <a:p>
                      <a:pPr>
                        <a:lnSpc>
                          <a:spcPct val="100000"/>
                        </a:lnSpc>
                      </a:pPr>
                      <a:r>
                        <a:rPr lang="en-US" sz="1600" b="1" dirty="0" smtClean="0"/>
                        <a:t>3</a:t>
                      </a:r>
                      <a:endParaRPr lang="en-US" sz="1600" b="1" dirty="0">
                        <a:solidFill>
                          <a:schemeClr val="tx1"/>
                        </a:solidFill>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a:t>Bahasa</a:t>
                      </a:r>
                      <a:r>
                        <a:rPr lang="en-US" sz="1600" b="1" dirty="0"/>
                        <a:t> Indonesia</a:t>
                      </a:r>
                      <a:endParaRPr lang="en-US" sz="1600" b="1" dirty="0">
                        <a:solidFill>
                          <a:schemeClr val="tx1"/>
                        </a:solidFill>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74294" marR="74294" marT="0" marB="0" anchor="ctr"/>
                </a:tc>
              </a:tr>
              <a:tr h="313430">
                <a:tc>
                  <a:txBody>
                    <a:bodyPr/>
                    <a:lstStyle/>
                    <a:p>
                      <a:pPr>
                        <a:lnSpc>
                          <a:spcPct val="100000"/>
                        </a:lnSpc>
                      </a:pPr>
                      <a:r>
                        <a:rPr lang="en-US" sz="1600" b="1" dirty="0" smtClean="0"/>
                        <a:t>4</a:t>
                      </a:r>
                      <a:endParaRPr lang="en-US" sz="1600" b="1" dirty="0">
                        <a:solidFill>
                          <a:schemeClr val="tx1"/>
                        </a:solidFill>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a:t>Matematika</a:t>
                      </a:r>
                      <a:endParaRPr lang="en-US" sz="1600" b="1" dirty="0">
                        <a:solidFill>
                          <a:schemeClr val="tx1"/>
                        </a:solidFill>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4</a:t>
                      </a:r>
                      <a:endParaRPr lang="en-US" sz="1600" b="1" dirty="0">
                        <a:solidFill>
                          <a:schemeClr val="tx1"/>
                        </a:solidFill>
                        <a:latin typeface="Arial Narrow" pitchFamily="34" charset="0"/>
                        <a:ea typeface="Calibri"/>
                        <a:cs typeface="Times New Roman"/>
                      </a:endParaRPr>
                    </a:p>
                  </a:txBody>
                  <a:tcPr marL="74294" marR="74294" marT="0" marB="0" anchor="ctr"/>
                </a:tc>
              </a:tr>
              <a:tr h="313430">
                <a:tc>
                  <a:txBody>
                    <a:bodyPr/>
                    <a:lstStyle/>
                    <a:p>
                      <a:pPr>
                        <a:lnSpc>
                          <a:spcPct val="100000"/>
                        </a:lnSpc>
                      </a:pPr>
                      <a:r>
                        <a:rPr lang="en-US" sz="1600" b="1" dirty="0" smtClean="0"/>
                        <a:t>5</a:t>
                      </a:r>
                      <a:endParaRPr lang="en-US" sz="1600" b="1" dirty="0">
                        <a:latin typeface="Arial Narrow" pitchFamily="34" charset="0"/>
                      </a:endParaRPr>
                    </a:p>
                  </a:txBody>
                  <a:tcPr marL="99059" marR="99059"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 </a:t>
                      </a:r>
                      <a:r>
                        <a:rPr lang="en-US" sz="1600" b="1" dirty="0" err="1" smtClean="0"/>
                        <a:t>Sejarah</a:t>
                      </a:r>
                      <a:r>
                        <a:rPr lang="en-US" sz="1600" b="1" dirty="0" smtClean="0"/>
                        <a:t> </a:t>
                      </a:r>
                      <a:r>
                        <a:rPr lang="id-ID" sz="1600" b="1" dirty="0" smtClean="0"/>
                        <a:t>Indonesia</a:t>
                      </a:r>
                      <a:endParaRPr lang="en-US" sz="1600" b="1" dirty="0" smtClean="0">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74294" marR="74294" marT="0" marB="0" anchor="ctr"/>
                </a:tc>
              </a:tr>
              <a:tr h="313430">
                <a:tc>
                  <a:txBody>
                    <a:bodyPr/>
                    <a:lstStyle/>
                    <a:p>
                      <a:pPr>
                        <a:lnSpc>
                          <a:spcPct val="100000"/>
                        </a:lnSpc>
                      </a:pPr>
                      <a:r>
                        <a:rPr lang="en-US" sz="1600" b="1" dirty="0" smtClean="0"/>
                        <a:t>6</a:t>
                      </a:r>
                      <a:endParaRPr lang="en-US" sz="1600" b="1" dirty="0">
                        <a:latin typeface="Arial Narrow" pitchFamily="34" charset="0"/>
                      </a:endParaRPr>
                    </a:p>
                  </a:txBody>
                  <a:tcPr marL="99059" marR="99059"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Bahasa</a:t>
                      </a:r>
                      <a:r>
                        <a:rPr lang="en-US" sz="1600" b="1" dirty="0" smtClean="0"/>
                        <a:t> </a:t>
                      </a:r>
                      <a:r>
                        <a:rPr lang="en-US" sz="1600" b="1" dirty="0" err="1" smtClean="0"/>
                        <a:t>Inggris</a:t>
                      </a:r>
                      <a:endParaRPr lang="en-US" sz="1600" b="1" dirty="0" smtClean="0">
                        <a:latin typeface="Arial Narrow" pitchFamily="34" charset="0"/>
                        <a:ea typeface="Calibri"/>
                        <a:cs typeface="Times New Roman"/>
                      </a:endParaRPr>
                    </a:p>
                  </a:txBody>
                  <a:tcPr marL="74294" marR="74294" marT="0" marB="0"/>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74294" marR="74294" marT="0" marB="0" anchor="ctr"/>
                </a:tc>
                <a:tc>
                  <a:txBody>
                    <a:bodyPr/>
                    <a:lstStyle/>
                    <a:p>
                      <a:pPr marL="0" marR="0" algn="ctr">
                        <a:lnSpc>
                          <a:spcPct val="100000"/>
                        </a:lnSpc>
                        <a:spcBef>
                          <a:spcPts val="0"/>
                        </a:spcBef>
                        <a:spcAft>
                          <a:spcPts val="0"/>
                        </a:spcAft>
                      </a:pPr>
                      <a:r>
                        <a:rPr lang="id-ID" sz="1600" b="1" dirty="0" smtClean="0"/>
                        <a:t>2</a:t>
                      </a:r>
                      <a:endParaRPr lang="en-US" sz="1600" b="1" dirty="0">
                        <a:latin typeface="Arial Narrow" pitchFamily="34" charset="0"/>
                        <a:ea typeface="Calibri"/>
                        <a:cs typeface="Times New Roman"/>
                      </a:endParaRPr>
                    </a:p>
                  </a:txBody>
                  <a:tcPr marL="74294" marR="74294" marT="0" marB="0" anchor="ctr"/>
                </a:tc>
              </a:tr>
              <a:tr h="313430">
                <a:tc>
                  <a:txBody>
                    <a:bodyPr/>
                    <a:lstStyle/>
                    <a:p>
                      <a:pPr>
                        <a:lnSpc>
                          <a:spcPct val="100000"/>
                        </a:lnSpc>
                      </a:pPr>
                      <a:endParaRPr lang="en-US" sz="1600" b="1" dirty="0">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id-ID" sz="1600" b="1" dirty="0" smtClean="0">
                          <a:latin typeface="Arial Narrow" pitchFamily="34" charset="0"/>
                          <a:ea typeface="Calibri"/>
                          <a:cs typeface="Times New Roman"/>
                        </a:rPr>
                        <a:t>Kelompok B</a:t>
                      </a:r>
                      <a:endParaRPr lang="en-US" sz="1600" b="1" dirty="0">
                        <a:latin typeface="Arial Narrow" pitchFamily="34" charset="0"/>
                        <a:ea typeface="Calibri"/>
                        <a:cs typeface="Times New Roman"/>
                      </a:endParaRPr>
                    </a:p>
                  </a:txBody>
                  <a:tcPr marL="74294" marR="74294" marT="0" marB="0"/>
                </a:tc>
                <a:tc>
                  <a:txBody>
                    <a:bodyPr/>
                    <a:lstStyle/>
                    <a:p>
                      <a:pPr algn="ctr">
                        <a:lnSpc>
                          <a:spcPct val="100000"/>
                        </a:lnSpc>
                      </a:pPr>
                      <a:endParaRPr lang="en-US" sz="1600" b="1" dirty="0"/>
                    </a:p>
                  </a:txBody>
                  <a:tcPr marL="74294" marR="74294" marT="0" marB="0" anchor="ctr"/>
                </a:tc>
                <a:tc>
                  <a:txBody>
                    <a:bodyPr/>
                    <a:lstStyle/>
                    <a:p>
                      <a:pPr algn="ctr">
                        <a:lnSpc>
                          <a:spcPct val="100000"/>
                        </a:lnSpc>
                      </a:pPr>
                      <a:endParaRPr lang="en-US" sz="1600" b="1" dirty="0"/>
                    </a:p>
                  </a:txBody>
                  <a:tcPr marL="74294" marR="74294" marT="0" marB="0" anchor="ctr"/>
                </a:tc>
                <a:tc>
                  <a:txBody>
                    <a:bodyPr/>
                    <a:lstStyle/>
                    <a:p>
                      <a:pPr algn="ctr">
                        <a:lnSpc>
                          <a:spcPct val="100000"/>
                        </a:lnSpc>
                      </a:pPr>
                      <a:endParaRPr lang="en-US" sz="1600" b="1" dirty="0"/>
                    </a:p>
                  </a:txBody>
                  <a:tcPr marL="74294" marR="74294" marT="0" marB="0" anchor="ctr"/>
                </a:tc>
              </a:tr>
              <a:tr h="313430">
                <a:tc>
                  <a:txBody>
                    <a:bodyPr/>
                    <a:lstStyle/>
                    <a:p>
                      <a:pPr>
                        <a:lnSpc>
                          <a:spcPct val="100000"/>
                        </a:lnSpc>
                      </a:pPr>
                      <a:r>
                        <a:rPr lang="id-ID" sz="1600" b="1" dirty="0" smtClean="0"/>
                        <a:t>7</a:t>
                      </a:r>
                      <a:endParaRPr lang="en-US" sz="1600" b="1" dirty="0">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a:t>Seni</a:t>
                      </a:r>
                      <a:r>
                        <a:rPr lang="en-US" sz="1600" b="1" dirty="0"/>
                        <a:t> </a:t>
                      </a:r>
                      <a:r>
                        <a:rPr lang="en-US" sz="1600" b="1" dirty="0" err="1" smtClean="0"/>
                        <a:t>Budaya</a:t>
                      </a:r>
                      <a:r>
                        <a:rPr lang="id-ID" sz="1600" b="1" dirty="0" smtClean="0"/>
                        <a:t> (termasuk muatan lokal)</a:t>
                      </a:r>
                      <a:endParaRPr lang="en-US" sz="1600" b="1" dirty="0">
                        <a:latin typeface="Arial Narrow" pitchFamily="34" charset="0"/>
                        <a:ea typeface="Calibri"/>
                        <a:cs typeface="Times New Roman"/>
                      </a:endParaRPr>
                    </a:p>
                  </a:txBody>
                  <a:tcPr marL="74294" marR="74294" marT="0" marB="0"/>
                </a:tc>
                <a:tc>
                  <a:txBody>
                    <a:bodyPr/>
                    <a:lstStyle/>
                    <a:p>
                      <a:pPr algn="ctr">
                        <a:lnSpc>
                          <a:spcPct val="100000"/>
                        </a:lnSpc>
                      </a:pPr>
                      <a:r>
                        <a:rPr lang="en-US" sz="1600" b="1" dirty="0" smtClean="0"/>
                        <a:t>2</a:t>
                      </a:r>
                      <a:endParaRPr lang="en-US" sz="1600" b="1" dirty="0"/>
                    </a:p>
                  </a:txBody>
                  <a:tcPr marL="74294" marR="74294" marT="0" marB="0" anchor="ctr"/>
                </a:tc>
                <a:tc>
                  <a:txBody>
                    <a:bodyPr/>
                    <a:lstStyle/>
                    <a:p>
                      <a:pPr algn="ctr">
                        <a:lnSpc>
                          <a:spcPct val="100000"/>
                        </a:lnSpc>
                      </a:pPr>
                      <a:r>
                        <a:rPr lang="en-US" sz="1600" b="1" dirty="0" smtClean="0"/>
                        <a:t>2</a:t>
                      </a:r>
                      <a:endParaRPr lang="en-US" sz="1600" b="1" dirty="0"/>
                    </a:p>
                  </a:txBody>
                  <a:tcPr marL="74294" marR="74294" marT="0" marB="0" anchor="ctr"/>
                </a:tc>
                <a:tc>
                  <a:txBody>
                    <a:bodyPr/>
                    <a:lstStyle/>
                    <a:p>
                      <a:pPr algn="ctr">
                        <a:lnSpc>
                          <a:spcPct val="100000"/>
                        </a:lnSpc>
                      </a:pPr>
                      <a:r>
                        <a:rPr lang="en-US" sz="1600" b="1" dirty="0" smtClean="0"/>
                        <a:t>2</a:t>
                      </a:r>
                      <a:endParaRPr lang="en-US" sz="1600" b="1" dirty="0"/>
                    </a:p>
                  </a:txBody>
                  <a:tcPr marL="74294" marR="74294" marT="0" marB="0" anchor="ctr"/>
                </a:tc>
              </a:tr>
              <a:tr h="313430">
                <a:tc>
                  <a:txBody>
                    <a:bodyPr/>
                    <a:lstStyle/>
                    <a:p>
                      <a:pPr>
                        <a:lnSpc>
                          <a:spcPct val="100000"/>
                        </a:lnSpc>
                      </a:pPr>
                      <a:r>
                        <a:rPr lang="id-ID" sz="1600" b="1" dirty="0" smtClean="0"/>
                        <a:t>8</a:t>
                      </a:r>
                      <a:endParaRPr lang="en-US" sz="1600" b="1" dirty="0">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smtClean="0"/>
                        <a:t>Prakarya</a:t>
                      </a:r>
                      <a:r>
                        <a:rPr lang="id-ID" sz="1600" b="1" dirty="0" smtClean="0"/>
                        <a:t> dan Kewirausahaan (termasuk muatan lokal)</a:t>
                      </a:r>
                      <a:endParaRPr lang="en-US" sz="1600" b="1" dirty="0">
                        <a:latin typeface="Arial Narrow" pitchFamily="34" charset="0"/>
                        <a:ea typeface="Calibri"/>
                        <a:cs typeface="Times New Roman"/>
                      </a:endParaRPr>
                    </a:p>
                  </a:txBody>
                  <a:tcPr marL="74294" marR="74294" marT="0" marB="0"/>
                </a:tc>
                <a:tc>
                  <a:txBody>
                    <a:bodyPr/>
                    <a:lstStyle/>
                    <a:p>
                      <a:pPr algn="ctr">
                        <a:lnSpc>
                          <a:spcPct val="100000"/>
                        </a:lnSpc>
                      </a:pPr>
                      <a:r>
                        <a:rPr lang="en-US" sz="1600" b="1" dirty="0" smtClean="0"/>
                        <a:t>2</a:t>
                      </a:r>
                      <a:endParaRPr lang="en-US" sz="1600" b="1" dirty="0"/>
                    </a:p>
                  </a:txBody>
                  <a:tcPr marL="74294" marR="74294" marT="0" marB="0" anchor="ctr"/>
                </a:tc>
                <a:tc>
                  <a:txBody>
                    <a:bodyPr/>
                    <a:lstStyle/>
                    <a:p>
                      <a:pPr algn="ctr">
                        <a:lnSpc>
                          <a:spcPct val="100000"/>
                        </a:lnSpc>
                      </a:pPr>
                      <a:r>
                        <a:rPr lang="en-US" sz="1600" b="1" dirty="0" smtClean="0"/>
                        <a:t>2</a:t>
                      </a:r>
                      <a:endParaRPr lang="en-US" sz="1600" b="1" dirty="0"/>
                    </a:p>
                  </a:txBody>
                  <a:tcPr marL="74294" marR="74294" marT="0" marB="0" anchor="ctr"/>
                </a:tc>
                <a:tc>
                  <a:txBody>
                    <a:bodyPr/>
                    <a:lstStyle/>
                    <a:p>
                      <a:pPr algn="ctr">
                        <a:lnSpc>
                          <a:spcPct val="100000"/>
                        </a:lnSpc>
                      </a:pPr>
                      <a:r>
                        <a:rPr lang="en-US" sz="1600" b="1" dirty="0" smtClean="0"/>
                        <a:t>2</a:t>
                      </a:r>
                      <a:endParaRPr lang="en-US" sz="1600" b="1" dirty="0"/>
                    </a:p>
                  </a:txBody>
                  <a:tcPr marL="74294" marR="74294" marT="0" marB="0" anchor="ctr"/>
                </a:tc>
              </a:tr>
              <a:tr h="313430">
                <a:tc>
                  <a:txBody>
                    <a:bodyPr/>
                    <a:lstStyle/>
                    <a:p>
                      <a:pPr>
                        <a:lnSpc>
                          <a:spcPct val="100000"/>
                        </a:lnSpc>
                      </a:pPr>
                      <a:r>
                        <a:rPr lang="id-ID" sz="1600" b="1" dirty="0" smtClean="0"/>
                        <a:t>9</a:t>
                      </a:r>
                      <a:endParaRPr lang="en-US" sz="1600" b="1" dirty="0">
                        <a:latin typeface="Arial Narrow" pitchFamily="34" charset="0"/>
                      </a:endParaRPr>
                    </a:p>
                  </a:txBody>
                  <a:tcPr marL="99059" marR="99059" marT="45707" marB="45707"/>
                </a:tc>
                <a:tc>
                  <a:txBody>
                    <a:bodyPr/>
                    <a:lstStyle/>
                    <a:p>
                      <a:pPr marL="0" marR="0">
                        <a:lnSpc>
                          <a:spcPct val="100000"/>
                        </a:lnSpc>
                        <a:spcBef>
                          <a:spcPts val="0"/>
                        </a:spcBef>
                        <a:spcAft>
                          <a:spcPts val="0"/>
                        </a:spcAft>
                      </a:pPr>
                      <a:r>
                        <a:rPr lang="en-US" sz="1600" b="1" dirty="0" err="1"/>
                        <a:t>Pendidikan</a:t>
                      </a:r>
                      <a:r>
                        <a:rPr lang="en-US" sz="1600" b="1" dirty="0"/>
                        <a:t> </a:t>
                      </a:r>
                      <a:r>
                        <a:rPr lang="en-US" sz="1600" b="1" dirty="0" err="1"/>
                        <a:t>Jasmani</a:t>
                      </a:r>
                      <a:r>
                        <a:rPr lang="en-US" sz="1600" b="1" dirty="0"/>
                        <a:t>, </a:t>
                      </a:r>
                      <a:r>
                        <a:rPr lang="en-US" sz="1600" b="1" dirty="0" err="1"/>
                        <a:t>Olah</a:t>
                      </a:r>
                      <a:r>
                        <a:rPr lang="en-US" sz="1600" b="1" dirty="0"/>
                        <a:t> Raga, </a:t>
                      </a:r>
                      <a:r>
                        <a:rPr lang="en-US" sz="1600" b="1" dirty="0" err="1"/>
                        <a:t>dan</a:t>
                      </a:r>
                      <a:r>
                        <a:rPr lang="en-US" sz="1600" b="1" dirty="0"/>
                        <a:t> </a:t>
                      </a:r>
                      <a:r>
                        <a:rPr lang="en-US" sz="1600" b="1" dirty="0" err="1" smtClean="0"/>
                        <a:t>Kesehatan</a:t>
                      </a:r>
                      <a:r>
                        <a:rPr lang="id-ID" sz="1600" b="1" dirty="0" smtClean="0"/>
                        <a:t> (termasuk muatan lokal)</a:t>
                      </a:r>
                      <a:endParaRPr lang="en-US" sz="1600" b="1" dirty="0">
                        <a:latin typeface="Arial Narrow" pitchFamily="34" charset="0"/>
                        <a:ea typeface="Calibri"/>
                        <a:cs typeface="Times New Roman"/>
                      </a:endParaRPr>
                    </a:p>
                  </a:txBody>
                  <a:tcPr marL="74294" marR="74294" marT="0" marB="0"/>
                </a:tc>
                <a:tc>
                  <a:txBody>
                    <a:bodyPr/>
                    <a:lstStyle/>
                    <a:p>
                      <a:pPr algn="ctr">
                        <a:lnSpc>
                          <a:spcPct val="100000"/>
                        </a:lnSpc>
                      </a:pPr>
                      <a:r>
                        <a:rPr lang="id-ID" sz="1600" b="1" dirty="0" smtClean="0"/>
                        <a:t>3</a:t>
                      </a:r>
                      <a:endParaRPr lang="en-US" sz="1600" b="1" dirty="0"/>
                    </a:p>
                  </a:txBody>
                  <a:tcPr marL="74294" marR="74294" marT="0" marB="0" anchor="ctr"/>
                </a:tc>
                <a:tc>
                  <a:txBody>
                    <a:bodyPr/>
                    <a:lstStyle/>
                    <a:p>
                      <a:pPr algn="ctr">
                        <a:lnSpc>
                          <a:spcPct val="100000"/>
                        </a:lnSpc>
                      </a:pPr>
                      <a:r>
                        <a:rPr lang="id-ID" sz="1600" b="1" dirty="0" smtClean="0"/>
                        <a:t>3</a:t>
                      </a:r>
                      <a:endParaRPr lang="en-US" sz="1600" b="1" dirty="0"/>
                    </a:p>
                  </a:txBody>
                  <a:tcPr marL="74294" marR="74294" marT="0" marB="0" anchor="ctr"/>
                </a:tc>
                <a:tc>
                  <a:txBody>
                    <a:bodyPr/>
                    <a:lstStyle/>
                    <a:p>
                      <a:pPr algn="ctr">
                        <a:lnSpc>
                          <a:spcPct val="100000"/>
                        </a:lnSpc>
                      </a:pPr>
                      <a:r>
                        <a:rPr lang="id-ID" sz="1600" b="1" dirty="0" smtClean="0"/>
                        <a:t>3</a:t>
                      </a:r>
                      <a:endParaRPr lang="en-US" sz="1600" b="1" dirty="0"/>
                    </a:p>
                  </a:txBody>
                  <a:tcPr marL="74294" marR="74294" marT="0" marB="0" anchor="ctr"/>
                </a:tc>
              </a:tr>
              <a:tr h="313430">
                <a:tc gridSpan="2">
                  <a:txBody>
                    <a:bodyPr/>
                    <a:lstStyle/>
                    <a:p>
                      <a:pPr>
                        <a:lnSpc>
                          <a:spcPct val="100000"/>
                        </a:lnSpc>
                      </a:pPr>
                      <a:r>
                        <a:rPr lang="id-ID" sz="1600" b="1" dirty="0" smtClean="0"/>
                        <a:t>Jumlah jam pelajaran</a:t>
                      </a:r>
                      <a:r>
                        <a:rPr lang="id-ID" sz="1600" b="1" baseline="0" dirty="0" smtClean="0"/>
                        <a:t> Kelompok Wajib</a:t>
                      </a:r>
                      <a:endParaRPr lang="en-US" sz="1600" b="1" dirty="0">
                        <a:latin typeface="Arial Narrow" pitchFamily="34" charset="0"/>
                      </a:endParaRPr>
                    </a:p>
                  </a:txBody>
                  <a:tcPr marL="99059" marR="99059" marT="45707" marB="45707"/>
                </a:tc>
                <a:tc hMerge="1">
                  <a:txBody>
                    <a:bodyPr/>
                    <a:lstStyle/>
                    <a:p>
                      <a:pPr marL="0" marR="0">
                        <a:lnSpc>
                          <a:spcPct val="115000"/>
                        </a:lnSpc>
                        <a:spcBef>
                          <a:spcPts val="0"/>
                        </a:spcBef>
                        <a:spcAft>
                          <a:spcPts val="0"/>
                        </a:spcAft>
                      </a:pPr>
                      <a:endParaRPr lang="en-US" sz="1000" b="0" kern="1200" dirty="0">
                        <a:solidFill>
                          <a:schemeClr val="dk1"/>
                        </a:solidFill>
                        <a:latin typeface="Arial Narrow" pitchFamily="34" charset="0"/>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d-ID" sz="1600" b="1" dirty="0" smtClean="0"/>
                        <a:t>24</a:t>
                      </a:r>
                      <a:endParaRPr lang="en-US" sz="1600" b="1" dirty="0"/>
                    </a:p>
                  </a:txBody>
                  <a:tcPr marL="74294" marR="74294" marT="0" marB="0" anchor="ctr"/>
                </a:tc>
                <a:tc>
                  <a:txBody>
                    <a:bodyPr/>
                    <a:lstStyle/>
                    <a:p>
                      <a:pPr algn="ctr"/>
                      <a:r>
                        <a:rPr lang="id-ID" sz="1600" b="1" dirty="0" smtClean="0"/>
                        <a:t>24</a:t>
                      </a:r>
                      <a:endParaRPr lang="en-US" sz="1600" b="1" dirty="0"/>
                    </a:p>
                  </a:txBody>
                  <a:tcPr marL="74294" marR="74294" marT="0" marB="0" anchor="ctr"/>
                </a:tc>
                <a:tc>
                  <a:txBody>
                    <a:bodyPr/>
                    <a:lstStyle/>
                    <a:p>
                      <a:pPr algn="ctr"/>
                      <a:r>
                        <a:rPr lang="id-ID" sz="1600" b="1" dirty="0" smtClean="0"/>
                        <a:t>24</a:t>
                      </a:r>
                      <a:endParaRPr lang="en-US" sz="1600" b="1" dirty="0"/>
                    </a:p>
                  </a:txBody>
                  <a:tcPr marL="74294" marR="74294" marT="0" marB="0" anchor="ctr"/>
                </a:tc>
              </a:tr>
              <a:tr h="339550">
                <a:tc gridSpan="5">
                  <a:txBody>
                    <a:bodyPr/>
                    <a:lstStyle/>
                    <a:p>
                      <a:pPr>
                        <a:lnSpc>
                          <a:spcPct val="100000"/>
                        </a:lnSpc>
                      </a:pPr>
                      <a:r>
                        <a:rPr lang="id-ID" sz="1800" b="1" dirty="0" smtClean="0"/>
                        <a:t>Kelompok Peminatan</a:t>
                      </a:r>
                      <a:endParaRPr lang="en-US" sz="1800" b="1" dirty="0">
                        <a:latin typeface="Arial Narrow" pitchFamily="34" charset="0"/>
                      </a:endParaRPr>
                    </a:p>
                  </a:txBody>
                  <a:tcPr marL="99059" marR="99059" marT="45707" marB="45707"/>
                </a:tc>
                <a:tc hMerge="1">
                  <a:txBody>
                    <a:bodyPr/>
                    <a:lstStyle/>
                    <a:p>
                      <a:pPr marL="0" marR="0">
                        <a:lnSpc>
                          <a:spcPct val="115000"/>
                        </a:lnSpc>
                        <a:spcBef>
                          <a:spcPts val="0"/>
                        </a:spcBef>
                        <a:spcAft>
                          <a:spcPts val="0"/>
                        </a:spcAft>
                      </a:pPr>
                      <a:endParaRPr lang="en-US" sz="1000" b="0" kern="1200" dirty="0">
                        <a:solidFill>
                          <a:schemeClr val="dk1"/>
                        </a:solidFill>
                        <a:latin typeface="Arial Narrow" pitchFamily="34" charset="0"/>
                        <a:ea typeface="Calibri"/>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d-ID"/>
                    </a:p>
                  </a:txBody>
                  <a:tcPr/>
                </a:tc>
                <a:tc hMerge="1">
                  <a:txBody>
                    <a:bodyPr/>
                    <a:lstStyle/>
                    <a:p>
                      <a:endParaRPr lang="id-ID"/>
                    </a:p>
                  </a:txBody>
                  <a:tcPr/>
                </a:tc>
                <a:tc hMerge="1">
                  <a:txBody>
                    <a:bodyPr/>
                    <a:lstStyle/>
                    <a:p>
                      <a:endParaRPr lang="id-ID"/>
                    </a:p>
                  </a:txBody>
                  <a:tcPr/>
                </a:tc>
              </a:tr>
              <a:tr h="313430">
                <a:tc>
                  <a:txBody>
                    <a:bodyPr/>
                    <a:lstStyle/>
                    <a:p>
                      <a:pPr>
                        <a:lnSpc>
                          <a:spcPct val="100000"/>
                        </a:lnSpc>
                      </a:pPr>
                      <a:endParaRPr lang="en-US" sz="1600" b="1" dirty="0">
                        <a:latin typeface="Arial Narrow" pitchFamily="34" charset="0"/>
                      </a:endParaRPr>
                    </a:p>
                  </a:txBody>
                  <a:tcPr marL="99059" marR="99059" marT="45707" marB="45707"/>
                </a:tc>
                <a:tc>
                  <a:txBody>
                    <a:bodyPr/>
                    <a:lstStyle/>
                    <a:p>
                      <a:pPr marL="0" marR="0">
                        <a:lnSpc>
                          <a:spcPct val="115000"/>
                        </a:lnSpc>
                        <a:spcBef>
                          <a:spcPts val="0"/>
                        </a:spcBef>
                        <a:spcAft>
                          <a:spcPts val="0"/>
                        </a:spcAft>
                      </a:pPr>
                      <a:r>
                        <a:rPr lang="id-ID" sz="1600" b="1" kern="1200" dirty="0" smtClean="0"/>
                        <a:t>Matapelajaran</a:t>
                      </a:r>
                      <a:r>
                        <a:rPr lang="id-ID" sz="1600" b="1" kern="1200" baseline="0" dirty="0" smtClean="0"/>
                        <a:t> peminatan akademik (untuk SMA)</a:t>
                      </a:r>
                      <a:endParaRPr lang="en-US" sz="1600" b="1" kern="1200" dirty="0">
                        <a:solidFill>
                          <a:schemeClr val="dk1"/>
                        </a:solidFill>
                        <a:latin typeface="Arial Narrow" pitchFamily="34" charset="0"/>
                        <a:ea typeface="Calibri"/>
                        <a:cs typeface="Times New Roman"/>
                      </a:endParaRPr>
                    </a:p>
                  </a:txBody>
                  <a:tcPr marL="74294" marR="74294" marT="0" marB="0"/>
                </a:tc>
                <a:tc>
                  <a:txBody>
                    <a:bodyPr/>
                    <a:lstStyle/>
                    <a:p>
                      <a:pPr algn="ctr"/>
                      <a:r>
                        <a:rPr lang="id-ID" sz="1600" b="1" dirty="0" smtClean="0"/>
                        <a:t>18</a:t>
                      </a:r>
                      <a:endParaRPr lang="en-US" sz="1600" b="1" dirty="0"/>
                    </a:p>
                  </a:txBody>
                  <a:tcPr marL="74294" marR="74294" marT="0" marB="0" anchor="ctr"/>
                </a:tc>
                <a:tc>
                  <a:txBody>
                    <a:bodyPr/>
                    <a:lstStyle/>
                    <a:p>
                      <a:pPr algn="ctr"/>
                      <a:r>
                        <a:rPr lang="id-ID" sz="1600" b="1" dirty="0" smtClean="0"/>
                        <a:t>20</a:t>
                      </a:r>
                      <a:endParaRPr lang="en-US" sz="1600" b="1" dirty="0"/>
                    </a:p>
                  </a:txBody>
                  <a:tcPr marL="74294" marR="74294" marT="0" marB="0" anchor="ctr"/>
                </a:tc>
                <a:tc>
                  <a:txBody>
                    <a:bodyPr/>
                    <a:lstStyle/>
                    <a:p>
                      <a:pPr algn="ctr"/>
                      <a:r>
                        <a:rPr lang="id-ID" sz="1600" b="1" dirty="0" smtClean="0"/>
                        <a:t>20</a:t>
                      </a:r>
                      <a:endParaRPr lang="en-US" sz="1600" b="1" dirty="0"/>
                    </a:p>
                  </a:txBody>
                  <a:tcPr marL="74294" marR="74294" marT="0" marB="0" anchor="ctr"/>
                </a:tc>
              </a:tr>
              <a:tr h="413277">
                <a:tc>
                  <a:txBody>
                    <a:bodyPr/>
                    <a:lstStyle/>
                    <a:p>
                      <a:pPr>
                        <a:lnSpc>
                          <a:spcPct val="100000"/>
                        </a:lnSpc>
                      </a:pPr>
                      <a:endParaRPr lang="en-US" sz="1600" b="1" dirty="0">
                        <a:latin typeface="Arial Narrow" pitchFamily="34" charset="0"/>
                      </a:endParaRPr>
                    </a:p>
                  </a:txBody>
                  <a:tcPr marL="99059" marR="99059" marT="45707" marB="45707"/>
                </a:tc>
                <a:tc>
                  <a:txBody>
                    <a:bodyPr/>
                    <a:lstStyle/>
                    <a:p>
                      <a:pPr marL="0" marR="0">
                        <a:lnSpc>
                          <a:spcPct val="115000"/>
                        </a:lnSpc>
                        <a:spcBef>
                          <a:spcPts val="0"/>
                        </a:spcBef>
                        <a:spcAft>
                          <a:spcPts val="0"/>
                        </a:spcAft>
                      </a:pPr>
                      <a:r>
                        <a:rPr lang="id-ID" sz="1600" b="1" kern="1200" dirty="0" smtClean="0"/>
                        <a:t>Matapelajaran</a:t>
                      </a:r>
                      <a:r>
                        <a:rPr lang="id-ID" sz="1600" b="1" kern="1200" baseline="0" dirty="0" smtClean="0"/>
                        <a:t> peminatan akademik dan vokasi (untuk SMK)</a:t>
                      </a:r>
                      <a:endParaRPr lang="en-US" sz="1600" b="1" kern="1200" dirty="0">
                        <a:solidFill>
                          <a:schemeClr val="dk1"/>
                        </a:solidFill>
                        <a:latin typeface="Arial Narrow" pitchFamily="34" charset="0"/>
                        <a:ea typeface="Calibri"/>
                        <a:cs typeface="Times New Roman"/>
                      </a:endParaRPr>
                    </a:p>
                  </a:txBody>
                  <a:tcPr marL="74294" marR="74294" marT="0" marB="0"/>
                </a:tc>
                <a:tc>
                  <a:txBody>
                    <a:bodyPr/>
                    <a:lstStyle/>
                    <a:p>
                      <a:pPr algn="ctr"/>
                      <a:r>
                        <a:rPr lang="id-ID" sz="1600" b="1" dirty="0" smtClean="0"/>
                        <a:t>26</a:t>
                      </a:r>
                      <a:endParaRPr lang="en-US" sz="1600" b="1" dirty="0"/>
                    </a:p>
                  </a:txBody>
                  <a:tcPr marL="74294" marR="74294" marT="0" marB="0" anchor="ctr"/>
                </a:tc>
                <a:tc>
                  <a:txBody>
                    <a:bodyPr/>
                    <a:lstStyle/>
                    <a:p>
                      <a:pPr algn="ctr"/>
                      <a:r>
                        <a:rPr lang="id-ID" sz="1600" b="1" dirty="0" smtClean="0"/>
                        <a:t>26</a:t>
                      </a:r>
                      <a:endParaRPr lang="en-US" sz="1600" b="1" dirty="0"/>
                    </a:p>
                  </a:txBody>
                  <a:tcPr marL="74294" marR="74294" marT="0" marB="0" anchor="ctr"/>
                </a:tc>
                <a:tc>
                  <a:txBody>
                    <a:bodyPr/>
                    <a:lstStyle/>
                    <a:p>
                      <a:pPr algn="ctr"/>
                      <a:r>
                        <a:rPr lang="id-ID" sz="1600" b="1" dirty="0" smtClean="0"/>
                        <a:t>26</a:t>
                      </a:r>
                      <a:endParaRPr lang="en-US" sz="1600" b="1" dirty="0"/>
                    </a:p>
                  </a:txBody>
                  <a:tcPr marL="74294" marR="74294" marT="0" marB="0" anchor="ctr"/>
                </a:tc>
              </a:tr>
            </a:tbl>
          </a:graphicData>
        </a:graphic>
      </p:graphicFrame>
      <p:sp>
        <p:nvSpPr>
          <p:cNvPr id="4" name="Title 6"/>
          <p:cNvSpPr txBox="1">
            <a:spLocks/>
          </p:cNvSpPr>
          <p:nvPr/>
        </p:nvSpPr>
        <p:spPr>
          <a:xfrm>
            <a:off x="0" y="0"/>
            <a:ext cx="9906000" cy="5486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d-ID" sz="2800" b="1" dirty="0" smtClean="0">
                <a:solidFill>
                  <a:srgbClr val="4BACC6">
                    <a:lumMod val="75000"/>
                  </a:srgbClr>
                </a:solidFill>
              </a:rPr>
              <a:t>Struktur Kurikulum Pendidikan Menengah</a:t>
            </a:r>
            <a:endParaRPr lang="id-ID" sz="2800" b="1" dirty="0" smtClean="0">
              <a:solidFill>
                <a:srgbClr val="F79646">
                  <a:lumMod val="75000"/>
                </a:srgbClr>
              </a:solidFill>
            </a:endParaRPr>
          </a:p>
        </p:txBody>
      </p:sp>
      <p:cxnSp>
        <p:nvCxnSpPr>
          <p:cNvPr id="5" name="Straight Connector 4"/>
          <p:cNvCxnSpPr/>
          <p:nvPr/>
        </p:nvCxnSpPr>
        <p:spPr>
          <a:xfrm>
            <a:off x="0" y="476672"/>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Slide Number Placeholder 2"/>
          <p:cNvSpPr txBox="1"/>
          <p:nvPr/>
        </p:nvSpPr>
        <p:spPr>
          <a:xfrm>
            <a:off x="9372606" y="6492903"/>
            <a:ext cx="533400" cy="365125"/>
          </a:xfrm>
          <a:prstGeom prst="rect">
            <a:avLst/>
          </a:prstGeom>
          <a:solidFill>
            <a:srgbClr val="800000"/>
          </a:solidFill>
          <a:ln>
            <a:noFill/>
          </a:ln>
        </p:spPr>
        <p:txBody>
          <a:bodyPr anchor="ctr"/>
          <a:lstStyle/>
          <a:p>
            <a:pPr algn="r">
              <a:defRPr/>
            </a:pPr>
            <a:fld id="{B7D2FE6F-D628-400C-9D64-74A1BC76769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73</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1153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9186138"/>
              </p:ext>
            </p:extLst>
          </p:nvPr>
        </p:nvGraphicFramePr>
        <p:xfrm>
          <a:off x="137100" y="764704"/>
          <a:ext cx="9517057" cy="6035040"/>
        </p:xfrm>
        <a:graphic>
          <a:graphicData uri="http://schemas.openxmlformats.org/drawingml/2006/table">
            <a:tbl>
              <a:tblPr firstRow="1" firstCol="1" bandRow="1">
                <a:tableStyleId>{5C22544A-7EE6-4342-B048-85BDC9FD1C3A}</a:tableStyleId>
              </a:tblPr>
              <a:tblGrid>
                <a:gridCol w="507024"/>
                <a:gridCol w="663106"/>
                <a:gridCol w="5070563"/>
                <a:gridCol w="1170130"/>
                <a:gridCol w="1092121"/>
                <a:gridCol w="1014113"/>
              </a:tblGrid>
              <a:tr h="215470">
                <a:tc rowSpan="2" gridSpan="3">
                  <a:txBody>
                    <a:bodyPr/>
                    <a:lstStyle/>
                    <a:p>
                      <a:pPr algn="ctr">
                        <a:lnSpc>
                          <a:spcPct val="100000"/>
                        </a:lnSpc>
                        <a:spcAft>
                          <a:spcPts val="0"/>
                        </a:spcAft>
                      </a:pPr>
                      <a:r>
                        <a:rPr lang="id-ID" sz="1800" dirty="0">
                          <a:effectLst/>
                        </a:rPr>
                        <a:t>MATA PELAJARAN</a:t>
                      </a:r>
                      <a:endParaRPr lang="id-ID" sz="1800" dirty="0">
                        <a:effectLst/>
                        <a:latin typeface="Calibri"/>
                        <a:ea typeface="Calibri"/>
                        <a:cs typeface="Times New Roman"/>
                      </a:endParaRPr>
                    </a:p>
                  </a:txBody>
                  <a:tcPr marL="64427" marR="64427" marT="0" marB="0" anchor="ctr"/>
                </a:tc>
                <a:tc rowSpan="2" hMerge="1">
                  <a:txBody>
                    <a:bodyPr/>
                    <a:lstStyle/>
                    <a:p>
                      <a:endParaRPr lang="id-ID"/>
                    </a:p>
                  </a:txBody>
                  <a:tcPr/>
                </a:tc>
                <a:tc rowSpan="2" hMerge="1">
                  <a:txBody>
                    <a:bodyPr/>
                    <a:lstStyle/>
                    <a:p>
                      <a:endParaRPr lang="id-ID"/>
                    </a:p>
                  </a:txBody>
                  <a:tcPr/>
                </a:tc>
                <a:tc gridSpan="3">
                  <a:txBody>
                    <a:bodyPr/>
                    <a:lstStyle/>
                    <a:p>
                      <a:pPr algn="ctr">
                        <a:lnSpc>
                          <a:spcPct val="100000"/>
                        </a:lnSpc>
                        <a:spcAft>
                          <a:spcPts val="0"/>
                        </a:spcAft>
                      </a:pPr>
                      <a:r>
                        <a:rPr lang="id-ID" sz="1800" dirty="0">
                          <a:effectLst/>
                        </a:rPr>
                        <a:t>Kelas</a:t>
                      </a:r>
                      <a:endParaRPr lang="id-ID" sz="1800" dirty="0">
                        <a:effectLst/>
                        <a:latin typeface="Calibri"/>
                        <a:ea typeface="Calibri"/>
                        <a:cs typeface="Times New Roman"/>
                      </a:endParaRPr>
                    </a:p>
                  </a:txBody>
                  <a:tcPr marL="64427" marR="64427" marT="0" marB="0" anchor="ctr"/>
                </a:tc>
                <a:tc hMerge="1">
                  <a:txBody>
                    <a:bodyPr/>
                    <a:lstStyle/>
                    <a:p>
                      <a:endParaRPr lang="id-ID"/>
                    </a:p>
                  </a:txBody>
                  <a:tcPr/>
                </a:tc>
                <a:tc hMerge="1">
                  <a:txBody>
                    <a:bodyPr/>
                    <a:lstStyle/>
                    <a:p>
                      <a:endParaRPr lang="id-ID"/>
                    </a:p>
                  </a:txBody>
                  <a:tcPr/>
                </a:tc>
              </a:tr>
              <a:tr h="85720">
                <a:tc gridSpan="3" vMerge="1">
                  <a:txBody>
                    <a:bodyPr/>
                    <a:lstStyle/>
                    <a:p>
                      <a:endParaRPr lang="id-ID"/>
                    </a:p>
                  </a:txBody>
                  <a:tcPr/>
                </a:tc>
                <a:tc hMerge="1" vMerge="1">
                  <a:txBody>
                    <a:bodyPr/>
                    <a:lstStyle/>
                    <a:p>
                      <a:endParaRPr lang="id-ID"/>
                    </a:p>
                  </a:txBody>
                  <a:tcPr/>
                </a:tc>
                <a:tc hMerge="1" vMerge="1">
                  <a:txBody>
                    <a:bodyPr/>
                    <a:lstStyle/>
                    <a:p>
                      <a:endParaRPr lang="id-ID"/>
                    </a:p>
                  </a:txBody>
                  <a:tcPr/>
                </a:tc>
                <a:tc>
                  <a:txBody>
                    <a:bodyPr/>
                    <a:lstStyle/>
                    <a:p>
                      <a:pPr algn="ctr">
                        <a:lnSpc>
                          <a:spcPct val="100000"/>
                        </a:lnSpc>
                        <a:spcAft>
                          <a:spcPts val="0"/>
                        </a:spcAft>
                      </a:pPr>
                      <a:r>
                        <a:rPr lang="id-ID" sz="1800" dirty="0">
                          <a:effectLst/>
                        </a:rPr>
                        <a:t>X</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XI</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XII</a:t>
                      </a:r>
                      <a:endParaRPr lang="id-ID" sz="180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dirty="0">
                          <a:effectLst/>
                        </a:rPr>
                        <a:t>Kelompok A dan B (Wajib)</a:t>
                      </a:r>
                      <a:endParaRPr lang="id-ID" sz="1800" dirty="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smtClean="0">
                          <a:effectLst/>
                        </a:rPr>
                        <a:t>24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smtClean="0">
                          <a:effectLst/>
                        </a:rPr>
                        <a:t>24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smtClean="0">
                          <a:effectLst/>
                        </a:rPr>
                        <a:t>24</a:t>
                      </a:r>
                      <a:endParaRPr lang="id-ID" sz="1800" dirty="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dirty="0">
                          <a:effectLst/>
                        </a:rPr>
                        <a:t>Peminatan Matematika dan </a:t>
                      </a:r>
                      <a:r>
                        <a:rPr lang="id-ID" sz="1800" dirty="0" smtClean="0">
                          <a:effectLst/>
                        </a:rPr>
                        <a:t>IPA</a:t>
                      </a:r>
                      <a:endParaRPr lang="id-ID" sz="1800" dirty="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r>
              <a:tr h="215470">
                <a:tc rowSpan="4">
                  <a:txBody>
                    <a:bodyPr/>
                    <a:lstStyle/>
                    <a:p>
                      <a:pPr algn="just">
                        <a:lnSpc>
                          <a:spcPct val="100000"/>
                        </a:lnSpc>
                        <a:spcAft>
                          <a:spcPts val="0"/>
                        </a:spcAft>
                      </a:pPr>
                      <a:r>
                        <a:rPr lang="id-ID" sz="1600" dirty="0">
                          <a:effectLst/>
                        </a:rPr>
                        <a:t>I</a:t>
                      </a:r>
                      <a:endParaRPr lang="id-ID" sz="16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1</a:t>
                      </a:r>
                      <a:endParaRPr lang="id-ID" sz="1800" dirty="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Matematika</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2</a:t>
                      </a:r>
                      <a:endParaRPr lang="id-ID" sz="1800" dirty="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Biologi</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a:effectLst/>
                        </a:rPr>
                        <a:t>Fisika</a:t>
                      </a:r>
                      <a:endParaRPr lang="id-ID" sz="180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Kimia</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dirty="0">
                          <a:effectLst/>
                        </a:rPr>
                        <a:t>Peminatan Sosial</a:t>
                      </a:r>
                      <a:endParaRPr lang="id-ID" sz="1800" dirty="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a:effectLst/>
                        </a:rPr>
                        <a:t> </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r>
              <a:tr h="215470">
                <a:tc rowSpan="4">
                  <a:txBody>
                    <a:bodyPr/>
                    <a:lstStyle/>
                    <a:p>
                      <a:pPr algn="just">
                        <a:lnSpc>
                          <a:spcPct val="100000"/>
                        </a:lnSpc>
                        <a:spcAft>
                          <a:spcPts val="0"/>
                        </a:spcAft>
                      </a:pPr>
                      <a:r>
                        <a:rPr lang="id-ID" sz="1800" dirty="0">
                          <a:effectLst/>
                        </a:rPr>
                        <a:t>II</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1</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Geografi</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2</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a:effectLst/>
                        </a:rPr>
                        <a:t>Sejarah</a:t>
                      </a:r>
                      <a:endParaRPr lang="id-ID" sz="180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Sosiologi &amp; Antropologi</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Ekonomi</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dirty="0">
                          <a:effectLst/>
                        </a:rPr>
                        <a:t>3</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dirty="0">
                          <a:effectLst/>
                        </a:rPr>
                        <a:t>Peminatan Bahasa</a:t>
                      </a:r>
                      <a:endParaRPr lang="id-ID" sz="1800" dirty="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r>
              <a:tr h="215470">
                <a:tc rowSpan="4">
                  <a:txBody>
                    <a:bodyPr/>
                    <a:lstStyle/>
                    <a:p>
                      <a:pPr algn="just">
                        <a:lnSpc>
                          <a:spcPct val="100000"/>
                        </a:lnSpc>
                        <a:spcAft>
                          <a:spcPts val="0"/>
                        </a:spcAft>
                      </a:pPr>
                      <a:r>
                        <a:rPr lang="id-ID" sz="1800" dirty="0">
                          <a:effectLst/>
                        </a:rPr>
                        <a:t>III</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1</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a:effectLst/>
                        </a:rPr>
                        <a:t>Bahasa dan Sastra Indonesia</a:t>
                      </a:r>
                      <a:endParaRPr lang="id-ID" sz="180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2</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Bahasa dan Sastra </a:t>
                      </a:r>
                      <a:r>
                        <a:rPr lang="id-ID" sz="1800" dirty="0" smtClean="0">
                          <a:effectLst/>
                        </a:rPr>
                        <a:t>Inggris</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dirty="0">
                          <a:effectLst/>
                        </a:rPr>
                        <a:t>Bahasa dan Sastra Asing lainnya</a:t>
                      </a:r>
                      <a:endParaRPr lang="id-ID" sz="1800" dirty="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vMerge="1">
                  <a:txBody>
                    <a:bodyPr/>
                    <a:lstStyle/>
                    <a:p>
                      <a:endParaRPr lang="id-ID"/>
                    </a:p>
                  </a:txBody>
                  <a:tcP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just">
                        <a:lnSpc>
                          <a:spcPct val="100000"/>
                        </a:lnSpc>
                        <a:spcAft>
                          <a:spcPts val="0"/>
                        </a:spcAft>
                      </a:pPr>
                      <a:r>
                        <a:rPr lang="id-ID" sz="1800">
                          <a:effectLst/>
                        </a:rPr>
                        <a:t>Antropologi</a:t>
                      </a:r>
                      <a:endParaRPr lang="id-ID" sz="1800">
                        <a:effectLst/>
                        <a:latin typeface="Calibri"/>
                        <a:ea typeface="Calibri"/>
                        <a:cs typeface="Times New Roman"/>
                      </a:endParaRPr>
                    </a:p>
                  </a:txBody>
                  <a:tcPr marL="64427" marR="64427" marT="0" marB="0"/>
                </a:tc>
                <a:tc>
                  <a:txBody>
                    <a:bodyPr/>
                    <a:lstStyle/>
                    <a:p>
                      <a:pPr algn="ctr">
                        <a:lnSpc>
                          <a:spcPct val="100000"/>
                        </a:lnSpc>
                        <a:spcAft>
                          <a:spcPts val="0"/>
                        </a:spcAft>
                      </a:pPr>
                      <a:r>
                        <a:rPr lang="id-ID" sz="1800">
                          <a:effectLst/>
                        </a:rPr>
                        <a:t>3</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4</a:t>
                      </a:r>
                      <a:endParaRPr lang="id-ID" sz="180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dirty="0">
                          <a:effectLst/>
                        </a:rPr>
                        <a:t>Mata Pelajaran Pilihan  dan Pendalaman</a:t>
                      </a:r>
                      <a:endParaRPr lang="id-ID" sz="1800" dirty="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 </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a:effectLst/>
                        </a:rPr>
                        <a:t> </a:t>
                      </a:r>
                      <a:endParaRPr lang="id-ID" sz="1800">
                        <a:effectLst/>
                        <a:latin typeface="Calibri"/>
                        <a:ea typeface="Calibri"/>
                        <a:cs typeface="Times New Roman"/>
                      </a:endParaRPr>
                    </a:p>
                  </a:txBody>
                  <a:tcPr marL="64427" marR="64427" marT="0" marB="0" anchor="ctr"/>
                </a:tc>
              </a:tr>
              <a:tr h="215470">
                <a:tc>
                  <a:txBody>
                    <a:bodyPr/>
                    <a:lstStyle/>
                    <a:p>
                      <a:pPr algn="just">
                        <a:lnSpc>
                          <a:spcPct val="100000"/>
                        </a:lnSpc>
                        <a:spcAft>
                          <a:spcPts val="0"/>
                        </a:spcAft>
                      </a:pPr>
                      <a:r>
                        <a:rPr lang="id-ID" sz="1000" dirty="0">
                          <a:effectLst/>
                        </a:rPr>
                        <a:t> </a:t>
                      </a:r>
                      <a:endParaRPr lang="id-ID" sz="1000" dirty="0">
                        <a:effectLst/>
                        <a:latin typeface="Calibri"/>
                        <a:ea typeface="Calibri"/>
                        <a:cs typeface="Times New Roman"/>
                      </a:endParaRPr>
                    </a:p>
                  </a:txBody>
                  <a:tcPr marL="64427" marR="64427" marT="0" marB="0"/>
                </a:tc>
                <a:tc gridSpan="2">
                  <a:txBody>
                    <a:bodyPr/>
                    <a:lstStyle/>
                    <a:p>
                      <a:pPr algn="l">
                        <a:lnSpc>
                          <a:spcPct val="100000"/>
                        </a:lnSpc>
                        <a:spcAft>
                          <a:spcPts val="0"/>
                        </a:spcAft>
                      </a:pPr>
                      <a:r>
                        <a:rPr lang="id-ID" sz="1800" dirty="0" smtClean="0">
                          <a:effectLst/>
                        </a:rPr>
                        <a:t>Pilihan </a:t>
                      </a:r>
                      <a:r>
                        <a:rPr lang="id-ID" sz="1800" dirty="0">
                          <a:effectLst/>
                        </a:rPr>
                        <a:t>Pendalaman Minat atau Lintas Minat</a:t>
                      </a:r>
                      <a:endParaRPr lang="id-ID" sz="1800" dirty="0">
                        <a:effectLst/>
                        <a:latin typeface="Calibri"/>
                        <a:ea typeface="Calibri"/>
                        <a:cs typeface="Times New Roman"/>
                      </a:endParaRPr>
                    </a:p>
                  </a:txBody>
                  <a:tcPr marL="64427" marR="64427" marT="0" marB="0" anchor="ctr"/>
                </a:tc>
                <a:tc hMerge="1">
                  <a:txBody>
                    <a:bodyPr/>
                    <a:lstStyle/>
                    <a:p>
                      <a:pPr algn="just">
                        <a:lnSpc>
                          <a:spcPct val="115000"/>
                        </a:lnSpc>
                        <a:spcAft>
                          <a:spcPts val="0"/>
                        </a:spcAft>
                      </a:pPr>
                      <a:endParaRPr lang="id-ID" sz="1800" dirty="0">
                        <a:effectLst/>
                        <a:latin typeface="Calibri"/>
                        <a:ea typeface="Calibri"/>
                        <a:cs typeface="Times New Roman"/>
                      </a:endParaRPr>
                    </a:p>
                  </a:txBody>
                  <a:tcPr marL="59471" marR="59471" marT="0" marB="0"/>
                </a:tc>
                <a:tc>
                  <a:txBody>
                    <a:bodyPr/>
                    <a:lstStyle/>
                    <a:p>
                      <a:pPr algn="ctr">
                        <a:lnSpc>
                          <a:spcPct val="100000"/>
                        </a:lnSpc>
                        <a:spcAft>
                          <a:spcPts val="0"/>
                        </a:spcAft>
                      </a:pPr>
                      <a:r>
                        <a:rPr lang="id-ID" sz="1800">
                          <a:effectLst/>
                        </a:rPr>
                        <a:t>6</a:t>
                      </a:r>
                      <a:endParaRPr lang="id-ID" sz="180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4</a:t>
                      </a:r>
                      <a:endParaRPr lang="id-ID" sz="1800" dirty="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dirty="0">
                          <a:effectLst/>
                        </a:rPr>
                        <a:t>Jumlah Jam Pelajaran Yang Tersedia per minggu</a:t>
                      </a:r>
                      <a:endParaRPr lang="id-ID" sz="1800" dirty="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smtClean="0">
                          <a:effectLst/>
                          <a:latin typeface="+mn-lt"/>
                          <a:ea typeface="+mn-ea"/>
                          <a:cs typeface="+mn-cs"/>
                        </a:rPr>
                        <a:t>60</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72</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a:effectLst/>
                        </a:rPr>
                        <a:t>72</a:t>
                      </a:r>
                      <a:endParaRPr lang="id-ID" sz="1800" dirty="0">
                        <a:effectLst/>
                        <a:latin typeface="Calibri"/>
                        <a:ea typeface="Calibri"/>
                        <a:cs typeface="Times New Roman"/>
                      </a:endParaRPr>
                    </a:p>
                  </a:txBody>
                  <a:tcPr marL="64427" marR="64427" marT="0" marB="0" anchor="ctr"/>
                </a:tc>
              </a:tr>
              <a:tr h="215470">
                <a:tc gridSpan="3">
                  <a:txBody>
                    <a:bodyPr/>
                    <a:lstStyle/>
                    <a:p>
                      <a:pPr algn="just">
                        <a:lnSpc>
                          <a:spcPct val="100000"/>
                        </a:lnSpc>
                        <a:spcAft>
                          <a:spcPts val="0"/>
                        </a:spcAft>
                      </a:pPr>
                      <a:r>
                        <a:rPr lang="id-ID" sz="1800">
                          <a:effectLst/>
                        </a:rPr>
                        <a:t>Jumlah Jam Pelajaran Yang harus Ditempuh per minggu</a:t>
                      </a:r>
                      <a:endParaRPr lang="id-ID" sz="1800">
                        <a:effectLst/>
                        <a:latin typeface="Calibri"/>
                        <a:ea typeface="Calibri"/>
                        <a:cs typeface="Times New Roman"/>
                      </a:endParaRPr>
                    </a:p>
                  </a:txBody>
                  <a:tcPr marL="64427" marR="64427" marT="0" marB="0"/>
                </a:tc>
                <a:tc hMerge="1">
                  <a:txBody>
                    <a:bodyPr/>
                    <a:lstStyle/>
                    <a:p>
                      <a:endParaRPr lang="id-ID"/>
                    </a:p>
                  </a:txBody>
                  <a:tcPr/>
                </a:tc>
                <a:tc hMerge="1">
                  <a:txBody>
                    <a:bodyPr/>
                    <a:lstStyle/>
                    <a:p>
                      <a:endParaRPr lang="id-ID"/>
                    </a:p>
                  </a:txBody>
                  <a:tcPr/>
                </a:tc>
                <a:tc>
                  <a:txBody>
                    <a:bodyPr/>
                    <a:lstStyle/>
                    <a:p>
                      <a:pPr algn="ctr">
                        <a:lnSpc>
                          <a:spcPct val="100000"/>
                        </a:lnSpc>
                        <a:spcAft>
                          <a:spcPts val="0"/>
                        </a:spcAft>
                      </a:pPr>
                      <a:r>
                        <a:rPr lang="id-ID" sz="1800" dirty="0" smtClean="0">
                          <a:effectLst/>
                        </a:rPr>
                        <a:t>42</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smtClean="0">
                          <a:effectLst/>
                        </a:rPr>
                        <a:t>44</a:t>
                      </a:r>
                      <a:endParaRPr lang="id-ID" sz="1800" dirty="0">
                        <a:effectLst/>
                        <a:latin typeface="Calibri"/>
                        <a:ea typeface="Calibri"/>
                        <a:cs typeface="Times New Roman"/>
                      </a:endParaRPr>
                    </a:p>
                  </a:txBody>
                  <a:tcPr marL="64427" marR="64427" marT="0" marB="0" anchor="ctr"/>
                </a:tc>
                <a:tc>
                  <a:txBody>
                    <a:bodyPr/>
                    <a:lstStyle/>
                    <a:p>
                      <a:pPr algn="ctr">
                        <a:lnSpc>
                          <a:spcPct val="100000"/>
                        </a:lnSpc>
                        <a:spcAft>
                          <a:spcPts val="0"/>
                        </a:spcAft>
                      </a:pPr>
                      <a:r>
                        <a:rPr lang="id-ID" sz="1800" dirty="0" smtClean="0">
                          <a:effectLst/>
                        </a:rPr>
                        <a:t>44</a:t>
                      </a:r>
                      <a:endParaRPr lang="id-ID" sz="1800" dirty="0">
                        <a:effectLst/>
                        <a:latin typeface="Calibri"/>
                        <a:ea typeface="Calibri"/>
                        <a:cs typeface="Times New Roman"/>
                      </a:endParaRPr>
                    </a:p>
                  </a:txBody>
                  <a:tcPr marL="64427" marR="64427" marT="0" marB="0" anchor="ctr"/>
                </a:tc>
              </a:tr>
            </a:tbl>
          </a:graphicData>
        </a:graphic>
      </p:graphicFrame>
      <p:sp>
        <p:nvSpPr>
          <p:cNvPr id="5" name="Title 6"/>
          <p:cNvSpPr txBox="1">
            <a:spLocks/>
          </p:cNvSpPr>
          <p:nvPr/>
        </p:nvSpPr>
        <p:spPr>
          <a:xfrm>
            <a:off x="0" y="0"/>
            <a:ext cx="9906000" cy="548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id-ID" sz="3600" b="1" dirty="0" smtClean="0">
                <a:solidFill>
                  <a:srgbClr val="4BACC6">
                    <a:lumMod val="75000"/>
                  </a:srgbClr>
                </a:solidFill>
              </a:rPr>
              <a:t>Struktur Kurikulum Peminatan SMA</a:t>
            </a:r>
            <a:endParaRPr lang="id-ID" sz="3600" b="1" dirty="0" smtClean="0">
              <a:solidFill>
                <a:srgbClr val="F79646">
                  <a:lumMod val="75000"/>
                </a:srgbClr>
              </a:solidFill>
            </a:endParaRPr>
          </a:p>
        </p:txBody>
      </p:sp>
      <p:cxnSp>
        <p:nvCxnSpPr>
          <p:cNvPr id="6" name="Straight Connector 5"/>
          <p:cNvCxnSpPr/>
          <p:nvPr/>
        </p:nvCxnSpPr>
        <p:spPr>
          <a:xfrm>
            <a:off x="0" y="548680"/>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7" name="Slide Number Placeholder 2"/>
          <p:cNvSpPr txBox="1"/>
          <p:nvPr/>
        </p:nvSpPr>
        <p:spPr>
          <a:xfrm>
            <a:off x="9372606" y="6492903"/>
            <a:ext cx="533400" cy="365125"/>
          </a:xfrm>
          <a:prstGeom prst="rect">
            <a:avLst/>
          </a:prstGeom>
          <a:solidFill>
            <a:srgbClr val="800000"/>
          </a:solidFill>
          <a:ln>
            <a:noFill/>
          </a:ln>
        </p:spPr>
        <p:txBody>
          <a:bodyPr anchor="ctr"/>
          <a:lstStyle/>
          <a:p>
            <a:pPr algn="r">
              <a:defRPr/>
            </a:pPr>
            <a:fld id="{B7D2FE6F-D628-400C-9D64-74A1BC767698}"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74</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8093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3"/>
          <p:cNvSpPr>
            <a:spLocks noChangeArrowheads="1"/>
          </p:cNvSpPr>
          <p:nvPr/>
        </p:nvSpPr>
        <p:spPr bwMode="auto">
          <a:xfrm>
            <a:off x="0" y="2905125"/>
            <a:ext cx="9906000" cy="1171575"/>
          </a:xfrm>
          <a:custGeom>
            <a:avLst/>
            <a:gdLst>
              <a:gd name="T0" fmla="*/ 4539367 w 9073005"/>
              <a:gd name="T1" fmla="*/ 0 h 1404984"/>
              <a:gd name="T2" fmla="*/ 9078735 w 9073005"/>
              <a:gd name="T3" fmla="*/ 702377 h 1404984"/>
              <a:gd name="T4" fmla="*/ 4539367 w 9073005"/>
              <a:gd name="T5" fmla="*/ 1404754 h 1404984"/>
              <a:gd name="T6" fmla="*/ 0 w 9073005"/>
              <a:gd name="T7" fmla="*/ 702377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w="9525">
            <a:noFill/>
            <a:miter lim="800000"/>
            <a:headEnd/>
            <a:tailEnd/>
          </a:ln>
        </p:spPr>
        <p:txBody>
          <a:bodyPr anchor="ctr" anchorCtr="1"/>
          <a:lstStyle/>
          <a:p>
            <a:pPr fontAlgn="auto">
              <a:spcBef>
                <a:spcPts val="0"/>
              </a:spcBef>
              <a:spcAft>
                <a:spcPts val="0"/>
              </a:spcAft>
              <a:defRPr/>
            </a:pPr>
            <a:r>
              <a:rPr lang="id-ID" sz="3600" b="1" dirty="0">
                <a:solidFill>
                  <a:schemeClr val="tx2">
                    <a:lumMod val="75000"/>
                  </a:schemeClr>
                </a:solidFill>
                <a:latin typeface="Calibri" pitchFamily="34" charset="0"/>
              </a:rPr>
              <a:t>Rencana Implementasi</a:t>
            </a:r>
            <a:endParaRPr lang="en-GB" sz="3600" b="1" dirty="0">
              <a:solidFill>
                <a:schemeClr val="accent6"/>
              </a:solidFill>
              <a:latin typeface="Calibri" pitchFamily="34" charset="0"/>
            </a:endParaRPr>
          </a:p>
        </p:txBody>
      </p:sp>
      <p:sp>
        <p:nvSpPr>
          <p:cNvPr id="118787" name="Rounded Rectangle 4"/>
          <p:cNvSpPr>
            <a:spLocks noChangeArrowheads="1"/>
          </p:cNvSpPr>
          <p:nvPr/>
        </p:nvSpPr>
        <p:spPr bwMode="auto">
          <a:xfrm>
            <a:off x="4403729" y="1798638"/>
            <a:ext cx="865188" cy="868362"/>
          </a:xfrm>
          <a:custGeom>
            <a:avLst/>
            <a:gdLst>
              <a:gd name="T0" fmla="*/ 432603 w 865186"/>
              <a:gd name="T1" fmla="*/ 0 h 867646"/>
              <a:gd name="T2" fmla="*/ 865206 w 865186"/>
              <a:gd name="T3" fmla="*/ 437416 h 867646"/>
              <a:gd name="T4" fmla="*/ 432603 w 865186"/>
              <a:gd name="T5" fmla="*/ 874833 h 867646"/>
              <a:gd name="T6" fmla="*/ 0 w 865186"/>
              <a:gd name="T7" fmla="*/ 437416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p:spPr>
        <p:txBody>
          <a:bodyPr anchor="ctr" anchorCtr="1"/>
          <a:lstStyle/>
          <a:p>
            <a:pPr algn="ctr"/>
            <a:r>
              <a:rPr lang="en-AU" sz="4400" dirty="0" smtClean="0">
                <a:solidFill>
                  <a:srgbClr val="E46C0A"/>
                </a:solidFill>
                <a:latin typeface="Arial Rounded MT Bold" pitchFamily="34" charset="0"/>
              </a:rPr>
              <a:t>D</a:t>
            </a:r>
            <a:endParaRPr lang="id-ID" sz="4400" dirty="0">
              <a:solidFill>
                <a:srgbClr val="E46C0A"/>
              </a:solidFill>
              <a:latin typeface="Arial Rounded MT Bold" pitchFamily="34" charset="0"/>
            </a:endParaRPr>
          </a:p>
        </p:txBody>
      </p:sp>
      <p:sp>
        <p:nvSpPr>
          <p:cNvPr id="5" name="Slide Number Placeholder 2"/>
          <p:cNvSpPr txBox="1"/>
          <p:nvPr/>
        </p:nvSpPr>
        <p:spPr>
          <a:xfrm>
            <a:off x="9372604" y="6492883"/>
            <a:ext cx="533400" cy="365125"/>
          </a:xfrm>
          <a:prstGeom prst="rect">
            <a:avLst/>
          </a:prstGeom>
          <a:solidFill>
            <a:srgbClr val="800000"/>
          </a:solidFill>
          <a:ln>
            <a:noFill/>
          </a:ln>
        </p:spPr>
        <p:txBody>
          <a:bodyPr anchor="ctr"/>
          <a:lstStyle/>
          <a:p>
            <a:pPr algn="r" fontAlgn="auto">
              <a:spcBef>
                <a:spcPts val="0"/>
              </a:spcBef>
              <a:spcAft>
                <a:spcPts val="0"/>
              </a:spcAft>
              <a:defRPr/>
            </a:pPr>
            <a:fld id="{C5B5C85E-3B6E-44BA-BAFE-89BD3F4B921A}"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75</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14752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txBox="1"/>
          <p:nvPr/>
        </p:nvSpPr>
        <p:spPr>
          <a:xfrm>
            <a:off x="9372606" y="6492887"/>
            <a:ext cx="533400" cy="365125"/>
          </a:xfrm>
          <a:prstGeom prst="rect">
            <a:avLst/>
          </a:prstGeom>
          <a:solidFill>
            <a:srgbClr val="800000"/>
          </a:solidFill>
          <a:ln>
            <a:noFill/>
          </a:ln>
        </p:spPr>
        <p:txBody>
          <a:bodyPr anchor="ctr"/>
          <a:lstStyle/>
          <a:p>
            <a:pPr algn="r">
              <a:defRPr/>
            </a:pPr>
            <a:fld id="{B2C429D2-7D33-40AA-B8F4-8E517CA1F4E9}"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a:defRPr/>
              </a:pPr>
              <a:t>76</a:t>
            </a:fld>
            <a:endParaRPr lang="id-ID" sz="1100" b="1">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9" name="TextBox 34"/>
          <p:cNvSpPr txBox="1">
            <a:spLocks noChangeArrowheads="1"/>
          </p:cNvSpPr>
          <p:nvPr/>
        </p:nvSpPr>
        <p:spPr bwMode="auto">
          <a:xfrm>
            <a:off x="0" y="-23812"/>
            <a:ext cx="9906000" cy="666730"/>
          </a:xfrm>
          <a:prstGeom prst="rect">
            <a:avLst/>
          </a:prstGeom>
          <a:solidFill>
            <a:schemeClr val="tx2">
              <a:lumMod val="75000"/>
            </a:schemeClr>
          </a:solidFill>
          <a:ln w="9525">
            <a:noFill/>
            <a:miter lim="800000"/>
            <a:headEnd/>
            <a:tailEnd/>
          </a:ln>
        </p:spPr>
        <p:txBody>
          <a:bodyPr anchor="ctr" anchorCtr="1"/>
          <a:lstStyle/>
          <a:p>
            <a:pPr algn="ctr"/>
            <a:r>
              <a:rPr lang="en-AU" sz="3200" b="1" dirty="0" err="1" smtClean="0">
                <a:solidFill>
                  <a:schemeClr val="bg1"/>
                </a:solidFill>
                <a:latin typeface="Calibri" pitchFamily="34" charset="0"/>
              </a:rPr>
              <a:t>Rencana</a:t>
            </a:r>
            <a:r>
              <a:rPr lang="id-ID" sz="3200" b="1" dirty="0" smtClean="0">
                <a:solidFill>
                  <a:schemeClr val="bg1"/>
                </a:solidFill>
                <a:latin typeface="Calibri" pitchFamily="34" charset="0"/>
              </a:rPr>
              <a:t> Implementasi</a:t>
            </a:r>
            <a:r>
              <a:rPr lang="en-AU" sz="3200" b="1" dirty="0" smtClean="0">
                <a:solidFill>
                  <a:schemeClr val="bg1"/>
                </a:solidFill>
                <a:latin typeface="Calibri" pitchFamily="34" charset="0"/>
              </a:rPr>
              <a:t>: </a:t>
            </a:r>
            <a:r>
              <a:rPr lang="en-AU" sz="3600" b="1" dirty="0" err="1" smtClean="0">
                <a:solidFill>
                  <a:schemeClr val="accent6">
                    <a:lumMod val="20000"/>
                    <a:lumOff val="80000"/>
                  </a:schemeClr>
                </a:solidFill>
                <a:latin typeface="Calibri" pitchFamily="34" charset="0"/>
              </a:rPr>
              <a:t>Bertahap</a:t>
            </a:r>
            <a:r>
              <a:rPr lang="en-AU" sz="3600" b="1" dirty="0" smtClean="0">
                <a:solidFill>
                  <a:schemeClr val="accent6">
                    <a:lumMod val="20000"/>
                    <a:lumOff val="80000"/>
                  </a:schemeClr>
                </a:solidFill>
                <a:latin typeface="Calibri" pitchFamily="34" charset="0"/>
              </a:rPr>
              <a:t> </a:t>
            </a:r>
            <a:r>
              <a:rPr lang="en-AU" sz="3600" b="1" dirty="0" err="1" smtClean="0">
                <a:solidFill>
                  <a:schemeClr val="accent6">
                    <a:lumMod val="20000"/>
                    <a:lumOff val="80000"/>
                  </a:schemeClr>
                </a:solidFill>
                <a:latin typeface="Calibri" pitchFamily="34" charset="0"/>
              </a:rPr>
              <a:t>dan</a:t>
            </a:r>
            <a:r>
              <a:rPr lang="en-AU" sz="3600" b="1" dirty="0" smtClean="0">
                <a:solidFill>
                  <a:schemeClr val="accent6">
                    <a:lumMod val="20000"/>
                    <a:lumOff val="80000"/>
                  </a:schemeClr>
                </a:solidFill>
                <a:latin typeface="Calibri" pitchFamily="34" charset="0"/>
              </a:rPr>
              <a:t> </a:t>
            </a:r>
            <a:r>
              <a:rPr lang="en-AU" sz="3600" b="1" dirty="0" err="1" smtClean="0">
                <a:solidFill>
                  <a:schemeClr val="accent6">
                    <a:lumMod val="20000"/>
                    <a:lumOff val="80000"/>
                  </a:schemeClr>
                </a:solidFill>
                <a:latin typeface="Calibri" pitchFamily="34" charset="0"/>
              </a:rPr>
              <a:t>Terbatas</a:t>
            </a:r>
            <a:endParaRPr lang="en-US" sz="3600" b="1" dirty="0">
              <a:solidFill>
                <a:schemeClr val="accent6">
                  <a:lumMod val="20000"/>
                  <a:lumOff val="80000"/>
                </a:schemeClr>
              </a:solidFill>
              <a:latin typeface="Calibri" pitchFamily="34" charset="0"/>
            </a:endParaRPr>
          </a:p>
        </p:txBody>
      </p:sp>
      <p:sp>
        <p:nvSpPr>
          <p:cNvPr id="11" name="Rectangle 10"/>
          <p:cNvSpPr/>
          <p:nvPr/>
        </p:nvSpPr>
        <p:spPr>
          <a:xfrm>
            <a:off x="951138" y="697578"/>
            <a:ext cx="7000924" cy="78581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err="1" smtClean="0">
                <a:solidFill>
                  <a:schemeClr val="tx1"/>
                </a:solidFill>
              </a:rPr>
              <a:t>Bertahap</a:t>
            </a:r>
            <a:endParaRPr lang="en-AU" sz="3600" dirty="0">
              <a:solidFill>
                <a:schemeClr val="tx1"/>
              </a:solidFill>
            </a:endParaRPr>
          </a:p>
        </p:txBody>
      </p:sp>
      <p:sp>
        <p:nvSpPr>
          <p:cNvPr id="12" name="Oval 11"/>
          <p:cNvSpPr/>
          <p:nvPr/>
        </p:nvSpPr>
        <p:spPr>
          <a:xfrm>
            <a:off x="593948" y="655168"/>
            <a:ext cx="857256" cy="857256"/>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A</a:t>
            </a:r>
            <a:endParaRPr lang="en-AU" dirty="0"/>
          </a:p>
        </p:txBody>
      </p:sp>
      <p:pic>
        <p:nvPicPr>
          <p:cNvPr id="107522" name="Picture 2"/>
          <p:cNvPicPr>
            <a:picLocks noChangeAspect="1" noChangeArrowheads="1"/>
          </p:cNvPicPr>
          <p:nvPr/>
        </p:nvPicPr>
        <p:blipFill>
          <a:blip r:embed="rId2"/>
          <a:srcRect/>
          <a:stretch>
            <a:fillRect/>
          </a:stretch>
        </p:blipFill>
        <p:spPr bwMode="auto">
          <a:xfrm>
            <a:off x="1309662" y="1527291"/>
            <a:ext cx="6643734" cy="3272413"/>
          </a:xfrm>
          <a:prstGeom prst="rect">
            <a:avLst/>
          </a:prstGeom>
          <a:noFill/>
          <a:ln w="9525">
            <a:noFill/>
            <a:miter lim="800000"/>
            <a:headEnd/>
            <a:tailEnd/>
          </a:ln>
          <a:effectLst/>
        </p:spPr>
      </p:pic>
      <p:sp>
        <p:nvSpPr>
          <p:cNvPr id="13" name="Rectangle 12"/>
          <p:cNvSpPr/>
          <p:nvPr/>
        </p:nvSpPr>
        <p:spPr>
          <a:xfrm>
            <a:off x="952472" y="4913552"/>
            <a:ext cx="7000924" cy="78581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err="1" smtClean="0">
                <a:solidFill>
                  <a:schemeClr val="tx1"/>
                </a:solidFill>
              </a:rPr>
              <a:t>Terbatas</a:t>
            </a:r>
            <a:endParaRPr lang="en-AU" sz="3600" dirty="0">
              <a:solidFill>
                <a:schemeClr val="tx1"/>
              </a:solidFill>
            </a:endParaRPr>
          </a:p>
        </p:txBody>
      </p:sp>
      <p:sp>
        <p:nvSpPr>
          <p:cNvPr id="14" name="Oval 13"/>
          <p:cNvSpPr/>
          <p:nvPr/>
        </p:nvSpPr>
        <p:spPr>
          <a:xfrm>
            <a:off x="595282" y="4871142"/>
            <a:ext cx="857256" cy="857256"/>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t>B</a:t>
            </a:r>
            <a:endParaRPr lang="en-AU" dirty="0"/>
          </a:p>
        </p:txBody>
      </p:sp>
      <p:sp>
        <p:nvSpPr>
          <p:cNvPr id="15" name="TextBox 14"/>
          <p:cNvSpPr txBox="1"/>
          <p:nvPr/>
        </p:nvSpPr>
        <p:spPr>
          <a:xfrm>
            <a:off x="1166786" y="5798704"/>
            <a:ext cx="6786610" cy="1015663"/>
          </a:xfrm>
          <a:prstGeom prst="rect">
            <a:avLst/>
          </a:prstGeom>
          <a:solidFill>
            <a:schemeClr val="accent6">
              <a:lumMod val="40000"/>
              <a:lumOff val="60000"/>
            </a:schemeClr>
          </a:solidFill>
        </p:spPr>
        <p:txBody>
          <a:bodyPr wrap="square" rtlCol="0">
            <a:spAutoFit/>
          </a:bodyPr>
          <a:lstStyle/>
          <a:p>
            <a:pPr algn="ctr"/>
            <a:r>
              <a:rPr lang="en-AU" sz="2000" b="1" dirty="0" err="1" smtClean="0"/>
              <a:t>Tidak</a:t>
            </a:r>
            <a:r>
              <a:rPr lang="en-AU" sz="2000" b="1" dirty="0" smtClean="0"/>
              <a:t> </a:t>
            </a:r>
            <a:r>
              <a:rPr lang="en-AU" sz="2000" b="1" dirty="0" err="1" smtClean="0"/>
              <a:t>semua</a:t>
            </a:r>
            <a:r>
              <a:rPr lang="en-AU" sz="2000" b="1" dirty="0" smtClean="0"/>
              <a:t> </a:t>
            </a:r>
            <a:r>
              <a:rPr lang="en-AU" sz="2000" b="1" dirty="0" err="1" smtClean="0"/>
              <a:t>sekolah</a:t>
            </a:r>
            <a:endParaRPr lang="en-AU" sz="2000" b="1" dirty="0" smtClean="0"/>
          </a:p>
          <a:p>
            <a:pPr algn="ctr"/>
            <a:r>
              <a:rPr lang="en-AU" sz="2000" b="1" dirty="0" err="1" smtClean="0">
                <a:solidFill>
                  <a:srgbClr val="FF0000"/>
                </a:solidFill>
              </a:rPr>
              <a:t>Kriteria</a:t>
            </a:r>
            <a:r>
              <a:rPr lang="en-AU" sz="2000" b="1" dirty="0" smtClean="0">
                <a:solidFill>
                  <a:srgbClr val="FF0000"/>
                </a:solidFill>
              </a:rPr>
              <a:t>: </a:t>
            </a:r>
            <a:r>
              <a:rPr lang="en-AU" sz="2000" b="1" dirty="0" err="1" smtClean="0"/>
              <a:t>kesiapan</a:t>
            </a:r>
            <a:r>
              <a:rPr lang="en-AU" sz="2000" b="1" dirty="0" smtClean="0"/>
              <a:t>, </a:t>
            </a:r>
            <a:r>
              <a:rPr lang="en-AU" sz="2000" b="1" dirty="0" err="1" smtClean="0"/>
              <a:t>negeri</a:t>
            </a:r>
            <a:r>
              <a:rPr lang="en-AU" sz="2000" b="1" dirty="0" smtClean="0"/>
              <a:t>/</a:t>
            </a:r>
            <a:r>
              <a:rPr lang="en-AU" sz="2000" b="1" dirty="0" err="1" smtClean="0"/>
              <a:t>swasta</a:t>
            </a:r>
            <a:r>
              <a:rPr lang="en-AU" sz="2000" b="1" dirty="0" smtClean="0"/>
              <a:t> &amp; </a:t>
            </a:r>
          </a:p>
          <a:p>
            <a:pPr algn="ctr"/>
            <a:r>
              <a:rPr lang="en-AU" sz="2000" b="1" dirty="0" err="1" smtClean="0"/>
              <a:t>mencakup</a:t>
            </a:r>
            <a:r>
              <a:rPr lang="en-AU" sz="2000" b="1" dirty="0" smtClean="0"/>
              <a:t> </a:t>
            </a:r>
            <a:r>
              <a:rPr lang="en-AU" sz="2000" b="1" dirty="0" err="1" smtClean="0"/>
              <a:t>seluruh</a:t>
            </a:r>
            <a:r>
              <a:rPr lang="en-AU" sz="2000" b="1" dirty="0" smtClean="0"/>
              <a:t> </a:t>
            </a:r>
            <a:r>
              <a:rPr lang="id-ID" sz="2000" b="1" smtClean="0"/>
              <a:t>provinsi</a:t>
            </a:r>
            <a:endParaRPr lang="en-AU" sz="2000" b="1" dirty="0"/>
          </a:p>
        </p:txBody>
      </p:sp>
    </p:spTree>
    <p:extLst>
      <p:ext uri="{BB962C8B-B14F-4D97-AF65-F5344CB8AC3E}">
        <p14:creationId xmlns:p14="http://schemas.microsoft.com/office/powerpoint/2010/main" val="36231219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Table 132"/>
          <p:cNvGraphicFramePr>
            <a:graphicFrameLocks noGrp="1"/>
          </p:cNvGraphicFramePr>
          <p:nvPr/>
        </p:nvGraphicFramePr>
        <p:xfrm>
          <a:off x="-14288" y="692150"/>
          <a:ext cx="10009188" cy="6048386"/>
        </p:xfrm>
        <a:graphic>
          <a:graphicData uri="http://schemas.openxmlformats.org/drawingml/2006/table">
            <a:tbl>
              <a:tblPr firstRow="1" bandRow="1">
                <a:tableStyleId>{2D5ABB26-0587-4C30-8999-92F81FD0307C}</a:tableStyleId>
              </a:tblPr>
              <a:tblGrid>
                <a:gridCol w="10009188"/>
              </a:tblGrid>
              <a:tr h="1116689">
                <a:tc>
                  <a:txBody>
                    <a:bodyPr/>
                    <a:lstStyle/>
                    <a:p>
                      <a:endParaRPr lang="id-ID" sz="1800" dirty="0"/>
                    </a:p>
                  </a:txBody>
                  <a:tcPr marL="91447" marR="91447" marT="45718" marB="45718">
                    <a:solidFill>
                      <a:schemeClr val="accent6">
                        <a:lumMod val="20000"/>
                        <a:lumOff val="80000"/>
                      </a:schemeClr>
                    </a:solidFill>
                  </a:tcPr>
                </a:tc>
              </a:tr>
              <a:tr h="1188705">
                <a:tc>
                  <a:txBody>
                    <a:bodyPr/>
                    <a:lstStyle/>
                    <a:p>
                      <a:endParaRPr lang="id-ID" sz="1800" dirty="0" smtClean="0"/>
                    </a:p>
                    <a:p>
                      <a:endParaRPr lang="id-ID" sz="1800" dirty="0" smtClean="0"/>
                    </a:p>
                    <a:p>
                      <a:endParaRPr lang="id-ID" sz="1800" dirty="0" smtClean="0"/>
                    </a:p>
                    <a:p>
                      <a:endParaRPr lang="id-ID" sz="1800" dirty="0"/>
                    </a:p>
                  </a:txBody>
                  <a:tcPr marL="91447" marR="91447" marT="45718" marB="45718">
                    <a:solidFill>
                      <a:schemeClr val="accent5">
                        <a:lumMod val="20000"/>
                        <a:lumOff val="80000"/>
                      </a:schemeClr>
                    </a:solidFill>
                  </a:tcPr>
                </a:tc>
              </a:tr>
              <a:tr h="3742981">
                <a:tc>
                  <a:txBody>
                    <a:bodyPr/>
                    <a:lstStyle/>
                    <a:p>
                      <a:endParaRPr lang="id-ID" sz="1800" dirty="0" smtClean="0"/>
                    </a:p>
                    <a:p>
                      <a:endParaRPr lang="id-ID" sz="1800" dirty="0" smtClean="0"/>
                    </a:p>
                    <a:p>
                      <a:endParaRPr lang="id-ID" sz="1800" dirty="0" smtClean="0"/>
                    </a:p>
                    <a:p>
                      <a:endParaRPr lang="id-ID" sz="1800" dirty="0" smtClean="0"/>
                    </a:p>
                    <a:p>
                      <a:endParaRPr lang="id-ID" sz="1800" dirty="0"/>
                    </a:p>
                  </a:txBody>
                  <a:tcPr marL="91447" marR="91447" marT="45718" marB="45718">
                    <a:solidFill>
                      <a:schemeClr val="accent3">
                        <a:lumMod val="40000"/>
                        <a:lumOff val="60000"/>
                      </a:schemeClr>
                    </a:solidFill>
                  </a:tcPr>
                </a:tc>
              </a:tr>
            </a:tbl>
          </a:graphicData>
        </a:graphic>
      </p:graphicFrame>
      <p:cxnSp>
        <p:nvCxnSpPr>
          <p:cNvPr id="3" name="Straight Connector 2"/>
          <p:cNvCxnSpPr/>
          <p:nvPr/>
        </p:nvCxnSpPr>
        <p:spPr>
          <a:xfrm>
            <a:off x="0" y="-100013"/>
            <a:ext cx="9906000" cy="0"/>
          </a:xfrm>
          <a:prstGeom prst="line">
            <a:avLst/>
          </a:prstGeom>
          <a:ln>
            <a:noFill/>
          </a:ln>
        </p:spPr>
        <p:style>
          <a:lnRef idx="1">
            <a:schemeClr val="accent3"/>
          </a:lnRef>
          <a:fillRef idx="2">
            <a:schemeClr val="accent3"/>
          </a:fillRef>
          <a:effectRef idx="1">
            <a:schemeClr val="accent3"/>
          </a:effectRef>
          <a:fontRef idx="minor">
            <a:schemeClr val="dk1"/>
          </a:fontRef>
        </p:style>
      </p:cxnSp>
      <p:sp>
        <p:nvSpPr>
          <p:cNvPr id="4" name="TextBox 18"/>
          <p:cNvSpPr txBox="1">
            <a:spLocks noChangeArrowheads="1"/>
          </p:cNvSpPr>
          <p:nvPr/>
        </p:nvSpPr>
        <p:spPr bwMode="auto">
          <a:xfrm>
            <a:off x="0" y="-6640"/>
            <a:ext cx="9906000" cy="646327"/>
          </a:xfrm>
          <a:prstGeom prst="rect">
            <a:avLst/>
          </a:prstGeom>
          <a:solidFill>
            <a:schemeClr val="tx2">
              <a:lumMod val="75000"/>
            </a:schemeClr>
          </a:solidFill>
          <a:ln w="9525">
            <a:noFill/>
            <a:miter lim="800000"/>
            <a:headEnd/>
            <a:tailEnd/>
          </a:ln>
        </p:spPr>
        <p:txBody>
          <a:bodyPr lIns="91436" tIns="45718" rIns="91436" bIns="45718">
            <a:spAutoFit/>
          </a:bodyPr>
          <a:lstStyle/>
          <a:p>
            <a:pPr algn="ctr" fontAlgn="auto">
              <a:spcBef>
                <a:spcPts val="0"/>
              </a:spcBef>
              <a:spcAft>
                <a:spcPts val="0"/>
              </a:spcAft>
              <a:defRPr/>
            </a:pPr>
            <a:r>
              <a:rPr lang="id-ID" sz="3600" b="1" dirty="0">
                <a:solidFill>
                  <a:schemeClr val="bg1"/>
                </a:solidFill>
                <a:latin typeface="+mj-lt"/>
                <a:cs typeface="+mn-cs"/>
              </a:rPr>
              <a:t>Skema Pelatihan</a:t>
            </a:r>
            <a:endParaRPr lang="fi-FI" sz="3600" b="1" dirty="0">
              <a:solidFill>
                <a:schemeClr val="bg1"/>
              </a:solidFill>
              <a:latin typeface="+mj-lt"/>
              <a:cs typeface="+mn-cs"/>
            </a:endParaRPr>
          </a:p>
        </p:txBody>
      </p:sp>
      <p:grpSp>
        <p:nvGrpSpPr>
          <p:cNvPr id="6" name="Group 9"/>
          <p:cNvGrpSpPr>
            <a:grpSpLocks/>
          </p:cNvGrpSpPr>
          <p:nvPr/>
        </p:nvGrpSpPr>
        <p:grpSpPr bwMode="auto">
          <a:xfrm>
            <a:off x="595313" y="5445125"/>
            <a:ext cx="863600" cy="801688"/>
            <a:chOff x="416496" y="764704"/>
            <a:chExt cx="2530669" cy="1672387"/>
          </a:xfrm>
        </p:grpSpPr>
        <p:pic>
          <p:nvPicPr>
            <p:cNvPr id="2061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1" name="Picture 6"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7" name="Group 9"/>
          <p:cNvGrpSpPr>
            <a:grpSpLocks/>
          </p:cNvGrpSpPr>
          <p:nvPr/>
        </p:nvGrpSpPr>
        <p:grpSpPr bwMode="auto">
          <a:xfrm>
            <a:off x="1404938" y="5472113"/>
            <a:ext cx="863600" cy="801687"/>
            <a:chOff x="416496" y="764704"/>
            <a:chExt cx="2530669" cy="1672387"/>
          </a:xfrm>
        </p:grpSpPr>
        <p:pic>
          <p:nvPicPr>
            <p:cNvPr id="20607"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8" name="Picture 10"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9" name="Group 9"/>
          <p:cNvGrpSpPr>
            <a:grpSpLocks/>
          </p:cNvGrpSpPr>
          <p:nvPr/>
        </p:nvGrpSpPr>
        <p:grpSpPr bwMode="auto">
          <a:xfrm>
            <a:off x="2268538" y="5472113"/>
            <a:ext cx="865187" cy="801687"/>
            <a:chOff x="416496" y="764704"/>
            <a:chExt cx="2530669" cy="1672387"/>
          </a:xfrm>
        </p:grpSpPr>
        <p:pic>
          <p:nvPicPr>
            <p:cNvPr id="20604"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5" name="Picture 14"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0" name="Group 9"/>
          <p:cNvGrpSpPr>
            <a:grpSpLocks/>
          </p:cNvGrpSpPr>
          <p:nvPr/>
        </p:nvGrpSpPr>
        <p:grpSpPr bwMode="auto">
          <a:xfrm>
            <a:off x="3133725" y="5483225"/>
            <a:ext cx="863600" cy="803275"/>
            <a:chOff x="416496" y="764704"/>
            <a:chExt cx="2530669" cy="1672387"/>
          </a:xfrm>
        </p:grpSpPr>
        <p:pic>
          <p:nvPicPr>
            <p:cNvPr id="20601" name="Picture 1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2" name="Picture 18"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1" name="Group 9"/>
          <p:cNvGrpSpPr>
            <a:grpSpLocks/>
          </p:cNvGrpSpPr>
          <p:nvPr/>
        </p:nvGrpSpPr>
        <p:grpSpPr bwMode="auto">
          <a:xfrm>
            <a:off x="4016375" y="5495925"/>
            <a:ext cx="863600" cy="801688"/>
            <a:chOff x="416496" y="764704"/>
            <a:chExt cx="2530669" cy="1672387"/>
          </a:xfrm>
        </p:grpSpPr>
        <p:pic>
          <p:nvPicPr>
            <p:cNvPr id="20598" name="Picture 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9" name="Picture 22"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3" name="Group 9"/>
          <p:cNvGrpSpPr>
            <a:grpSpLocks/>
          </p:cNvGrpSpPr>
          <p:nvPr/>
        </p:nvGrpSpPr>
        <p:grpSpPr bwMode="auto">
          <a:xfrm>
            <a:off x="4879975" y="5495925"/>
            <a:ext cx="865188" cy="801688"/>
            <a:chOff x="416496" y="764704"/>
            <a:chExt cx="2530669" cy="1672387"/>
          </a:xfrm>
        </p:grpSpPr>
        <p:pic>
          <p:nvPicPr>
            <p:cNvPr id="20595" name="Picture 2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6" name="Picture 26"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4" name="Group 9"/>
          <p:cNvGrpSpPr>
            <a:grpSpLocks/>
          </p:cNvGrpSpPr>
          <p:nvPr/>
        </p:nvGrpSpPr>
        <p:grpSpPr bwMode="auto">
          <a:xfrm>
            <a:off x="5961063" y="5492750"/>
            <a:ext cx="863600" cy="803275"/>
            <a:chOff x="416496" y="764704"/>
            <a:chExt cx="2530669" cy="1672387"/>
          </a:xfrm>
        </p:grpSpPr>
        <p:pic>
          <p:nvPicPr>
            <p:cNvPr id="20592" name="Picture 3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3" name="Picture 34"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5" name="Group 9"/>
          <p:cNvGrpSpPr>
            <a:grpSpLocks/>
          </p:cNvGrpSpPr>
          <p:nvPr/>
        </p:nvGrpSpPr>
        <p:grpSpPr bwMode="auto">
          <a:xfrm>
            <a:off x="6824663" y="5492750"/>
            <a:ext cx="863600" cy="803275"/>
            <a:chOff x="416496" y="764704"/>
            <a:chExt cx="2530669" cy="1672387"/>
          </a:xfrm>
        </p:grpSpPr>
        <p:pic>
          <p:nvPicPr>
            <p:cNvPr id="20589" name="Picture 3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0" name="Picture 38"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7" name="Group 9"/>
          <p:cNvGrpSpPr>
            <a:grpSpLocks/>
          </p:cNvGrpSpPr>
          <p:nvPr/>
        </p:nvGrpSpPr>
        <p:grpSpPr bwMode="auto">
          <a:xfrm>
            <a:off x="7832725" y="5505450"/>
            <a:ext cx="865188" cy="801688"/>
            <a:chOff x="416496" y="764704"/>
            <a:chExt cx="2530669" cy="1672387"/>
          </a:xfrm>
        </p:grpSpPr>
        <p:pic>
          <p:nvPicPr>
            <p:cNvPr id="20586" name="Picture 4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7" name="Picture 42"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grpSp>
        <p:nvGrpSpPr>
          <p:cNvPr id="18" name="Group 9"/>
          <p:cNvGrpSpPr>
            <a:grpSpLocks/>
          </p:cNvGrpSpPr>
          <p:nvPr/>
        </p:nvGrpSpPr>
        <p:grpSpPr bwMode="auto">
          <a:xfrm>
            <a:off x="8697913" y="5516563"/>
            <a:ext cx="863600" cy="803275"/>
            <a:chOff x="416496" y="764704"/>
            <a:chExt cx="2530669" cy="1672387"/>
          </a:xfrm>
        </p:grpSpPr>
        <p:pic>
          <p:nvPicPr>
            <p:cNvPr id="20583" name="Picture 4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96" y="764704"/>
              <a:ext cx="2530669" cy="167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4" name="Picture 46" descr="dik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645" y="1141526"/>
              <a:ext cx="167775" cy="16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1450813" y="1357550"/>
              <a:ext cx="520249" cy="360040"/>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id-ID" sz="1050" dirty="0">
                  <a:latin typeface="+mn-lt"/>
                  <a:cs typeface="+mn-cs"/>
                </a:rPr>
                <a:t>SEKOLAH</a:t>
              </a:r>
            </a:p>
          </p:txBody>
        </p:sp>
      </p:grpSp>
      <p:sp>
        <p:nvSpPr>
          <p:cNvPr id="53" name="Rounded Rectangle 52"/>
          <p:cNvSpPr/>
          <p:nvPr/>
        </p:nvSpPr>
        <p:spPr>
          <a:xfrm>
            <a:off x="682625" y="3138488"/>
            <a:ext cx="2397125" cy="3314700"/>
          </a:xfrm>
          <a:prstGeom prst="roundRect">
            <a:avLst>
              <a:gd name="adj" fmla="val 6209"/>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4" name="Oval 53"/>
          <p:cNvSpPr/>
          <p:nvPr/>
        </p:nvSpPr>
        <p:spPr>
          <a:xfrm>
            <a:off x="776288" y="4508500"/>
            <a:ext cx="503237"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55" name="Oval 54"/>
          <p:cNvSpPr/>
          <p:nvPr/>
        </p:nvSpPr>
        <p:spPr>
          <a:xfrm>
            <a:off x="1568450" y="4508500"/>
            <a:ext cx="503238"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56" name="Oval 55"/>
          <p:cNvSpPr/>
          <p:nvPr/>
        </p:nvSpPr>
        <p:spPr>
          <a:xfrm>
            <a:off x="2425700" y="4508500"/>
            <a:ext cx="503238"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57" name="Oval 56"/>
          <p:cNvSpPr/>
          <p:nvPr/>
        </p:nvSpPr>
        <p:spPr>
          <a:xfrm>
            <a:off x="3289300" y="4508500"/>
            <a:ext cx="503238"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58" name="Oval 57"/>
          <p:cNvSpPr/>
          <p:nvPr/>
        </p:nvSpPr>
        <p:spPr>
          <a:xfrm>
            <a:off x="4160838" y="4508500"/>
            <a:ext cx="503237"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59" name="Oval 58"/>
          <p:cNvSpPr/>
          <p:nvPr/>
        </p:nvSpPr>
        <p:spPr>
          <a:xfrm>
            <a:off x="5122863" y="4508500"/>
            <a:ext cx="504825"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60" name="Oval 59"/>
          <p:cNvSpPr/>
          <p:nvPr/>
        </p:nvSpPr>
        <p:spPr>
          <a:xfrm>
            <a:off x="6138863" y="4508500"/>
            <a:ext cx="503237"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61" name="Oval 60"/>
          <p:cNvSpPr/>
          <p:nvPr/>
        </p:nvSpPr>
        <p:spPr>
          <a:xfrm>
            <a:off x="6996113" y="4508500"/>
            <a:ext cx="503237"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62" name="Oval 61"/>
          <p:cNvSpPr/>
          <p:nvPr/>
        </p:nvSpPr>
        <p:spPr>
          <a:xfrm>
            <a:off x="8004175" y="4508500"/>
            <a:ext cx="503238"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63" name="Oval 62"/>
          <p:cNvSpPr/>
          <p:nvPr/>
        </p:nvSpPr>
        <p:spPr>
          <a:xfrm>
            <a:off x="8856663" y="4508500"/>
            <a:ext cx="503237" cy="504825"/>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id-ID"/>
          </a:p>
        </p:txBody>
      </p:sp>
      <p:sp>
        <p:nvSpPr>
          <p:cNvPr id="65" name="Oval 64"/>
          <p:cNvSpPr/>
          <p:nvPr/>
        </p:nvSpPr>
        <p:spPr>
          <a:xfrm>
            <a:off x="1567948" y="3284984"/>
            <a:ext cx="576000" cy="576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id-ID"/>
          </a:p>
        </p:txBody>
      </p:sp>
      <p:sp>
        <p:nvSpPr>
          <p:cNvPr id="66" name="Oval 65"/>
          <p:cNvSpPr/>
          <p:nvPr/>
        </p:nvSpPr>
        <p:spPr>
          <a:xfrm>
            <a:off x="4160236" y="3284984"/>
            <a:ext cx="576000" cy="576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id-ID"/>
          </a:p>
        </p:txBody>
      </p:sp>
      <p:sp>
        <p:nvSpPr>
          <p:cNvPr id="67" name="Oval 66"/>
          <p:cNvSpPr/>
          <p:nvPr/>
        </p:nvSpPr>
        <p:spPr>
          <a:xfrm>
            <a:off x="6608573" y="3284984"/>
            <a:ext cx="576000" cy="576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id-ID"/>
          </a:p>
        </p:txBody>
      </p:sp>
      <p:sp>
        <p:nvSpPr>
          <p:cNvPr id="68" name="Oval 67"/>
          <p:cNvSpPr/>
          <p:nvPr/>
        </p:nvSpPr>
        <p:spPr>
          <a:xfrm>
            <a:off x="8402177" y="3284984"/>
            <a:ext cx="576000" cy="576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id-ID"/>
          </a:p>
        </p:txBody>
      </p:sp>
      <p:sp>
        <p:nvSpPr>
          <p:cNvPr id="69" name="Oval 68"/>
          <p:cNvSpPr/>
          <p:nvPr/>
        </p:nvSpPr>
        <p:spPr>
          <a:xfrm>
            <a:off x="2792085" y="2060848"/>
            <a:ext cx="720000" cy="7200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id-ID"/>
          </a:p>
        </p:txBody>
      </p:sp>
      <p:sp>
        <p:nvSpPr>
          <p:cNvPr id="70" name="Oval 69"/>
          <p:cNvSpPr/>
          <p:nvPr/>
        </p:nvSpPr>
        <p:spPr>
          <a:xfrm>
            <a:off x="7596947" y="1943218"/>
            <a:ext cx="720000" cy="7200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id-ID"/>
          </a:p>
        </p:txBody>
      </p:sp>
      <p:sp>
        <p:nvSpPr>
          <p:cNvPr id="71" name="Oval 70"/>
          <p:cNvSpPr/>
          <p:nvPr/>
        </p:nvSpPr>
        <p:spPr>
          <a:xfrm>
            <a:off x="4997123" y="774649"/>
            <a:ext cx="828000" cy="8280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id-ID"/>
          </a:p>
        </p:txBody>
      </p:sp>
      <p:cxnSp>
        <p:nvCxnSpPr>
          <p:cNvPr id="73" name="Straight Arrow Connector 72"/>
          <p:cNvCxnSpPr/>
          <p:nvPr/>
        </p:nvCxnSpPr>
        <p:spPr>
          <a:xfrm flipV="1">
            <a:off x="1027113" y="5013325"/>
            <a:ext cx="0" cy="544513"/>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1841500" y="5013325"/>
            <a:ext cx="0" cy="544513"/>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2678113"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3584575"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4448175"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384800"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6392863"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256463"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8266113"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9129713" y="502761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1044575" y="3860800"/>
            <a:ext cx="523875"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857375" y="3890963"/>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2144713" y="3860800"/>
            <a:ext cx="503237" cy="576263"/>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627438" y="3903663"/>
            <a:ext cx="522287" cy="544512"/>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4438650" y="3933825"/>
            <a:ext cx="0"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4725988" y="3903663"/>
            <a:ext cx="504825" cy="576262"/>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6419850" y="3849688"/>
            <a:ext cx="260350" cy="658812"/>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8266113" y="3860800"/>
            <a:ext cx="260350" cy="6604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7015163" y="3860800"/>
            <a:ext cx="231775" cy="614363"/>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8885238" y="3884613"/>
            <a:ext cx="233362" cy="612775"/>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3582988" y="2652713"/>
            <a:ext cx="577850" cy="631825"/>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070100" y="2652713"/>
            <a:ext cx="722313"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8112125" y="2663825"/>
            <a:ext cx="577850" cy="630238"/>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7092950" y="2636838"/>
            <a:ext cx="523875" cy="5461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5854700" y="1450975"/>
            <a:ext cx="1682750" cy="609600"/>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3486150" y="1412875"/>
            <a:ext cx="1393825" cy="735013"/>
          </a:xfrm>
          <a:prstGeom prst="straightConnector1">
            <a:avLst/>
          </a:prstGeom>
          <a:ln>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a:xfrm>
            <a:off x="3203575" y="3141663"/>
            <a:ext cx="2541588" cy="3311525"/>
          </a:xfrm>
          <a:prstGeom prst="roundRect">
            <a:avLst>
              <a:gd name="adj" fmla="val 6801"/>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0" name="Rounded Rectangle 109"/>
          <p:cNvSpPr/>
          <p:nvPr/>
        </p:nvSpPr>
        <p:spPr>
          <a:xfrm>
            <a:off x="7864475" y="3141663"/>
            <a:ext cx="1768475" cy="3311525"/>
          </a:xfrm>
          <a:prstGeom prst="roundRect">
            <a:avLst>
              <a:gd name="adj" fmla="val 2488"/>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1" name="Rounded Rectangle 110"/>
          <p:cNvSpPr/>
          <p:nvPr/>
        </p:nvSpPr>
        <p:spPr>
          <a:xfrm>
            <a:off x="5983288" y="3141663"/>
            <a:ext cx="1768475" cy="3311525"/>
          </a:xfrm>
          <a:prstGeom prst="roundRect">
            <a:avLst>
              <a:gd name="adj" fmla="val 9161"/>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2" name="Rounded Rectangle 111"/>
          <p:cNvSpPr/>
          <p:nvPr/>
        </p:nvSpPr>
        <p:spPr>
          <a:xfrm>
            <a:off x="617538" y="1781175"/>
            <a:ext cx="5207000" cy="4824413"/>
          </a:xfrm>
          <a:prstGeom prst="roundRect">
            <a:avLst>
              <a:gd name="adj" fmla="val 3153"/>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3" name="Rounded Rectangle 112"/>
          <p:cNvSpPr/>
          <p:nvPr/>
        </p:nvSpPr>
        <p:spPr>
          <a:xfrm>
            <a:off x="5894388" y="1771650"/>
            <a:ext cx="3883025" cy="4826000"/>
          </a:xfrm>
          <a:prstGeom prst="roundRect">
            <a:avLst>
              <a:gd name="adj" fmla="val 3153"/>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0562" name="TextBox 113"/>
          <p:cNvSpPr txBox="1">
            <a:spLocks noChangeArrowheads="1"/>
          </p:cNvSpPr>
          <p:nvPr/>
        </p:nvSpPr>
        <p:spPr bwMode="auto">
          <a:xfrm>
            <a:off x="704850" y="177323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Wilayah </a:t>
            </a:r>
            <a:r>
              <a:rPr lang="id-ID">
                <a:latin typeface="Calibri" pitchFamily="34" charset="0"/>
              </a:rPr>
              <a:t>A</a:t>
            </a:r>
          </a:p>
        </p:txBody>
      </p:sp>
      <p:sp>
        <p:nvSpPr>
          <p:cNvPr id="20563" name="TextBox 114"/>
          <p:cNvSpPr txBox="1">
            <a:spLocks noChangeArrowheads="1"/>
          </p:cNvSpPr>
          <p:nvPr/>
        </p:nvSpPr>
        <p:spPr bwMode="auto">
          <a:xfrm>
            <a:off x="5888038" y="1773238"/>
            <a:ext cx="1112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Wilayah </a:t>
            </a:r>
            <a:r>
              <a:rPr lang="id-ID">
                <a:latin typeface="Calibri" pitchFamily="34" charset="0"/>
              </a:rPr>
              <a:t>B</a:t>
            </a:r>
          </a:p>
        </p:txBody>
      </p:sp>
      <p:sp>
        <p:nvSpPr>
          <p:cNvPr id="20564" name="TextBox 115"/>
          <p:cNvSpPr txBox="1">
            <a:spLocks noChangeArrowheads="1"/>
          </p:cNvSpPr>
          <p:nvPr/>
        </p:nvSpPr>
        <p:spPr bwMode="auto">
          <a:xfrm>
            <a:off x="712788" y="3141663"/>
            <a:ext cx="820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Prov </a:t>
            </a:r>
            <a:r>
              <a:rPr lang="id-ID">
                <a:latin typeface="Calibri" pitchFamily="34" charset="0"/>
              </a:rPr>
              <a:t> a</a:t>
            </a:r>
          </a:p>
        </p:txBody>
      </p:sp>
      <p:sp>
        <p:nvSpPr>
          <p:cNvPr id="20565" name="TextBox 116"/>
          <p:cNvSpPr txBox="1">
            <a:spLocks noChangeArrowheads="1"/>
          </p:cNvSpPr>
          <p:nvPr/>
        </p:nvSpPr>
        <p:spPr bwMode="auto">
          <a:xfrm>
            <a:off x="3240088" y="3141663"/>
            <a:ext cx="779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Prov </a:t>
            </a:r>
            <a:r>
              <a:rPr lang="id-ID">
                <a:latin typeface="Calibri" pitchFamily="34" charset="0"/>
              </a:rPr>
              <a:t>b</a:t>
            </a:r>
          </a:p>
        </p:txBody>
      </p:sp>
      <p:sp>
        <p:nvSpPr>
          <p:cNvPr id="20566" name="TextBox 117"/>
          <p:cNvSpPr txBox="1">
            <a:spLocks noChangeArrowheads="1"/>
          </p:cNvSpPr>
          <p:nvPr/>
        </p:nvSpPr>
        <p:spPr bwMode="auto">
          <a:xfrm>
            <a:off x="5976938" y="3141663"/>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Prov </a:t>
            </a:r>
            <a:r>
              <a:rPr lang="id-ID">
                <a:latin typeface="Calibri" pitchFamily="34" charset="0"/>
              </a:rPr>
              <a:t>c</a:t>
            </a:r>
          </a:p>
        </p:txBody>
      </p:sp>
      <p:sp>
        <p:nvSpPr>
          <p:cNvPr id="20567" name="TextBox 118"/>
          <p:cNvSpPr txBox="1">
            <a:spLocks noChangeArrowheads="1"/>
          </p:cNvSpPr>
          <p:nvPr/>
        </p:nvSpPr>
        <p:spPr bwMode="auto">
          <a:xfrm>
            <a:off x="7781925" y="3132138"/>
            <a:ext cx="779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Calibri" pitchFamily="34" charset="0"/>
              </a:rPr>
              <a:t>Prov </a:t>
            </a:r>
            <a:r>
              <a:rPr lang="id-ID">
                <a:latin typeface="Calibri" pitchFamily="34" charset="0"/>
              </a:rPr>
              <a:t>d</a:t>
            </a:r>
          </a:p>
        </p:txBody>
      </p:sp>
      <p:sp>
        <p:nvSpPr>
          <p:cNvPr id="20568" name="TextBox 122"/>
          <p:cNvSpPr txBox="1">
            <a:spLocks noChangeArrowheads="1"/>
          </p:cNvSpPr>
          <p:nvPr/>
        </p:nvSpPr>
        <p:spPr bwMode="auto">
          <a:xfrm>
            <a:off x="1516063" y="6183313"/>
            <a:ext cx="54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latin typeface="Calibri" pitchFamily="34" charset="0"/>
              </a:rPr>
              <a:t>LPMP</a:t>
            </a:r>
            <a:endParaRPr lang="id-ID" sz="1200">
              <a:latin typeface="Calibri" pitchFamily="34" charset="0"/>
            </a:endParaRPr>
          </a:p>
        </p:txBody>
      </p:sp>
      <p:sp>
        <p:nvSpPr>
          <p:cNvPr id="20569" name="TextBox 123"/>
          <p:cNvSpPr txBox="1">
            <a:spLocks noChangeArrowheads="1"/>
          </p:cNvSpPr>
          <p:nvPr/>
        </p:nvSpPr>
        <p:spPr bwMode="auto">
          <a:xfrm>
            <a:off x="2365375" y="6180138"/>
            <a:ext cx="5000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latin typeface="Calibri" pitchFamily="34" charset="0"/>
              </a:rPr>
              <a:t>P4TK</a:t>
            </a:r>
            <a:endParaRPr lang="id-ID" sz="1200">
              <a:latin typeface="Calibri" pitchFamily="34" charset="0"/>
            </a:endParaRPr>
          </a:p>
        </p:txBody>
      </p:sp>
      <p:sp>
        <p:nvSpPr>
          <p:cNvPr id="20570" name="TextBox 124"/>
          <p:cNvSpPr txBox="1">
            <a:spLocks noChangeArrowheads="1"/>
          </p:cNvSpPr>
          <p:nvPr/>
        </p:nvSpPr>
        <p:spPr bwMode="auto">
          <a:xfrm>
            <a:off x="3170238" y="6196013"/>
            <a:ext cx="865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latin typeface="Calibri" pitchFamily="34" charset="0"/>
              </a:rPr>
              <a:t>P2 PAUDNI</a:t>
            </a:r>
            <a:endParaRPr lang="id-ID" sz="1200">
              <a:latin typeface="Calibri" pitchFamily="34" charset="0"/>
            </a:endParaRPr>
          </a:p>
        </p:txBody>
      </p:sp>
      <p:sp>
        <p:nvSpPr>
          <p:cNvPr id="20571" name="TextBox 130"/>
          <p:cNvSpPr txBox="1">
            <a:spLocks noChangeArrowheads="1"/>
          </p:cNvSpPr>
          <p:nvPr/>
        </p:nvSpPr>
        <p:spPr bwMode="auto">
          <a:xfrm>
            <a:off x="7905750" y="6176963"/>
            <a:ext cx="668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d-ID" sz="1200">
                <a:latin typeface="Calibri" pitchFamily="34" charset="0"/>
              </a:rPr>
              <a:t>Sekolah</a:t>
            </a:r>
          </a:p>
        </p:txBody>
      </p:sp>
      <p:sp>
        <p:nvSpPr>
          <p:cNvPr id="20572" name="TextBox 133"/>
          <p:cNvSpPr txBox="1">
            <a:spLocks noChangeArrowheads="1"/>
          </p:cNvSpPr>
          <p:nvPr/>
        </p:nvSpPr>
        <p:spPr bwMode="auto">
          <a:xfrm rot="-5400000">
            <a:off x="-426244" y="1031082"/>
            <a:ext cx="1190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d-ID" b="1">
                <a:latin typeface="Calibri" pitchFamily="34" charset="0"/>
              </a:rPr>
              <a:t>NASIONAL</a:t>
            </a:r>
          </a:p>
        </p:txBody>
      </p:sp>
      <p:sp>
        <p:nvSpPr>
          <p:cNvPr id="20573" name="TextBox 134"/>
          <p:cNvSpPr txBox="1">
            <a:spLocks noChangeArrowheads="1"/>
          </p:cNvSpPr>
          <p:nvPr/>
        </p:nvSpPr>
        <p:spPr bwMode="auto">
          <a:xfrm rot="-5400000">
            <a:off x="-117475" y="2144713"/>
            <a:ext cx="57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d-ID" b="1">
                <a:latin typeface="Calibri" pitchFamily="34" charset="0"/>
              </a:rPr>
              <a:t>INTI</a:t>
            </a:r>
          </a:p>
        </p:txBody>
      </p:sp>
      <p:sp>
        <p:nvSpPr>
          <p:cNvPr id="20574" name="TextBox 135"/>
          <p:cNvSpPr txBox="1">
            <a:spLocks noChangeArrowheads="1"/>
          </p:cNvSpPr>
          <p:nvPr/>
        </p:nvSpPr>
        <p:spPr bwMode="auto">
          <a:xfrm rot="-5400000">
            <a:off x="-379412" y="4248150"/>
            <a:ext cx="1096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SASARAN</a:t>
            </a:r>
            <a:endParaRPr lang="id-ID" b="1">
              <a:latin typeface="Calibri" pitchFamily="34" charset="0"/>
            </a:endParaRPr>
          </a:p>
        </p:txBody>
      </p:sp>
      <p:sp>
        <p:nvSpPr>
          <p:cNvPr id="137" name="Slide Number Placeholder 2"/>
          <p:cNvSpPr txBox="1"/>
          <p:nvPr/>
        </p:nvSpPr>
        <p:spPr>
          <a:xfrm>
            <a:off x="9372600" y="6492875"/>
            <a:ext cx="533400" cy="365125"/>
          </a:xfrm>
          <a:prstGeom prst="rect">
            <a:avLst/>
          </a:prstGeom>
          <a:solidFill>
            <a:srgbClr val="800000"/>
          </a:solidFill>
          <a:ln>
            <a:noFill/>
          </a:ln>
        </p:spPr>
        <p:txBody>
          <a:bodyPr anchor="ctr"/>
          <a:lstStyle/>
          <a:p>
            <a:pPr algn="r" fontAlgn="auto">
              <a:spcBef>
                <a:spcPts val="0"/>
              </a:spcBef>
              <a:spcAft>
                <a:spcPts val="0"/>
              </a:spcAft>
              <a:defRPr/>
            </a:pPr>
            <a:fld id="{4B1F5123-37A6-4B7C-9BCE-5859EF58DC3A}" type="slidenum">
              <a:rPr lang="en-US" sz="1600" b="1">
                <a:solidFill>
                  <a:schemeClr val="bg1"/>
                </a:solidFill>
                <a:effectLst>
                  <a:outerShdw blurRad="38100" dist="38100" dir="2700000" algn="tl">
                    <a:srgbClr val="000000"/>
                  </a:outerShdw>
                </a:effectLst>
                <a:latin typeface="+mn-lt"/>
              </a:rPr>
              <a:pPr algn="r" fontAlgn="auto">
                <a:spcBef>
                  <a:spcPts val="0"/>
                </a:spcBef>
                <a:spcAft>
                  <a:spcPts val="0"/>
                </a:spcAft>
                <a:defRPr/>
              </a:pPr>
              <a:t>77</a:t>
            </a:fld>
            <a:endParaRPr lang="id-ID" sz="1100" b="1" dirty="0">
              <a:solidFill>
                <a:schemeClr val="bg1"/>
              </a:solidFill>
              <a:effectLst>
                <a:outerShdw blurRad="38100" dist="38100" dir="2700000" algn="tl">
                  <a:srgbClr val="000000"/>
                </a:outerShdw>
              </a:effectLst>
              <a:latin typeface="+mn-lt"/>
            </a:endParaRPr>
          </a:p>
        </p:txBody>
      </p:sp>
      <p:sp>
        <p:nvSpPr>
          <p:cNvPr id="20576" name="TextBox 137"/>
          <p:cNvSpPr txBox="1">
            <a:spLocks noChangeArrowheads="1"/>
          </p:cNvSpPr>
          <p:nvPr/>
        </p:nvSpPr>
        <p:spPr bwMode="auto">
          <a:xfrm>
            <a:off x="6076950" y="6176963"/>
            <a:ext cx="668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d-ID" sz="1200">
                <a:latin typeface="Calibri" pitchFamily="34" charset="0"/>
              </a:rPr>
              <a:t>Sekolah</a:t>
            </a:r>
          </a:p>
        </p:txBody>
      </p:sp>
      <p:sp>
        <p:nvSpPr>
          <p:cNvPr id="20577" name="TextBox 139"/>
          <p:cNvSpPr txBox="1">
            <a:spLocks noChangeArrowheads="1"/>
          </p:cNvSpPr>
          <p:nvPr/>
        </p:nvSpPr>
        <p:spPr bwMode="auto">
          <a:xfrm>
            <a:off x="4997450" y="6176963"/>
            <a:ext cx="668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d-ID" sz="1200">
                <a:latin typeface="Calibri" pitchFamily="34" charset="0"/>
              </a:rPr>
              <a:t>Sekolah</a:t>
            </a:r>
          </a:p>
        </p:txBody>
      </p:sp>
      <p:sp>
        <p:nvSpPr>
          <p:cNvPr id="20578" name="TextBox 140"/>
          <p:cNvSpPr txBox="1">
            <a:spLocks noChangeArrowheads="1"/>
          </p:cNvSpPr>
          <p:nvPr/>
        </p:nvSpPr>
        <p:spPr bwMode="auto">
          <a:xfrm>
            <a:off x="704850" y="6176963"/>
            <a:ext cx="668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d-ID" sz="1200">
                <a:latin typeface="Calibri" pitchFamily="34" charset="0"/>
              </a:rPr>
              <a:t>Sekolah</a:t>
            </a:r>
          </a:p>
        </p:txBody>
      </p:sp>
      <p:sp>
        <p:nvSpPr>
          <p:cNvPr id="20579" name="TextBox 141"/>
          <p:cNvSpPr txBox="1">
            <a:spLocks noChangeArrowheads="1"/>
          </p:cNvSpPr>
          <p:nvPr/>
        </p:nvSpPr>
        <p:spPr bwMode="auto">
          <a:xfrm>
            <a:off x="4183063" y="6183313"/>
            <a:ext cx="54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latin typeface="Calibri" pitchFamily="34" charset="0"/>
              </a:rPr>
              <a:t>LPMP</a:t>
            </a:r>
            <a:endParaRPr lang="id-ID" sz="1200">
              <a:latin typeface="Calibri" pitchFamily="34" charset="0"/>
            </a:endParaRPr>
          </a:p>
        </p:txBody>
      </p:sp>
      <p:sp>
        <p:nvSpPr>
          <p:cNvPr id="20580" name="TextBox 142"/>
          <p:cNvSpPr txBox="1">
            <a:spLocks noChangeArrowheads="1"/>
          </p:cNvSpPr>
          <p:nvPr/>
        </p:nvSpPr>
        <p:spPr bwMode="auto">
          <a:xfrm>
            <a:off x="7004050" y="6183313"/>
            <a:ext cx="54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latin typeface="Calibri" pitchFamily="34" charset="0"/>
              </a:rPr>
              <a:t>LPMP</a:t>
            </a:r>
            <a:endParaRPr lang="id-ID" sz="1200">
              <a:latin typeface="Calibri" pitchFamily="34" charset="0"/>
            </a:endParaRPr>
          </a:p>
        </p:txBody>
      </p:sp>
      <p:sp>
        <p:nvSpPr>
          <p:cNvPr id="20581" name="TextBox 143"/>
          <p:cNvSpPr txBox="1">
            <a:spLocks noChangeArrowheads="1"/>
          </p:cNvSpPr>
          <p:nvPr/>
        </p:nvSpPr>
        <p:spPr bwMode="auto">
          <a:xfrm>
            <a:off x="8905875" y="6183313"/>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latin typeface="Calibri" pitchFamily="34" charset="0"/>
              </a:rPr>
              <a:t>LPMP</a:t>
            </a:r>
            <a:endParaRPr lang="id-ID" sz="1200">
              <a:latin typeface="Calibri" pitchFamily="34" charset="0"/>
            </a:endParaRPr>
          </a:p>
        </p:txBody>
      </p:sp>
      <p:sp>
        <p:nvSpPr>
          <p:cNvPr id="5" name="TextBox 4"/>
          <p:cNvSpPr txBox="1"/>
          <p:nvPr/>
        </p:nvSpPr>
        <p:spPr>
          <a:xfrm>
            <a:off x="249237" y="6577607"/>
            <a:ext cx="5210272" cy="307777"/>
          </a:xfrm>
          <a:prstGeom prst="rect">
            <a:avLst/>
          </a:prstGeom>
          <a:noFill/>
        </p:spPr>
        <p:txBody>
          <a:bodyPr wrap="none" rtlCol="0">
            <a:spAutoFit/>
          </a:bodyPr>
          <a:lstStyle/>
          <a:p>
            <a:r>
              <a:rPr lang="id-ID" sz="1400" b="1" dirty="0" smtClean="0"/>
              <a:t>SD: 12 Wilayah; SMP: 5 Wilayah; SMA: 10 Wilayah; SMK 13 Wilayah</a:t>
            </a:r>
            <a:endParaRPr lang="id-ID" sz="14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906000" cy="642918"/>
          </a:xfrm>
          <a:solidFill>
            <a:schemeClr val="tx2">
              <a:lumMod val="75000"/>
            </a:schemeClr>
          </a:solidFill>
        </p:spPr>
        <p:txBody>
          <a:bodyPr>
            <a:noAutofit/>
          </a:bodyPr>
          <a:lstStyle/>
          <a:p>
            <a:pPr>
              <a:defRPr/>
            </a:pPr>
            <a:r>
              <a:rPr lang="en-AU" sz="2400" b="1" dirty="0" err="1" smtClean="0">
                <a:solidFill>
                  <a:schemeClr val="bg1"/>
                </a:solidFill>
                <a:latin typeface="Calibri" pitchFamily="34" charset="0"/>
                <a:ea typeface="+mn-ea"/>
                <a:cs typeface="+mn-cs"/>
              </a:rPr>
              <a:t>Materi</a:t>
            </a:r>
            <a:r>
              <a:rPr lang="en-AU" sz="2400" b="1" dirty="0" smtClean="0">
                <a:solidFill>
                  <a:schemeClr val="bg1"/>
                </a:solidFill>
                <a:latin typeface="Calibri" pitchFamily="34" charset="0"/>
                <a:ea typeface="+mn-ea"/>
                <a:cs typeface="+mn-cs"/>
              </a:rPr>
              <a:t> </a:t>
            </a:r>
            <a:r>
              <a:rPr lang="en-AU" sz="2400" b="1" dirty="0" err="1" smtClean="0">
                <a:solidFill>
                  <a:schemeClr val="bg1"/>
                </a:solidFill>
                <a:latin typeface="Calibri" pitchFamily="34" charset="0"/>
                <a:ea typeface="+mn-ea"/>
                <a:cs typeface="+mn-cs"/>
              </a:rPr>
              <a:t>Pelatihan</a:t>
            </a:r>
            <a:r>
              <a:rPr lang="en-AU" sz="2400" b="1" dirty="0" smtClean="0">
                <a:solidFill>
                  <a:schemeClr val="bg1"/>
                </a:solidFill>
                <a:latin typeface="Calibri" pitchFamily="34" charset="0"/>
                <a:ea typeface="+mn-ea"/>
                <a:cs typeface="+mn-cs"/>
              </a:rPr>
              <a:t> </a:t>
            </a:r>
            <a:r>
              <a:rPr lang="en-US" sz="2400" b="1" dirty="0" err="1" smtClean="0">
                <a:solidFill>
                  <a:schemeClr val="bg1"/>
                </a:solidFill>
                <a:latin typeface="Calibri" pitchFamily="34" charset="0"/>
                <a:ea typeface="+mn-ea"/>
                <a:cs typeface="+mn-cs"/>
              </a:rPr>
              <a:t>Pelatihan</a:t>
            </a:r>
            <a:r>
              <a:rPr lang="en-US" sz="2400" b="1" dirty="0" smtClean="0">
                <a:solidFill>
                  <a:schemeClr val="bg1"/>
                </a:solidFill>
                <a:latin typeface="Calibri" pitchFamily="34" charset="0"/>
                <a:ea typeface="+mn-ea"/>
                <a:cs typeface="+mn-cs"/>
              </a:rPr>
              <a:t> Guru </a:t>
            </a:r>
            <a:r>
              <a:rPr lang="id-ID" sz="2400" b="1" dirty="0" smtClean="0">
                <a:solidFill>
                  <a:schemeClr val="bg1"/>
                </a:solidFill>
                <a:latin typeface="Calibri" pitchFamily="34" charset="0"/>
                <a:ea typeface="+mn-ea"/>
                <a:cs typeface="+mn-cs"/>
              </a:rPr>
              <a:t>Implementasi Kurikulum 2013</a:t>
            </a:r>
            <a:r>
              <a:rPr lang="en-AU" sz="2400" b="1" dirty="0" smtClean="0">
                <a:solidFill>
                  <a:schemeClr val="bg1"/>
                </a:solidFill>
                <a:latin typeface="Calibri" pitchFamily="34" charset="0"/>
                <a:ea typeface="+mn-ea"/>
                <a:cs typeface="+mn-cs"/>
              </a:rPr>
              <a:t>  </a:t>
            </a:r>
            <a:r>
              <a:rPr lang="en-US" sz="2000" b="1" dirty="0" smtClean="0">
                <a:solidFill>
                  <a:schemeClr val="bg1"/>
                </a:solidFill>
                <a:latin typeface="Calibri" pitchFamily="34" charset="0"/>
                <a:ea typeface="+mn-ea"/>
                <a:cs typeface="+mn-cs"/>
              </a:rPr>
              <a:t>(Semester I)</a:t>
            </a:r>
            <a:r>
              <a:rPr lang="id-ID" sz="2000" b="1" dirty="0" smtClean="0">
                <a:solidFill>
                  <a:schemeClr val="bg1"/>
                </a:solidFill>
                <a:latin typeface="Calibri" pitchFamily="34" charset="0"/>
                <a:ea typeface="+mn-ea"/>
                <a:cs typeface="+mn-cs"/>
              </a:rPr>
              <a:t> </a:t>
            </a:r>
            <a:endParaRPr lang="id-ID" sz="2000" b="1" dirty="0">
              <a:solidFill>
                <a:schemeClr val="bg1"/>
              </a:solidFill>
              <a:latin typeface="Calibri" pitchFamily="34" charset="0"/>
              <a:ea typeface="+mn-ea"/>
              <a:cs typeface="+mn-cs"/>
            </a:endParaRPr>
          </a:p>
        </p:txBody>
      </p:sp>
      <p:graphicFrame>
        <p:nvGraphicFramePr>
          <p:cNvPr id="5" name="Table 4"/>
          <p:cNvGraphicFramePr>
            <a:graphicFrameLocks noGrp="1"/>
          </p:cNvGraphicFramePr>
          <p:nvPr/>
        </p:nvGraphicFramePr>
        <p:xfrm>
          <a:off x="595282" y="702664"/>
          <a:ext cx="8715436" cy="6008386"/>
        </p:xfrm>
        <a:graphic>
          <a:graphicData uri="http://schemas.openxmlformats.org/drawingml/2006/table">
            <a:tbl>
              <a:tblPr/>
              <a:tblGrid>
                <a:gridCol w="714380"/>
                <a:gridCol w="8001056"/>
              </a:tblGrid>
              <a:tr h="357190">
                <a:tc>
                  <a:txBody>
                    <a:bodyPr/>
                    <a:lstStyle/>
                    <a:p>
                      <a:pPr algn="ctr">
                        <a:lnSpc>
                          <a:spcPct val="100000"/>
                        </a:lnSpc>
                        <a:spcAft>
                          <a:spcPts val="0"/>
                        </a:spcAft>
                      </a:pPr>
                      <a:r>
                        <a:rPr lang="id-ID" sz="1800" b="1" dirty="0">
                          <a:effectLst/>
                          <a:latin typeface="Calibri"/>
                          <a:ea typeface="Times New Roman"/>
                          <a:cs typeface="Arial"/>
                        </a:rPr>
                        <a:t>1</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1800" b="1" dirty="0" smtClean="0">
                          <a:effectLst/>
                          <a:latin typeface="Calibri"/>
                          <a:ea typeface="Times New Roman"/>
                          <a:cs typeface="Times New Roman"/>
                        </a:rPr>
                        <a:t> KONSEP </a:t>
                      </a:r>
                      <a:r>
                        <a:rPr lang="en-US" sz="1800" b="1" dirty="0">
                          <a:effectLst/>
                          <a:latin typeface="Calibri"/>
                          <a:ea typeface="Times New Roman"/>
                          <a:cs typeface="Times New Roman"/>
                        </a:rPr>
                        <a:t>KURIKULUM 2013</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43840">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en-US" sz="1600" dirty="0" err="1">
                          <a:effectLst/>
                          <a:latin typeface="Calibri"/>
                          <a:ea typeface="Times New Roman"/>
                          <a:cs typeface="Times New Roman"/>
                        </a:rPr>
                        <a:t>Rasional</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en-US" sz="1600" dirty="0" err="1">
                          <a:effectLst/>
                          <a:latin typeface="Calibri"/>
                          <a:ea typeface="Times New Roman"/>
                          <a:cs typeface="Times New Roman"/>
                        </a:rPr>
                        <a:t>Elemen</a:t>
                      </a:r>
                      <a:r>
                        <a:rPr lang="en-US" sz="1600" dirty="0">
                          <a:effectLst/>
                          <a:latin typeface="Calibri"/>
                          <a:ea typeface="Times New Roman"/>
                          <a:cs typeface="Times New Roman"/>
                        </a:rPr>
                        <a:t> </a:t>
                      </a:r>
                      <a:r>
                        <a:rPr lang="en-US" sz="1600" dirty="0" err="1">
                          <a:effectLst/>
                          <a:latin typeface="Calibri"/>
                          <a:ea typeface="Times New Roman"/>
                          <a:cs typeface="Times New Roman"/>
                        </a:rPr>
                        <a:t>perubahan</a:t>
                      </a:r>
                      <a:r>
                        <a:rPr lang="en-US" sz="1600" dirty="0">
                          <a:effectLst/>
                          <a:latin typeface="Calibri"/>
                          <a:ea typeface="Times New Roman"/>
                          <a:cs typeface="Times New Roman"/>
                        </a:rPr>
                        <a:t> </a:t>
                      </a:r>
                      <a:r>
                        <a:rPr lang="en-US" sz="1600" dirty="0" err="1">
                          <a:effectLst/>
                          <a:latin typeface="Calibri"/>
                          <a:ea typeface="Times New Roman"/>
                          <a:cs typeface="Times New Roman"/>
                        </a:rPr>
                        <a:t>Kurikulum</a:t>
                      </a:r>
                      <a:r>
                        <a:rPr lang="en-US" sz="1600" dirty="0">
                          <a:effectLst/>
                          <a:latin typeface="Calibri"/>
                          <a:ea typeface="Times New Roman"/>
                          <a:cs typeface="Times New Roman"/>
                        </a:rPr>
                        <a:t> 2013</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en-US" sz="1600" dirty="0">
                          <a:effectLst/>
                          <a:latin typeface="Calibri"/>
                          <a:ea typeface="Times New Roman"/>
                          <a:cs typeface="Times New Roman"/>
                        </a:rPr>
                        <a:t>SKL, KI </a:t>
                      </a:r>
                      <a:r>
                        <a:rPr lang="en-US" sz="1600" dirty="0" err="1">
                          <a:effectLst/>
                          <a:latin typeface="Calibri"/>
                          <a:ea typeface="Times New Roman"/>
                          <a:cs typeface="Times New Roman"/>
                        </a:rPr>
                        <a:t>dan</a:t>
                      </a:r>
                      <a:r>
                        <a:rPr lang="en-US" sz="1600" dirty="0">
                          <a:effectLst/>
                          <a:latin typeface="Calibri"/>
                          <a:ea typeface="Times New Roman"/>
                          <a:cs typeface="Times New Roman"/>
                        </a:rPr>
                        <a:t> KD</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00000"/>
                        </a:lnSpc>
                        <a:spcAft>
                          <a:spcPts val="0"/>
                        </a:spcAft>
                      </a:pPr>
                      <a:r>
                        <a:rPr lang="id-ID" sz="1600" b="1">
                          <a:effectLst/>
                          <a:latin typeface="Calibri"/>
                          <a:ea typeface="Times New Roman"/>
                          <a:cs typeface="Arial"/>
                        </a:rPr>
                        <a:t> </a:t>
                      </a:r>
                      <a:endParaRPr lang="id-ID" sz="16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indent="-263525">
                        <a:lnSpc>
                          <a:spcPct val="100000"/>
                        </a:lnSpc>
                        <a:spcAft>
                          <a:spcPts val="0"/>
                        </a:spcAft>
                        <a:buFont typeface="Arial" pitchFamily="34" charset="0"/>
                        <a:buChar char="•"/>
                        <a:tabLst>
                          <a:tab pos="354013" algn="l"/>
                        </a:tabLst>
                      </a:pPr>
                      <a:r>
                        <a:rPr lang="en-US" sz="1600" dirty="0" err="1">
                          <a:effectLst/>
                          <a:latin typeface="Calibri"/>
                          <a:ea typeface="Times New Roman"/>
                          <a:cs typeface="Times New Roman"/>
                        </a:rPr>
                        <a:t>Strategi</a:t>
                      </a:r>
                      <a:r>
                        <a:rPr lang="en-US" sz="1600" dirty="0">
                          <a:effectLst/>
                          <a:latin typeface="Calibri"/>
                          <a:ea typeface="Times New Roman"/>
                          <a:cs typeface="Times New Roman"/>
                        </a:rPr>
                        <a:t> </a:t>
                      </a:r>
                      <a:r>
                        <a:rPr lang="en-US" sz="1600" dirty="0" err="1">
                          <a:effectLst/>
                          <a:latin typeface="Calibri"/>
                          <a:ea typeface="Times New Roman"/>
                          <a:cs typeface="Times New Roman"/>
                        </a:rPr>
                        <a:t>Implementasi</a:t>
                      </a:r>
                      <a:r>
                        <a:rPr lang="en-US" sz="1600" dirty="0">
                          <a:effectLst/>
                          <a:latin typeface="Calibri"/>
                          <a:ea typeface="Times New Roman"/>
                          <a:cs typeface="Times New Roman"/>
                        </a:rPr>
                        <a:t> </a:t>
                      </a:r>
                      <a:r>
                        <a:rPr lang="en-US" sz="1600" dirty="0" err="1">
                          <a:effectLst/>
                          <a:latin typeface="Calibri"/>
                          <a:ea typeface="Times New Roman"/>
                          <a:cs typeface="Times New Roman"/>
                        </a:rPr>
                        <a:t>Kuri</a:t>
                      </a:r>
                      <a:r>
                        <a:rPr lang="id-ID" sz="1600" dirty="0">
                          <a:effectLst/>
                          <a:latin typeface="Calibri"/>
                          <a:ea typeface="Times New Roman"/>
                          <a:cs typeface="Times New Roman"/>
                        </a:rPr>
                        <a:t>k</a:t>
                      </a:r>
                      <a:r>
                        <a:rPr lang="en-US" sz="1600" dirty="0" err="1">
                          <a:effectLst/>
                          <a:latin typeface="Calibri"/>
                          <a:ea typeface="Times New Roman"/>
                          <a:cs typeface="Times New Roman"/>
                        </a:rPr>
                        <a:t>ulum</a:t>
                      </a:r>
                      <a:r>
                        <a:rPr lang="en-US" sz="1600" dirty="0">
                          <a:effectLst/>
                          <a:latin typeface="Calibri"/>
                          <a:ea typeface="Times New Roman"/>
                          <a:cs typeface="Times New Roman"/>
                        </a:rPr>
                        <a:t> 2013</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00000"/>
                        </a:lnSpc>
                        <a:spcAft>
                          <a:spcPts val="0"/>
                        </a:spcAft>
                      </a:pPr>
                      <a:endParaRPr lang="id-ID" sz="16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indent="-263525">
                        <a:lnSpc>
                          <a:spcPct val="100000"/>
                        </a:lnSpc>
                        <a:spcAft>
                          <a:spcPts val="0"/>
                        </a:spcAft>
                        <a:buFont typeface="Arial" pitchFamily="34" charset="0"/>
                        <a:buChar char="•"/>
                        <a:tabLst>
                          <a:tab pos="354013" algn="l"/>
                        </a:tabLst>
                      </a:pPr>
                      <a:r>
                        <a:rPr lang="en-SG" sz="1600" dirty="0" err="1" smtClean="0">
                          <a:effectLst/>
                          <a:latin typeface="Calibri"/>
                          <a:ea typeface="Times New Roman"/>
                          <a:cs typeface="Times New Roman"/>
                        </a:rPr>
                        <a:t>Perubahan</a:t>
                      </a:r>
                      <a:r>
                        <a:rPr lang="en-SG" sz="1600" dirty="0" smtClean="0">
                          <a:effectLst/>
                          <a:latin typeface="Calibri"/>
                          <a:ea typeface="Times New Roman"/>
                          <a:cs typeface="Times New Roman"/>
                        </a:rPr>
                        <a:t> </a:t>
                      </a:r>
                      <a:r>
                        <a:rPr lang="en-SG" sz="1600" dirty="0" err="1" smtClean="0">
                          <a:effectLst/>
                          <a:latin typeface="Calibri"/>
                          <a:ea typeface="Times New Roman"/>
                          <a:cs typeface="Times New Roman"/>
                        </a:rPr>
                        <a:t>Sikap</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36">
                <a:tc>
                  <a:txBody>
                    <a:bodyPr/>
                    <a:lstStyle/>
                    <a:p>
                      <a:pPr algn="ctr">
                        <a:lnSpc>
                          <a:spcPct val="100000"/>
                        </a:lnSpc>
                        <a:spcAft>
                          <a:spcPts val="0"/>
                        </a:spcAft>
                      </a:pPr>
                      <a:r>
                        <a:rPr lang="id-ID" sz="1800" b="1" dirty="0">
                          <a:effectLst/>
                          <a:latin typeface="Calibri"/>
                          <a:ea typeface="Times New Roman"/>
                          <a:cs typeface="Arial"/>
                        </a:rPr>
                        <a:t>2</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1800" b="1" dirty="0" smtClean="0">
                          <a:effectLst/>
                          <a:latin typeface="Calibri"/>
                          <a:ea typeface="Times New Roman"/>
                          <a:cs typeface="Times New Roman"/>
                        </a:rPr>
                        <a:t> ANALISIS </a:t>
                      </a:r>
                      <a:r>
                        <a:rPr lang="en-US" sz="1800" b="1" dirty="0">
                          <a:effectLst/>
                          <a:latin typeface="Calibri"/>
                          <a:ea typeface="Times New Roman"/>
                          <a:cs typeface="Times New Roman"/>
                        </a:rPr>
                        <a:t>MATERI </a:t>
                      </a:r>
                      <a:r>
                        <a:rPr lang="en-US" sz="1800" b="1" dirty="0" smtClean="0">
                          <a:effectLst/>
                          <a:latin typeface="Calibri"/>
                          <a:ea typeface="Times New Roman"/>
                          <a:cs typeface="Times New Roman"/>
                        </a:rPr>
                        <a:t>AJAR SEMESTER I</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26783">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id-ID" sz="1600" dirty="0">
                          <a:effectLst/>
                          <a:latin typeface="Calibri"/>
                          <a:ea typeface="Times New Roman"/>
                          <a:cs typeface="Times New Roman"/>
                        </a:rPr>
                        <a:t>Analisis </a:t>
                      </a:r>
                      <a:r>
                        <a:rPr lang="en-US" sz="1600" dirty="0" err="1">
                          <a:effectLst/>
                          <a:latin typeface="Calibri"/>
                          <a:ea typeface="Times New Roman"/>
                          <a:cs typeface="Times New Roman"/>
                        </a:rPr>
                        <a:t>Buku</a:t>
                      </a:r>
                      <a:r>
                        <a:rPr lang="en-US" sz="1600" dirty="0">
                          <a:effectLst/>
                          <a:latin typeface="Calibri"/>
                          <a:ea typeface="Times New Roman"/>
                          <a:cs typeface="Times New Roman"/>
                        </a:rPr>
                        <a:t> </a:t>
                      </a:r>
                      <a:r>
                        <a:rPr lang="en-SG" sz="1600" dirty="0" err="1" smtClean="0">
                          <a:effectLst/>
                          <a:latin typeface="Calibri"/>
                          <a:ea typeface="Times New Roman"/>
                          <a:cs typeface="Times New Roman"/>
                        </a:rPr>
                        <a:t>Siswa</a:t>
                      </a:r>
                      <a:r>
                        <a:rPr lang="id-ID" sz="1600" dirty="0" smtClean="0">
                          <a:effectLst/>
                          <a:latin typeface="Calibri"/>
                          <a:ea typeface="Times New Roman"/>
                          <a:cs typeface="Times New Roman"/>
                        </a:rPr>
                        <a:t> </a:t>
                      </a:r>
                      <a:r>
                        <a:rPr lang="id-ID" sz="1600" dirty="0">
                          <a:effectLst/>
                          <a:latin typeface="Calibri"/>
                          <a:ea typeface="Times New Roman"/>
                          <a:cs typeface="Times New Roman"/>
                        </a:rPr>
                        <a:t>(Kesesuaian, Kecukupan, dan Kedalaman Materi)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83">
                <a:tc>
                  <a:txBody>
                    <a:bodyPr/>
                    <a:lstStyle/>
                    <a:p>
                      <a:pPr algn="ctr">
                        <a:lnSpc>
                          <a:spcPct val="100000"/>
                        </a:lnSpc>
                        <a:spcAft>
                          <a:spcPts val="0"/>
                        </a:spcAft>
                      </a:pPr>
                      <a:r>
                        <a:rPr lang="id-ID" sz="1600" b="1">
                          <a:effectLst/>
                          <a:latin typeface="Calibri"/>
                          <a:ea typeface="Times New Roman"/>
                          <a:cs typeface="Arial"/>
                        </a:rPr>
                        <a:t> </a:t>
                      </a:r>
                      <a:endParaRPr lang="id-ID" sz="16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id-ID" sz="1600" dirty="0">
                          <a:effectLst/>
                          <a:latin typeface="Calibri"/>
                          <a:ea typeface="Times New Roman"/>
                          <a:cs typeface="Times New Roman"/>
                        </a:rPr>
                        <a:t>Analisis </a:t>
                      </a:r>
                      <a:r>
                        <a:rPr lang="en-US" sz="1600" dirty="0" err="1">
                          <a:effectLst/>
                          <a:latin typeface="Calibri"/>
                          <a:ea typeface="Times New Roman"/>
                          <a:cs typeface="Times New Roman"/>
                        </a:rPr>
                        <a:t>Buku</a:t>
                      </a:r>
                      <a:r>
                        <a:rPr lang="en-US" sz="1600" dirty="0">
                          <a:effectLst/>
                          <a:latin typeface="Calibri"/>
                          <a:ea typeface="Times New Roman"/>
                          <a:cs typeface="Times New Roman"/>
                        </a:rPr>
                        <a:t> </a:t>
                      </a:r>
                      <a:r>
                        <a:rPr lang="en-SG" sz="1600" dirty="0" smtClean="0">
                          <a:effectLst/>
                          <a:latin typeface="Calibri"/>
                          <a:ea typeface="Times New Roman"/>
                          <a:cs typeface="Times New Roman"/>
                        </a:rPr>
                        <a:t>Guru</a:t>
                      </a:r>
                      <a:r>
                        <a:rPr lang="id-ID" sz="1600" dirty="0" smtClean="0">
                          <a:effectLst/>
                          <a:latin typeface="Calibri"/>
                          <a:ea typeface="Times New Roman"/>
                          <a:cs typeface="Times New Roman"/>
                        </a:rPr>
                        <a:t> </a:t>
                      </a:r>
                      <a:r>
                        <a:rPr lang="id-ID" sz="1600" dirty="0">
                          <a:effectLst/>
                          <a:latin typeface="Calibri"/>
                          <a:ea typeface="Times New Roman"/>
                          <a:cs typeface="Times New Roman"/>
                        </a:rPr>
                        <a:t>(Kesesuaian, Kecukupan, dan Kedalaman Materi)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80">
                <a:tc>
                  <a:txBody>
                    <a:bodyPr/>
                    <a:lstStyle/>
                    <a:p>
                      <a:pPr algn="ctr">
                        <a:lnSpc>
                          <a:spcPct val="100000"/>
                        </a:lnSpc>
                        <a:spcAft>
                          <a:spcPts val="0"/>
                        </a:spcAft>
                      </a:pPr>
                      <a:r>
                        <a:rPr lang="id-ID" sz="1800" b="1" dirty="0">
                          <a:effectLst/>
                          <a:latin typeface="Calibri"/>
                          <a:ea typeface="Times New Roman"/>
                          <a:cs typeface="Arial"/>
                        </a:rPr>
                        <a:t>3</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1800" b="1" dirty="0" smtClean="0">
                          <a:effectLst/>
                          <a:latin typeface="Calibri"/>
                          <a:ea typeface="Times New Roman"/>
                          <a:cs typeface="Times New Roman"/>
                        </a:rPr>
                        <a:t> </a:t>
                      </a:r>
                      <a:r>
                        <a:rPr lang="id-ID" sz="1800" b="1" dirty="0" smtClean="0">
                          <a:effectLst/>
                          <a:latin typeface="Calibri"/>
                          <a:ea typeface="Times New Roman"/>
                          <a:cs typeface="Times New Roman"/>
                        </a:rPr>
                        <a:t>PERANCANGAN</a:t>
                      </a:r>
                      <a:r>
                        <a:rPr lang="en-US" sz="1800" b="1" dirty="0" smtClean="0">
                          <a:effectLst/>
                          <a:latin typeface="Calibri"/>
                          <a:ea typeface="Times New Roman"/>
                          <a:cs typeface="Times New Roman"/>
                        </a:rPr>
                        <a:t> </a:t>
                      </a:r>
                      <a:r>
                        <a:rPr lang="en-US" sz="1800" b="1" dirty="0">
                          <a:effectLst/>
                          <a:latin typeface="Calibri"/>
                          <a:ea typeface="Times New Roman"/>
                          <a:cs typeface="Times New Roman"/>
                        </a:rPr>
                        <a:t>MODEL </a:t>
                      </a:r>
                      <a:r>
                        <a:rPr lang="en-US" sz="1800" b="1" dirty="0" smtClean="0">
                          <a:effectLst/>
                          <a:latin typeface="Calibri"/>
                          <a:ea typeface="Times New Roman"/>
                          <a:cs typeface="Times New Roman"/>
                        </a:rPr>
                        <a:t>BELAJAR SEMESTER I</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35344">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en-US" sz="1600" dirty="0" err="1">
                          <a:effectLst/>
                          <a:latin typeface="Calibri"/>
                          <a:ea typeface="Times New Roman"/>
                          <a:cs typeface="Times New Roman"/>
                        </a:rPr>
                        <a:t>Perancangan</a:t>
                      </a:r>
                      <a:r>
                        <a:rPr lang="en-US" sz="1600" dirty="0">
                          <a:effectLst/>
                          <a:latin typeface="Calibri"/>
                          <a:ea typeface="Times New Roman"/>
                          <a:cs typeface="Times New Roman"/>
                        </a:rPr>
                        <a:t> RPP (</a:t>
                      </a:r>
                      <a:r>
                        <a:rPr lang="en-US" sz="1600" dirty="0" err="1">
                          <a:effectLst/>
                          <a:latin typeface="Calibri"/>
                          <a:ea typeface="Times New Roman"/>
                          <a:cs typeface="Times New Roman"/>
                        </a:rPr>
                        <a:t>aktivitas</a:t>
                      </a:r>
                      <a:r>
                        <a:rPr lang="en-US" sz="1600" dirty="0">
                          <a:effectLst/>
                          <a:latin typeface="Calibri"/>
                          <a:ea typeface="Times New Roman"/>
                          <a:cs typeface="Times New Roman"/>
                        </a:rPr>
                        <a:t> </a:t>
                      </a:r>
                      <a:r>
                        <a:rPr lang="en-US" sz="1600" dirty="0" err="1">
                          <a:effectLst/>
                          <a:latin typeface="Calibri"/>
                          <a:ea typeface="Times New Roman"/>
                          <a:cs typeface="Times New Roman"/>
                        </a:rPr>
                        <a:t>belajar</a:t>
                      </a:r>
                      <a:r>
                        <a:rPr lang="en-US" sz="1600" dirty="0">
                          <a:effectLst/>
                          <a:latin typeface="Calibri"/>
                          <a:ea typeface="Times New Roman"/>
                          <a:cs typeface="Times New Roman"/>
                        </a:rPr>
                        <a:t> </a:t>
                      </a:r>
                      <a:r>
                        <a:rPr lang="en-US" sz="1600" dirty="0" err="1">
                          <a:effectLst/>
                          <a:latin typeface="Calibri"/>
                          <a:ea typeface="Times New Roman"/>
                          <a:cs typeface="Times New Roman"/>
                        </a:rPr>
                        <a:t>dengan</a:t>
                      </a:r>
                      <a:r>
                        <a:rPr lang="en-US" sz="1600" dirty="0">
                          <a:effectLst/>
                          <a:latin typeface="Calibri"/>
                          <a:ea typeface="Times New Roman"/>
                          <a:cs typeface="Times New Roman"/>
                        </a:rPr>
                        <a:t> </a:t>
                      </a:r>
                      <a:r>
                        <a:rPr lang="en-US" sz="1600" dirty="0" err="1">
                          <a:effectLst/>
                          <a:latin typeface="Calibri"/>
                          <a:ea typeface="Times New Roman"/>
                          <a:cs typeface="Times New Roman"/>
                        </a:rPr>
                        <a:t>pendekat</a:t>
                      </a:r>
                      <a:r>
                        <a:rPr lang="id-ID" sz="1600" dirty="0">
                          <a:effectLst/>
                          <a:latin typeface="Calibri"/>
                          <a:ea typeface="Times New Roman"/>
                          <a:cs typeface="Times New Roman"/>
                        </a:rPr>
                        <a:t>a</a:t>
                      </a:r>
                      <a:r>
                        <a:rPr lang="en-US" sz="1600" dirty="0">
                          <a:effectLst/>
                          <a:latin typeface="Calibri"/>
                          <a:ea typeface="Times New Roman"/>
                          <a:cs typeface="Times New Roman"/>
                        </a:rPr>
                        <a:t>n scientific</a:t>
                      </a:r>
                      <a:r>
                        <a:rPr lang="en-US" sz="1600" dirty="0" smtClean="0">
                          <a:effectLst/>
                          <a:latin typeface="Calibri"/>
                          <a:ea typeface="Times New Roman"/>
                          <a:cs typeface="Times New Roman"/>
                        </a:rPr>
                        <a:t>)</a:t>
                      </a:r>
                      <a:r>
                        <a:rPr lang="id-ID" sz="1600" dirty="0" smtClean="0">
                          <a:effectLst/>
                          <a:latin typeface="Calibri"/>
                          <a:ea typeface="Times New Roman"/>
                          <a:cs typeface="Times New Roman"/>
                        </a:rPr>
                        <a:t>, Analisis</a:t>
                      </a:r>
                      <a:r>
                        <a:rPr lang="id-ID" sz="1600" baseline="0" dirty="0" smtClean="0">
                          <a:effectLst/>
                          <a:latin typeface="Calibri"/>
                          <a:ea typeface="Times New Roman"/>
                          <a:cs typeface="Times New Roman"/>
                        </a:rPr>
                        <a:t> dan </a:t>
                      </a:r>
                      <a:r>
                        <a:rPr lang="id-ID" sz="1600" dirty="0" smtClean="0">
                          <a:effectLst/>
                          <a:latin typeface="Calibri"/>
                          <a:ea typeface="Times New Roman"/>
                          <a:cs typeface="Times New Roman"/>
                        </a:rPr>
                        <a:t>Pemilihan Model Pembelajaran</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44">
                <a:tc>
                  <a:txBody>
                    <a:bodyPr/>
                    <a:lstStyle/>
                    <a:p>
                      <a:pPr algn="ctr">
                        <a:lnSpc>
                          <a:spcPct val="100000"/>
                        </a:lnSpc>
                        <a:spcAft>
                          <a:spcPts val="0"/>
                        </a:spcAft>
                      </a:pPr>
                      <a:r>
                        <a:rPr lang="id-ID" sz="1600" b="1">
                          <a:effectLst/>
                          <a:latin typeface="Calibri"/>
                          <a:ea typeface="Times New Roman"/>
                          <a:cs typeface="Arial"/>
                        </a:rPr>
                        <a:t> </a:t>
                      </a:r>
                      <a:endParaRPr lang="id-ID" sz="16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id-ID" sz="1600" dirty="0">
                          <a:effectLst/>
                          <a:latin typeface="Calibri"/>
                          <a:ea typeface="Times New Roman"/>
                          <a:cs typeface="Times New Roman"/>
                        </a:rPr>
                        <a:t>Perancangan </a:t>
                      </a:r>
                      <a:r>
                        <a:rPr lang="en-US" sz="1600" dirty="0" err="1">
                          <a:effectLst/>
                          <a:latin typeface="Calibri"/>
                          <a:ea typeface="Times New Roman"/>
                          <a:cs typeface="Times New Roman"/>
                        </a:rPr>
                        <a:t>Penilaian</a:t>
                      </a:r>
                      <a:r>
                        <a:rPr lang="en-US" sz="1600" dirty="0">
                          <a:effectLst/>
                          <a:latin typeface="Calibri"/>
                          <a:ea typeface="Times New Roman"/>
                          <a:cs typeface="Times New Roman"/>
                        </a:rPr>
                        <a:t> (</a:t>
                      </a:r>
                      <a:r>
                        <a:rPr lang="en-US" sz="1600" dirty="0" err="1">
                          <a:effectLst/>
                          <a:latin typeface="Calibri"/>
                          <a:ea typeface="Times New Roman"/>
                          <a:cs typeface="Times New Roman"/>
                        </a:rPr>
                        <a:t>Tes</a:t>
                      </a:r>
                      <a:r>
                        <a:rPr lang="en-US" sz="1600" dirty="0">
                          <a:effectLst/>
                          <a:latin typeface="Calibri"/>
                          <a:ea typeface="Times New Roman"/>
                          <a:cs typeface="Times New Roman"/>
                        </a:rPr>
                        <a:t>, </a:t>
                      </a:r>
                      <a:r>
                        <a:rPr lang="en-US" sz="1600" dirty="0" err="1">
                          <a:effectLst/>
                          <a:latin typeface="Calibri"/>
                          <a:ea typeface="Times New Roman"/>
                          <a:cs typeface="Times New Roman"/>
                        </a:rPr>
                        <a:t>Portofolio</a:t>
                      </a:r>
                      <a:r>
                        <a:rPr lang="en-US" sz="1600" dirty="0">
                          <a:effectLst/>
                          <a:latin typeface="Calibri"/>
                          <a:ea typeface="Times New Roman"/>
                          <a:cs typeface="Times New Roman"/>
                        </a:rPr>
                        <a:t> </a:t>
                      </a:r>
                      <a:r>
                        <a:rPr lang="id-ID" sz="1600" dirty="0">
                          <a:effectLst/>
                          <a:latin typeface="Calibri"/>
                          <a:ea typeface="Times New Roman"/>
                          <a:cs typeface="Times New Roman"/>
                        </a:rPr>
                        <a:t>serta rancangan penerapan </a:t>
                      </a:r>
                      <a:r>
                        <a:rPr lang="en-US" sz="1600" i="1" dirty="0">
                          <a:effectLst/>
                          <a:latin typeface="Calibri"/>
                          <a:ea typeface="Times New Roman"/>
                          <a:cs typeface="Times New Roman"/>
                        </a:rPr>
                        <a:t>Authentic </a:t>
                      </a:r>
                      <a:r>
                        <a:rPr lang="en-US" sz="1600" i="1" dirty="0" err="1">
                          <a:effectLst/>
                          <a:latin typeface="Calibri"/>
                          <a:ea typeface="Times New Roman"/>
                          <a:cs typeface="Times New Roman"/>
                        </a:rPr>
                        <a:t>Asessment</a:t>
                      </a:r>
                      <a:r>
                        <a:rPr lang="en-US" sz="1600" dirty="0">
                          <a:effectLst/>
                          <a:latin typeface="Calibri"/>
                          <a:ea typeface="Times New Roman"/>
                          <a:cs typeface="Times New Roman"/>
                        </a:rPr>
                        <a:t>)</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072">
                <a:tc>
                  <a:txBody>
                    <a:bodyPr/>
                    <a:lstStyle/>
                    <a:p>
                      <a:pPr algn="ctr">
                        <a:lnSpc>
                          <a:spcPct val="100000"/>
                        </a:lnSpc>
                        <a:spcAft>
                          <a:spcPts val="0"/>
                        </a:spcAft>
                      </a:pPr>
                      <a:r>
                        <a:rPr lang="id-ID" sz="1800" b="1" dirty="0">
                          <a:effectLst/>
                          <a:latin typeface="Calibri"/>
                          <a:ea typeface="Times New Roman"/>
                          <a:cs typeface="Arial"/>
                        </a:rPr>
                        <a:t>4</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1800" b="1" dirty="0" smtClean="0">
                          <a:effectLst/>
                          <a:latin typeface="Calibri"/>
                          <a:ea typeface="Times New Roman"/>
                          <a:cs typeface="Times New Roman"/>
                        </a:rPr>
                        <a:t> PRAKTEK </a:t>
                      </a:r>
                      <a:r>
                        <a:rPr lang="en-US" sz="1800" b="1" dirty="0">
                          <a:effectLst/>
                          <a:latin typeface="Calibri"/>
                          <a:ea typeface="Times New Roman"/>
                          <a:cs typeface="Times New Roman"/>
                        </a:rPr>
                        <a:t>PEMBELAJARAN TERBIMBING</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7177">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en-US" sz="1600" dirty="0" err="1">
                          <a:effectLst/>
                          <a:latin typeface="Calibri"/>
                          <a:ea typeface="Times New Roman"/>
                          <a:cs typeface="Times New Roman"/>
                        </a:rPr>
                        <a:t>Simulasi</a:t>
                      </a:r>
                      <a:r>
                        <a:rPr lang="en-US" sz="1600" dirty="0">
                          <a:effectLst/>
                          <a:latin typeface="Calibri"/>
                          <a:ea typeface="Times New Roman"/>
                          <a:cs typeface="Times New Roman"/>
                        </a:rPr>
                        <a:t> (</a:t>
                      </a:r>
                      <a:r>
                        <a:rPr lang="en-US" sz="1600" dirty="0" err="1">
                          <a:effectLst/>
                          <a:latin typeface="Calibri"/>
                          <a:ea typeface="Times New Roman"/>
                          <a:cs typeface="Times New Roman"/>
                        </a:rPr>
                        <a:t>aktivitas</a:t>
                      </a:r>
                      <a:r>
                        <a:rPr lang="en-US" sz="1600" dirty="0">
                          <a:effectLst/>
                          <a:latin typeface="Calibri"/>
                          <a:ea typeface="Times New Roman"/>
                          <a:cs typeface="Times New Roman"/>
                        </a:rPr>
                        <a:t> </a:t>
                      </a:r>
                      <a:r>
                        <a:rPr lang="en-US" sz="1600" dirty="0" err="1">
                          <a:effectLst/>
                          <a:latin typeface="Calibri"/>
                          <a:ea typeface="Times New Roman"/>
                          <a:cs typeface="Times New Roman"/>
                        </a:rPr>
                        <a:t>siswa</a:t>
                      </a:r>
                      <a:r>
                        <a:rPr lang="en-US" sz="1600" dirty="0">
                          <a:effectLst/>
                          <a:latin typeface="Calibri"/>
                          <a:ea typeface="Times New Roman"/>
                          <a:cs typeface="Times New Roman"/>
                        </a:rPr>
                        <a:t> </a:t>
                      </a:r>
                      <a:r>
                        <a:rPr lang="id-ID" sz="1600" dirty="0">
                          <a:effectLst/>
                          <a:latin typeface="Calibri"/>
                          <a:ea typeface="Times New Roman"/>
                          <a:cs typeface="Times New Roman"/>
                        </a:rPr>
                        <a:t>belajar </a:t>
                      </a:r>
                      <a:r>
                        <a:rPr lang="en-US" sz="1600" dirty="0" err="1">
                          <a:effectLst/>
                          <a:latin typeface="Calibri"/>
                          <a:ea typeface="Times New Roman"/>
                          <a:cs typeface="Times New Roman"/>
                        </a:rPr>
                        <a:t>dan</a:t>
                      </a:r>
                      <a:r>
                        <a:rPr lang="en-US" sz="1600" dirty="0">
                          <a:effectLst/>
                          <a:latin typeface="Calibri"/>
                          <a:ea typeface="Times New Roman"/>
                          <a:cs typeface="Times New Roman"/>
                        </a:rPr>
                        <a:t> guru</a:t>
                      </a:r>
                      <a:r>
                        <a:rPr lang="id-ID" sz="1600" dirty="0">
                          <a:effectLst/>
                          <a:latin typeface="Calibri"/>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77">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tabLst>
                          <a:tab pos="269875" algn="l"/>
                        </a:tabLst>
                      </a:pPr>
                      <a:r>
                        <a:rPr lang="en-US" sz="1600" i="1" dirty="0">
                          <a:effectLst/>
                          <a:latin typeface="Calibri"/>
                          <a:ea typeface="Times New Roman"/>
                          <a:cs typeface="Times New Roman"/>
                        </a:rPr>
                        <a:t>Peer </a:t>
                      </a:r>
                      <a:r>
                        <a:rPr lang="en-US" sz="1600" i="1" dirty="0" smtClean="0">
                          <a:effectLst/>
                          <a:latin typeface="Calibri"/>
                          <a:ea typeface="Times New Roman"/>
                          <a:cs typeface="Times New Roman"/>
                        </a:rPr>
                        <a:t>Teaching</a:t>
                      </a:r>
                      <a:r>
                        <a:rPr lang="id-ID" sz="1600" dirty="0" smtClean="0">
                          <a:effectLst/>
                          <a:latin typeface="Calibri"/>
                          <a:ea typeface="Times New Roman"/>
                          <a:cs typeface="Times New Roman"/>
                        </a:rPr>
                        <a:t> (Perencanaan</a:t>
                      </a:r>
                      <a:r>
                        <a:rPr lang="id-ID" sz="1600" baseline="0" dirty="0" smtClean="0">
                          <a:effectLst/>
                          <a:latin typeface="Calibri"/>
                          <a:ea typeface="Times New Roman"/>
                          <a:cs typeface="Times New Roman"/>
                        </a:rPr>
                        <a:t> Bersama, Observasi, dan Refleksi: Menggunakan APKG)</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008">
                <a:tc>
                  <a:txBody>
                    <a:bodyPr/>
                    <a:lstStyle/>
                    <a:p>
                      <a:pPr algn="ctr">
                        <a:lnSpc>
                          <a:spcPct val="100000"/>
                        </a:lnSpc>
                        <a:spcAft>
                          <a:spcPts val="0"/>
                        </a:spcAft>
                      </a:pPr>
                      <a:r>
                        <a:rPr lang="id-ID" sz="1800" b="1" dirty="0">
                          <a:effectLst/>
                          <a:latin typeface="Calibri"/>
                          <a:ea typeface="Times New Roman"/>
                          <a:cs typeface="Arial"/>
                        </a:rPr>
                        <a:t>5</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0000"/>
                        </a:lnSpc>
                        <a:spcAft>
                          <a:spcPts val="0"/>
                        </a:spcAft>
                      </a:pPr>
                      <a:r>
                        <a:rPr lang="en-US" sz="1800" b="1" dirty="0" smtClean="0">
                          <a:effectLst/>
                          <a:latin typeface="Calibri"/>
                          <a:ea typeface="Times New Roman"/>
                          <a:cs typeface="Times New Roman"/>
                        </a:rPr>
                        <a:t> EVALUASI</a:t>
                      </a:r>
                      <a:r>
                        <a:rPr lang="id-ID" sz="1800" b="1" dirty="0" smtClean="0">
                          <a:effectLst/>
                          <a:latin typeface="Calibri"/>
                          <a:ea typeface="Times New Roman"/>
                          <a:cs typeface="Times New Roman"/>
                        </a:rPr>
                        <a:t> PESERTA</a:t>
                      </a:r>
                      <a:endParaRPr lang="id-ID" sz="18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43840">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pPr>
                      <a:r>
                        <a:rPr lang="id-ID" sz="1600" dirty="0">
                          <a:effectLst/>
                          <a:latin typeface="Calibri"/>
                          <a:ea typeface="Times New Roman"/>
                          <a:cs typeface="Times New Roman"/>
                        </a:rPr>
                        <a:t>Pre-test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ctr">
                        <a:lnSpc>
                          <a:spcPct val="100000"/>
                        </a:lnSpc>
                        <a:spcAft>
                          <a:spcPts val="0"/>
                        </a:spcAft>
                      </a:pPr>
                      <a:r>
                        <a:rPr lang="id-ID" sz="1600" b="1" dirty="0">
                          <a:effectLst/>
                          <a:latin typeface="Calibri"/>
                          <a:ea typeface="Times New Roman"/>
                          <a:cs typeface="Arial"/>
                        </a:rPr>
                        <a:t> </a:t>
                      </a:r>
                      <a:endParaRPr lang="id-ID" sz="16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254000">
                        <a:lnSpc>
                          <a:spcPct val="100000"/>
                        </a:lnSpc>
                        <a:spcAft>
                          <a:spcPts val="0"/>
                        </a:spcAft>
                        <a:buFont typeface="Arial"/>
                        <a:buChar char="•"/>
                      </a:pPr>
                      <a:r>
                        <a:rPr lang="id-ID" sz="1600" dirty="0">
                          <a:effectLst/>
                          <a:latin typeface="Calibri"/>
                          <a:ea typeface="Times New Roman"/>
                          <a:cs typeface="Times New Roman"/>
                        </a:rPr>
                        <a:t>Post-test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2"/>
          <p:cNvSpPr txBox="1"/>
          <p:nvPr/>
        </p:nvSpPr>
        <p:spPr>
          <a:xfrm>
            <a:off x="9340850" y="6532586"/>
            <a:ext cx="565150" cy="325414"/>
          </a:xfrm>
          <a:prstGeom prst="rect">
            <a:avLst/>
          </a:prstGeom>
          <a:solidFill>
            <a:srgbClr val="800000"/>
          </a:solidFill>
          <a:ln>
            <a:noFill/>
          </a:ln>
        </p:spPr>
        <p:txBody>
          <a:bodyPr anchor="ctr"/>
          <a:lstStyle/>
          <a:p>
            <a:pPr algn="r">
              <a:defRPr/>
            </a:pPr>
            <a:fld id="{114C6E34-41F4-4858-AAC3-00530A13927F}" type="slidenum">
              <a:rPr lang="en-US" sz="1200" b="1">
                <a:solidFill>
                  <a:prstClr val="white"/>
                </a:solidFill>
                <a:effectLst>
                  <a:outerShdw blurRad="38100" dist="38100" dir="2700000" algn="tl">
                    <a:srgbClr val="000000"/>
                  </a:outerShdw>
                </a:effectLst>
                <a:latin typeface="Arial" charset="0"/>
              </a:rPr>
              <a:pPr algn="r">
                <a:defRPr/>
              </a:pPr>
              <a:t>78</a:t>
            </a:fld>
            <a:endParaRPr lang="id-ID" sz="1000" b="1" dirty="0">
              <a:solidFill>
                <a:prstClr val="white"/>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5983878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350"/>
            <a:ext cx="9906000" cy="718706"/>
          </a:xfrm>
          <a:solidFill>
            <a:schemeClr val="tx2">
              <a:lumMod val="75000"/>
            </a:schemeClr>
          </a:solidFill>
        </p:spPr>
        <p:txBody>
          <a:bodyPr vert="horz" lIns="91440" tIns="45720" rIns="91440" bIns="45720" rtlCol="0" anchor="ctr">
            <a:noAutofit/>
          </a:bodyPr>
          <a:lstStyle/>
          <a:p>
            <a:pPr>
              <a:defRPr/>
            </a:pPr>
            <a:r>
              <a:rPr lang="en-AU" sz="2400" b="1" dirty="0" err="1" smtClean="0">
                <a:solidFill>
                  <a:schemeClr val="bg1"/>
                </a:solidFill>
                <a:latin typeface="Calibri" pitchFamily="34" charset="0"/>
              </a:rPr>
              <a:t>Materi</a:t>
            </a:r>
            <a:r>
              <a:rPr lang="en-AU" sz="2400" b="1" dirty="0" smtClean="0">
                <a:solidFill>
                  <a:schemeClr val="bg1"/>
                </a:solidFill>
                <a:latin typeface="Calibri" pitchFamily="34" charset="0"/>
              </a:rPr>
              <a:t> </a:t>
            </a:r>
            <a:r>
              <a:rPr lang="en-AU" sz="2400" b="1" dirty="0" err="1" smtClean="0">
                <a:solidFill>
                  <a:schemeClr val="bg1"/>
                </a:solidFill>
                <a:latin typeface="Calibri" pitchFamily="34" charset="0"/>
              </a:rPr>
              <a:t>Pelatihan</a:t>
            </a:r>
            <a:r>
              <a:rPr lang="en-AU" sz="2400" b="1" dirty="0" smtClean="0">
                <a:solidFill>
                  <a:schemeClr val="bg1"/>
                </a:solidFill>
                <a:latin typeface="Calibri" pitchFamily="34" charset="0"/>
              </a:rPr>
              <a:t> </a:t>
            </a:r>
            <a:r>
              <a:rPr lang="en-US" sz="2400" b="1" dirty="0" err="1" smtClean="0">
                <a:solidFill>
                  <a:schemeClr val="bg1"/>
                </a:solidFill>
                <a:latin typeface="Calibri" pitchFamily="34" charset="0"/>
              </a:rPr>
              <a:t>Pelatihan</a:t>
            </a:r>
            <a:r>
              <a:rPr lang="en-US" sz="2400" b="1" dirty="0" smtClean="0">
                <a:solidFill>
                  <a:schemeClr val="bg1"/>
                </a:solidFill>
                <a:latin typeface="Calibri" pitchFamily="34" charset="0"/>
              </a:rPr>
              <a:t> Guru </a:t>
            </a:r>
            <a:r>
              <a:rPr lang="id-ID" sz="2400" b="1" dirty="0" smtClean="0">
                <a:solidFill>
                  <a:schemeClr val="bg1"/>
                </a:solidFill>
                <a:latin typeface="Calibri" pitchFamily="34" charset="0"/>
              </a:rPr>
              <a:t>Implementasi Kurikulum 2013</a:t>
            </a:r>
            <a:r>
              <a:rPr lang="en-AU" sz="2400" b="1" dirty="0" smtClean="0">
                <a:solidFill>
                  <a:schemeClr val="bg1"/>
                </a:solidFill>
                <a:latin typeface="Calibri" pitchFamily="34" charset="0"/>
              </a:rPr>
              <a:t>  </a:t>
            </a:r>
            <a:r>
              <a:rPr lang="en-US" sz="2000" b="1" dirty="0" smtClean="0">
                <a:solidFill>
                  <a:schemeClr val="bg1"/>
                </a:solidFill>
                <a:latin typeface="Calibri" pitchFamily="34" charset="0"/>
              </a:rPr>
              <a:t>(Semester II)</a:t>
            </a:r>
            <a:r>
              <a:rPr lang="id-ID" sz="2000" b="1" dirty="0" smtClean="0">
                <a:solidFill>
                  <a:schemeClr val="bg1"/>
                </a:solidFill>
                <a:latin typeface="Calibri" pitchFamily="34" charset="0"/>
              </a:rPr>
              <a:t> </a:t>
            </a:r>
            <a:endParaRPr lang="id-ID" sz="2400" b="1" dirty="0">
              <a:solidFill>
                <a:schemeClr val="bg1"/>
              </a:solidFill>
              <a:latin typeface="Calibri" pitchFamily="34" charset="0"/>
              <a:ea typeface="+mn-ea"/>
              <a:cs typeface="+mn-cs"/>
            </a:endParaRPr>
          </a:p>
        </p:txBody>
      </p:sp>
      <p:graphicFrame>
        <p:nvGraphicFramePr>
          <p:cNvPr id="5" name="Table 4"/>
          <p:cNvGraphicFramePr>
            <a:graphicFrameLocks noGrp="1"/>
          </p:cNvGraphicFramePr>
          <p:nvPr/>
        </p:nvGraphicFramePr>
        <p:xfrm>
          <a:off x="428624" y="785794"/>
          <a:ext cx="9167845" cy="5687999"/>
        </p:xfrm>
        <a:graphic>
          <a:graphicData uri="http://schemas.openxmlformats.org/drawingml/2006/table">
            <a:tbl>
              <a:tblPr firstRow="1" bandRow="1"/>
              <a:tblGrid>
                <a:gridCol w="738162"/>
                <a:gridCol w="8429683"/>
              </a:tblGrid>
              <a:tr h="320418">
                <a:tc>
                  <a:txBody>
                    <a:bodyPr/>
                    <a:lstStyle/>
                    <a:p>
                      <a:pPr marL="0" algn="ctr"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1</a:t>
                      </a:r>
                      <a:endParaRPr lang="id-ID" sz="1800" b="1"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l"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ANALISIS </a:t>
                      </a:r>
                      <a:r>
                        <a:rPr lang="en-US" sz="1800" b="1" kern="1200" dirty="0">
                          <a:solidFill>
                            <a:schemeClr val="tx1"/>
                          </a:solidFill>
                          <a:effectLst/>
                          <a:latin typeface="Calibri"/>
                          <a:ea typeface="Times New Roman"/>
                          <a:cs typeface="Times New Roman"/>
                        </a:rPr>
                        <a:t>MATERI </a:t>
                      </a:r>
                      <a:r>
                        <a:rPr lang="en-US" sz="1800" b="1" kern="1200" dirty="0" smtClean="0">
                          <a:solidFill>
                            <a:schemeClr val="tx1"/>
                          </a:solidFill>
                          <a:effectLst/>
                          <a:latin typeface="Calibri"/>
                          <a:ea typeface="Times New Roman"/>
                          <a:cs typeface="Times New Roman"/>
                        </a:rPr>
                        <a:t>AJAR SEMESTER II</a:t>
                      </a:r>
                      <a:endParaRPr lang="id-ID" sz="1800" b="1" kern="1200" dirty="0">
                        <a:solidFill>
                          <a:schemeClr val="tx1"/>
                        </a:solidFill>
                        <a:effectLst/>
                        <a:latin typeface="Calibri"/>
                        <a:ea typeface="Times New Roman"/>
                        <a:cs typeface="Times New Roman"/>
                      </a:endParaRP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98481">
                <a:tc>
                  <a:txBody>
                    <a:bodyPr/>
                    <a:lstStyle/>
                    <a:p>
                      <a:pPr algn="ctr">
                        <a:lnSpc>
                          <a:spcPct val="100000"/>
                        </a:lnSpc>
                        <a:spcAft>
                          <a:spcPts val="0"/>
                        </a:spcAft>
                      </a:pPr>
                      <a:r>
                        <a:rPr lang="id-ID" sz="1400" b="1" dirty="0">
                          <a:effectLst/>
                          <a:latin typeface="Calibri"/>
                          <a:ea typeface="Times New Roman"/>
                          <a:cs typeface="Arial"/>
                        </a:rPr>
                        <a:t> </a:t>
                      </a: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id-ID" sz="1600" kern="1200" dirty="0">
                          <a:solidFill>
                            <a:schemeClr val="tx1"/>
                          </a:solidFill>
                          <a:effectLst/>
                          <a:latin typeface="Calibri"/>
                          <a:ea typeface="Times New Roman"/>
                          <a:cs typeface="Times New Roman"/>
                        </a:rPr>
                        <a:t>Analisis </a:t>
                      </a:r>
                      <a:r>
                        <a:rPr lang="en-US" sz="1600" kern="1200" dirty="0" err="1">
                          <a:solidFill>
                            <a:schemeClr val="tx1"/>
                          </a:solidFill>
                          <a:effectLst/>
                          <a:latin typeface="Calibri"/>
                          <a:ea typeface="Times New Roman"/>
                          <a:cs typeface="Times New Roman"/>
                        </a:rPr>
                        <a:t>Buku</a:t>
                      </a:r>
                      <a:r>
                        <a:rPr lang="en-US" sz="1600" kern="1200" dirty="0">
                          <a:solidFill>
                            <a:schemeClr val="tx1"/>
                          </a:solidFill>
                          <a:effectLst/>
                          <a:latin typeface="Calibri"/>
                          <a:ea typeface="Times New Roman"/>
                          <a:cs typeface="Times New Roman"/>
                        </a:rPr>
                        <a:t> </a:t>
                      </a:r>
                      <a:r>
                        <a:rPr lang="id-ID" sz="1600" kern="1200" dirty="0">
                          <a:solidFill>
                            <a:schemeClr val="tx1"/>
                          </a:solidFill>
                          <a:effectLst/>
                          <a:latin typeface="Calibri"/>
                          <a:ea typeface="Times New Roman"/>
                          <a:cs typeface="Times New Roman"/>
                        </a:rPr>
                        <a:t>G</a:t>
                      </a:r>
                      <a:r>
                        <a:rPr lang="en-US" sz="1600" kern="1200" dirty="0" err="1">
                          <a:solidFill>
                            <a:schemeClr val="tx1"/>
                          </a:solidFill>
                          <a:effectLst/>
                          <a:latin typeface="Calibri"/>
                          <a:ea typeface="Times New Roman"/>
                          <a:cs typeface="Times New Roman"/>
                        </a:rPr>
                        <a:t>uru</a:t>
                      </a:r>
                      <a:r>
                        <a:rPr lang="id-ID" sz="1600" kern="1200" dirty="0">
                          <a:solidFill>
                            <a:schemeClr val="tx1"/>
                          </a:solidFill>
                          <a:effectLst/>
                          <a:latin typeface="Calibri"/>
                          <a:ea typeface="Times New Roman"/>
                          <a:cs typeface="Times New Roman"/>
                        </a:rPr>
                        <a:t> (Kesesuaian, Kecukupan, dan Kedalaman Materi)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481">
                <a:tc>
                  <a:txBody>
                    <a:bodyPr/>
                    <a:lstStyle/>
                    <a:p>
                      <a:pPr algn="ctr">
                        <a:lnSpc>
                          <a:spcPct val="100000"/>
                        </a:lnSpc>
                        <a:spcAft>
                          <a:spcPts val="0"/>
                        </a:spcAft>
                      </a:pPr>
                      <a:r>
                        <a:rPr lang="id-ID" sz="1400" b="1">
                          <a:effectLst/>
                          <a:latin typeface="Calibri"/>
                          <a:ea typeface="Times New Roman"/>
                          <a:cs typeface="Arial"/>
                        </a:rPr>
                        <a:t> </a:t>
                      </a:r>
                      <a:endParaRPr lang="id-ID" sz="140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id-ID" sz="1600" kern="1200" dirty="0">
                          <a:solidFill>
                            <a:schemeClr val="tx1"/>
                          </a:solidFill>
                          <a:effectLst/>
                          <a:latin typeface="Calibri"/>
                          <a:ea typeface="Times New Roman"/>
                          <a:cs typeface="Times New Roman"/>
                        </a:rPr>
                        <a:t>Analisis </a:t>
                      </a:r>
                      <a:r>
                        <a:rPr lang="en-US" sz="1600" kern="1200" dirty="0" err="1">
                          <a:solidFill>
                            <a:schemeClr val="tx1"/>
                          </a:solidFill>
                          <a:effectLst/>
                          <a:latin typeface="Calibri"/>
                          <a:ea typeface="Times New Roman"/>
                          <a:cs typeface="Times New Roman"/>
                        </a:rPr>
                        <a:t>Buku</a:t>
                      </a:r>
                      <a:r>
                        <a:rPr lang="en-US" sz="1600" kern="1200" dirty="0">
                          <a:solidFill>
                            <a:schemeClr val="tx1"/>
                          </a:solidFill>
                          <a:effectLst/>
                          <a:latin typeface="Calibri"/>
                          <a:ea typeface="Times New Roman"/>
                          <a:cs typeface="Times New Roman"/>
                        </a:rPr>
                        <a:t> </a:t>
                      </a:r>
                      <a:r>
                        <a:rPr lang="id-ID" sz="1600" kern="1200" dirty="0">
                          <a:solidFill>
                            <a:schemeClr val="tx1"/>
                          </a:solidFill>
                          <a:effectLst/>
                          <a:latin typeface="Calibri"/>
                          <a:ea typeface="Times New Roman"/>
                          <a:cs typeface="Times New Roman"/>
                        </a:rPr>
                        <a:t>S</a:t>
                      </a:r>
                      <a:r>
                        <a:rPr lang="en-US" sz="1600" kern="1200" dirty="0" err="1">
                          <a:solidFill>
                            <a:schemeClr val="tx1"/>
                          </a:solidFill>
                          <a:effectLst/>
                          <a:latin typeface="Calibri"/>
                          <a:ea typeface="Times New Roman"/>
                          <a:cs typeface="Times New Roman"/>
                        </a:rPr>
                        <a:t>iswa</a:t>
                      </a:r>
                      <a:r>
                        <a:rPr lang="id-ID" sz="1600" kern="1200" dirty="0">
                          <a:solidFill>
                            <a:schemeClr val="tx1"/>
                          </a:solidFill>
                          <a:effectLst/>
                          <a:latin typeface="Calibri"/>
                          <a:ea typeface="Times New Roman"/>
                          <a:cs typeface="Times New Roman"/>
                        </a:rPr>
                        <a:t> (Kesesuaian, Kecukupan, dan Kedalaman Materi)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178">
                <a:tc>
                  <a:txBody>
                    <a:bodyPr/>
                    <a:lstStyle/>
                    <a:p>
                      <a:pPr marL="0" indent="0" algn="ctr"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2</a:t>
                      </a:r>
                      <a:endParaRPr lang="id-ID" sz="1800" b="1"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l" defTabSz="914400" rtl="0" eaLnBrk="1" latinLnBrk="0" hangingPunct="1">
                        <a:lnSpc>
                          <a:spcPct val="100000"/>
                        </a:lnSpc>
                        <a:spcAft>
                          <a:spcPts val="0"/>
                        </a:spcAft>
                      </a:pPr>
                      <a:r>
                        <a:rPr lang="id-ID" sz="1800" b="1" kern="1200" dirty="0" smtClean="0">
                          <a:solidFill>
                            <a:schemeClr val="tx1"/>
                          </a:solidFill>
                          <a:effectLst/>
                          <a:latin typeface="Calibri"/>
                          <a:ea typeface="Times New Roman"/>
                          <a:cs typeface="Times New Roman"/>
                        </a:rPr>
                        <a:t>EVALUASI MATERI AJAR KURIKULUM 2013</a:t>
                      </a:r>
                      <a:r>
                        <a:rPr lang="en-US" sz="1800" b="1" kern="1200" dirty="0" smtClean="0">
                          <a:solidFill>
                            <a:schemeClr val="tx1"/>
                          </a:solidFill>
                          <a:effectLst/>
                          <a:latin typeface="Calibri"/>
                          <a:ea typeface="Times New Roman"/>
                          <a:cs typeface="Times New Roman"/>
                        </a:rPr>
                        <a:t> </a:t>
                      </a:r>
                      <a:r>
                        <a:rPr lang="id-ID" sz="1800" b="1" kern="1200" dirty="0" smtClean="0">
                          <a:solidFill>
                            <a:schemeClr val="tx1"/>
                          </a:solidFill>
                          <a:effectLst/>
                          <a:latin typeface="Calibri"/>
                          <a:ea typeface="Times New Roman"/>
                          <a:cs typeface="Times New Roman"/>
                        </a:rPr>
                        <a:t>SEMESTER I</a:t>
                      </a:r>
                      <a:endParaRPr lang="id-ID" sz="1800" b="1" kern="1200" dirty="0">
                        <a:solidFill>
                          <a:schemeClr val="tx1"/>
                        </a:solidFill>
                        <a:effectLst/>
                        <a:latin typeface="Calibri"/>
                        <a:ea typeface="Times New Roman"/>
                        <a:cs typeface="Times New Roman"/>
                      </a:endParaRP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10017">
                <a:tc>
                  <a:txBody>
                    <a:bodyPr/>
                    <a:lstStyle/>
                    <a:p>
                      <a:pPr algn="ctr">
                        <a:lnSpc>
                          <a:spcPct val="100000"/>
                        </a:lnSpc>
                        <a:spcAft>
                          <a:spcPts val="0"/>
                        </a:spcAft>
                      </a:pPr>
                      <a:r>
                        <a:rPr lang="id-ID" sz="1400" b="1" dirty="0">
                          <a:effectLst/>
                          <a:latin typeface="Calibri"/>
                          <a:ea typeface="Times New Roman"/>
                          <a:cs typeface="Arial"/>
                        </a:rPr>
                        <a:t> </a:t>
                      </a: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en-US" sz="1600" kern="1200" dirty="0" err="1" smtClean="0">
                          <a:solidFill>
                            <a:schemeClr val="tx1"/>
                          </a:solidFill>
                          <a:effectLst/>
                          <a:latin typeface="Calibri"/>
                          <a:ea typeface="Times New Roman"/>
                          <a:cs typeface="Times New Roman"/>
                        </a:rPr>
                        <a:t>Buku</a:t>
                      </a:r>
                      <a:r>
                        <a:rPr lang="en-US" sz="1600" kern="1200" dirty="0" smtClean="0">
                          <a:solidFill>
                            <a:schemeClr val="tx1"/>
                          </a:solidFill>
                          <a:effectLst/>
                          <a:latin typeface="Calibri"/>
                          <a:ea typeface="Times New Roman"/>
                          <a:cs typeface="Times New Roman"/>
                        </a:rPr>
                        <a:t> Guru</a:t>
                      </a:r>
                      <a:endParaRPr lang="id-ID" sz="1600"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017">
                <a:tc>
                  <a:txBody>
                    <a:bodyPr/>
                    <a:lstStyle/>
                    <a:p>
                      <a:pPr algn="ctr">
                        <a:lnSpc>
                          <a:spcPct val="100000"/>
                        </a:lnSpc>
                        <a:spcAft>
                          <a:spcPts val="0"/>
                        </a:spcAft>
                      </a:pPr>
                      <a:r>
                        <a:rPr lang="id-ID" sz="1400" b="1" dirty="0">
                          <a:effectLst/>
                          <a:latin typeface="Calibri"/>
                          <a:ea typeface="Times New Roman"/>
                          <a:cs typeface="Arial"/>
                        </a:rPr>
                        <a:t> </a:t>
                      </a: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en-US" sz="1600" kern="1200" dirty="0" err="1" smtClean="0">
                          <a:solidFill>
                            <a:schemeClr val="tx1"/>
                          </a:solidFill>
                          <a:effectLst/>
                          <a:latin typeface="Calibri"/>
                          <a:ea typeface="Times New Roman"/>
                          <a:cs typeface="Times New Roman"/>
                        </a:rPr>
                        <a:t>Buku</a:t>
                      </a:r>
                      <a:r>
                        <a:rPr lang="en-US" sz="1600" kern="1200" dirty="0" smtClean="0">
                          <a:solidFill>
                            <a:schemeClr val="tx1"/>
                          </a:solidFill>
                          <a:effectLst/>
                          <a:latin typeface="Calibri"/>
                          <a:ea typeface="Times New Roman"/>
                          <a:cs typeface="Times New Roman"/>
                        </a:rPr>
                        <a:t> </a:t>
                      </a:r>
                      <a:r>
                        <a:rPr lang="en-US" sz="1600" kern="1200" dirty="0" err="1" smtClean="0">
                          <a:solidFill>
                            <a:schemeClr val="tx1"/>
                          </a:solidFill>
                          <a:effectLst/>
                          <a:latin typeface="Calibri"/>
                          <a:ea typeface="Times New Roman"/>
                          <a:cs typeface="Times New Roman"/>
                        </a:rPr>
                        <a:t>Siswa</a:t>
                      </a:r>
                      <a:endParaRPr lang="id-ID" sz="1600"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717">
                <a:tc>
                  <a:txBody>
                    <a:bodyPr/>
                    <a:lstStyle/>
                    <a:p>
                      <a:pPr marL="0" indent="0" algn="ctr"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3</a:t>
                      </a:r>
                      <a:endParaRPr lang="id-ID" sz="1800" b="1"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l" defTabSz="914400" rtl="0" eaLnBrk="1" latinLnBrk="0" hangingPunct="1">
                        <a:lnSpc>
                          <a:spcPct val="100000"/>
                        </a:lnSpc>
                        <a:spcAft>
                          <a:spcPts val="0"/>
                        </a:spcAft>
                      </a:pPr>
                      <a:r>
                        <a:rPr lang="id-ID" sz="1800" b="1" kern="1200" dirty="0" smtClean="0">
                          <a:solidFill>
                            <a:schemeClr val="tx1"/>
                          </a:solidFill>
                          <a:effectLst/>
                          <a:latin typeface="Calibri"/>
                          <a:ea typeface="Times New Roman"/>
                          <a:cs typeface="Times New Roman"/>
                        </a:rPr>
                        <a:t>EVALUASI PERUBAHAN METODE PEMBELAJARAN DAN PENILAIAN DALAM IMPLEMENTASI KURIKULUM 2013 SEMESTER I</a:t>
                      </a:r>
                      <a:endParaRPr lang="id-ID" sz="1800" b="1" kern="1200" dirty="0">
                        <a:solidFill>
                          <a:schemeClr val="tx1"/>
                        </a:solidFill>
                        <a:effectLst/>
                        <a:latin typeface="Calibri"/>
                        <a:ea typeface="Times New Roman"/>
                        <a:cs typeface="Times New Roman"/>
                      </a:endParaRP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3828">
                <a:tc>
                  <a:txBody>
                    <a:bodyPr/>
                    <a:lstStyle/>
                    <a:p>
                      <a:pPr algn="ctr">
                        <a:lnSpc>
                          <a:spcPct val="100000"/>
                        </a:lnSpc>
                        <a:spcAft>
                          <a:spcPts val="0"/>
                        </a:spcAft>
                      </a:pPr>
                      <a:r>
                        <a:rPr lang="id-ID" sz="1400" b="1" dirty="0">
                          <a:effectLst/>
                          <a:latin typeface="Calibri"/>
                          <a:ea typeface="Times New Roman"/>
                          <a:cs typeface="Arial"/>
                        </a:rPr>
                        <a:t> </a:t>
                      </a: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en-US" sz="1600" kern="1200" dirty="0" err="1" smtClean="0">
                          <a:solidFill>
                            <a:schemeClr val="tx1"/>
                          </a:solidFill>
                          <a:effectLst/>
                          <a:latin typeface="Calibri"/>
                          <a:ea typeface="Times New Roman"/>
                          <a:cs typeface="Times New Roman"/>
                        </a:rPr>
                        <a:t>Metode</a:t>
                      </a:r>
                      <a:r>
                        <a:rPr lang="en-US" sz="1600" kern="1200" dirty="0" smtClean="0">
                          <a:solidFill>
                            <a:schemeClr val="tx1"/>
                          </a:solidFill>
                          <a:effectLst/>
                          <a:latin typeface="Calibri"/>
                          <a:ea typeface="Times New Roman"/>
                          <a:cs typeface="Times New Roman"/>
                        </a:rPr>
                        <a:t> </a:t>
                      </a:r>
                      <a:r>
                        <a:rPr lang="en-US" sz="1600" kern="1200" dirty="0" err="1" smtClean="0">
                          <a:solidFill>
                            <a:schemeClr val="tx1"/>
                          </a:solidFill>
                          <a:effectLst/>
                          <a:latin typeface="Calibri"/>
                          <a:ea typeface="Times New Roman"/>
                          <a:cs typeface="Times New Roman"/>
                        </a:rPr>
                        <a:t>Pembelajaran</a:t>
                      </a:r>
                      <a:r>
                        <a:rPr lang="en-US" sz="1600" kern="1200" dirty="0" smtClean="0">
                          <a:solidFill>
                            <a:schemeClr val="tx1"/>
                          </a:solidFill>
                          <a:effectLst/>
                          <a:latin typeface="Calibri"/>
                          <a:ea typeface="Times New Roman"/>
                          <a:cs typeface="Times New Roman"/>
                        </a:rPr>
                        <a:t> (</a:t>
                      </a:r>
                      <a:r>
                        <a:rPr lang="en-US" sz="1600" kern="1200" dirty="0" err="1" smtClean="0">
                          <a:solidFill>
                            <a:schemeClr val="tx1"/>
                          </a:solidFill>
                          <a:effectLst/>
                          <a:latin typeface="Calibri"/>
                          <a:ea typeface="Times New Roman"/>
                          <a:cs typeface="Times New Roman"/>
                        </a:rPr>
                        <a:t>Pendekat</a:t>
                      </a:r>
                      <a:r>
                        <a:rPr lang="id-ID" sz="1600" kern="1200" dirty="0" smtClean="0">
                          <a:solidFill>
                            <a:schemeClr val="tx1"/>
                          </a:solidFill>
                          <a:effectLst/>
                          <a:latin typeface="Calibri"/>
                          <a:ea typeface="Times New Roman"/>
                          <a:cs typeface="Times New Roman"/>
                        </a:rPr>
                        <a:t>a</a:t>
                      </a:r>
                      <a:r>
                        <a:rPr lang="en-US" sz="1600" kern="1200" dirty="0" smtClean="0">
                          <a:solidFill>
                            <a:schemeClr val="tx1"/>
                          </a:solidFill>
                          <a:effectLst/>
                          <a:latin typeface="Calibri"/>
                          <a:ea typeface="Times New Roman"/>
                          <a:cs typeface="Times New Roman"/>
                        </a:rPr>
                        <a:t>n scientific)</a:t>
                      </a:r>
                      <a:endParaRPr lang="id-ID" sz="1600"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28">
                <a:tc>
                  <a:txBody>
                    <a:bodyPr/>
                    <a:lstStyle/>
                    <a:p>
                      <a:pPr algn="ctr">
                        <a:lnSpc>
                          <a:spcPct val="100000"/>
                        </a:lnSpc>
                        <a:spcAft>
                          <a:spcPts val="0"/>
                        </a:spcAft>
                      </a:pPr>
                      <a:r>
                        <a:rPr lang="id-ID" sz="1400" b="1" dirty="0">
                          <a:effectLst/>
                          <a:latin typeface="Calibri"/>
                          <a:ea typeface="Times New Roman"/>
                          <a:cs typeface="Arial"/>
                        </a:rPr>
                        <a:t> </a:t>
                      </a: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en-US" sz="1600" kern="1200" dirty="0" err="1" smtClean="0">
                          <a:solidFill>
                            <a:schemeClr val="tx1"/>
                          </a:solidFill>
                          <a:effectLst/>
                          <a:latin typeface="Calibri"/>
                          <a:ea typeface="Times New Roman"/>
                          <a:cs typeface="Times New Roman"/>
                        </a:rPr>
                        <a:t>Penilaian</a:t>
                      </a:r>
                      <a:r>
                        <a:rPr lang="en-US" sz="1600" kern="1200" dirty="0" smtClean="0">
                          <a:solidFill>
                            <a:schemeClr val="tx1"/>
                          </a:solidFill>
                          <a:effectLst/>
                          <a:latin typeface="Calibri"/>
                          <a:ea typeface="Times New Roman"/>
                          <a:cs typeface="Times New Roman"/>
                        </a:rPr>
                        <a:t> (</a:t>
                      </a:r>
                      <a:r>
                        <a:rPr lang="en-US" sz="1600" kern="1200" dirty="0" err="1" smtClean="0">
                          <a:solidFill>
                            <a:schemeClr val="tx1"/>
                          </a:solidFill>
                          <a:effectLst/>
                          <a:latin typeface="Calibri"/>
                          <a:ea typeface="Times New Roman"/>
                          <a:cs typeface="Times New Roman"/>
                        </a:rPr>
                        <a:t>Tes</a:t>
                      </a:r>
                      <a:r>
                        <a:rPr lang="en-US" sz="1600" kern="1200" dirty="0" smtClean="0">
                          <a:solidFill>
                            <a:schemeClr val="tx1"/>
                          </a:solidFill>
                          <a:effectLst/>
                          <a:latin typeface="Calibri"/>
                          <a:ea typeface="Times New Roman"/>
                          <a:cs typeface="Times New Roman"/>
                        </a:rPr>
                        <a:t>, </a:t>
                      </a:r>
                      <a:r>
                        <a:rPr lang="en-US" sz="1600" kern="1200" dirty="0" err="1" smtClean="0">
                          <a:solidFill>
                            <a:schemeClr val="tx1"/>
                          </a:solidFill>
                          <a:effectLst/>
                          <a:latin typeface="Calibri"/>
                          <a:ea typeface="Times New Roman"/>
                          <a:cs typeface="Times New Roman"/>
                        </a:rPr>
                        <a:t>Portofolio</a:t>
                      </a:r>
                      <a:r>
                        <a:rPr lang="en-US" sz="1600" kern="1200" dirty="0" smtClean="0">
                          <a:solidFill>
                            <a:schemeClr val="tx1"/>
                          </a:solidFill>
                          <a:effectLst/>
                          <a:latin typeface="Calibri"/>
                          <a:ea typeface="Times New Roman"/>
                          <a:cs typeface="Times New Roman"/>
                        </a:rPr>
                        <a:t>, </a:t>
                      </a:r>
                      <a:r>
                        <a:rPr lang="id-ID" sz="1600" kern="1200" dirty="0" smtClean="0">
                          <a:solidFill>
                            <a:schemeClr val="tx1"/>
                          </a:solidFill>
                          <a:effectLst/>
                          <a:latin typeface="Calibri"/>
                          <a:ea typeface="Times New Roman"/>
                          <a:cs typeface="Times New Roman"/>
                        </a:rPr>
                        <a:t>penerapan </a:t>
                      </a:r>
                      <a:r>
                        <a:rPr lang="en-US" sz="1600" kern="1200" dirty="0" smtClean="0">
                          <a:solidFill>
                            <a:schemeClr val="tx1"/>
                          </a:solidFill>
                          <a:effectLst/>
                          <a:latin typeface="Calibri"/>
                          <a:ea typeface="Times New Roman"/>
                          <a:cs typeface="Times New Roman"/>
                        </a:rPr>
                        <a:t>Authentic </a:t>
                      </a:r>
                      <a:r>
                        <a:rPr lang="en-US" sz="1600" kern="1200" dirty="0" err="1" smtClean="0">
                          <a:solidFill>
                            <a:schemeClr val="tx1"/>
                          </a:solidFill>
                          <a:effectLst/>
                          <a:latin typeface="Calibri"/>
                          <a:ea typeface="Times New Roman"/>
                          <a:cs typeface="Times New Roman"/>
                        </a:rPr>
                        <a:t>Asessment</a:t>
                      </a:r>
                      <a:r>
                        <a:rPr lang="en-US" sz="1600" kern="1200" dirty="0" smtClean="0">
                          <a:solidFill>
                            <a:schemeClr val="tx1"/>
                          </a:solidFill>
                          <a:effectLst/>
                          <a:latin typeface="Calibri"/>
                          <a:ea typeface="Times New Roman"/>
                          <a:cs typeface="Times New Roman"/>
                        </a:rPr>
                        <a:t>)</a:t>
                      </a:r>
                      <a:endParaRPr lang="id-ID" sz="1600"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418">
                <a:tc>
                  <a:txBody>
                    <a:bodyPr/>
                    <a:lstStyle/>
                    <a:p>
                      <a:pPr marL="0" indent="0" algn="ctr"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4</a:t>
                      </a:r>
                      <a:endParaRPr lang="id-ID" sz="1800" b="1"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l"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 </a:t>
                      </a:r>
                      <a:r>
                        <a:rPr lang="id-ID" sz="1800" b="1" kern="1200" dirty="0" smtClean="0">
                          <a:solidFill>
                            <a:schemeClr val="tx1"/>
                          </a:solidFill>
                          <a:effectLst/>
                          <a:latin typeface="Calibri"/>
                          <a:ea typeface="Times New Roman"/>
                          <a:cs typeface="Times New Roman"/>
                        </a:rPr>
                        <a:t>EVALUASI PERUBAHAN SIKAP DAN PERILAKU GURU</a:t>
                      </a:r>
                      <a:endParaRPr lang="id-ID" sz="1800" b="1" kern="1200" dirty="0">
                        <a:solidFill>
                          <a:schemeClr val="tx1"/>
                        </a:solidFill>
                        <a:effectLst/>
                        <a:latin typeface="Calibri"/>
                        <a:ea typeface="Times New Roman"/>
                        <a:cs typeface="Times New Roman"/>
                      </a:endParaRP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20418">
                <a:tc>
                  <a:txBody>
                    <a:bodyPr/>
                    <a:lstStyle/>
                    <a:p>
                      <a:pPr marL="0" indent="0" algn="ctr"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5</a:t>
                      </a:r>
                      <a:endParaRPr lang="id-ID" sz="1800" b="1"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indent="0" algn="l" defTabSz="914400" rtl="0" eaLnBrk="1" latinLnBrk="0" hangingPunct="1">
                        <a:lnSpc>
                          <a:spcPct val="100000"/>
                        </a:lnSpc>
                        <a:spcAft>
                          <a:spcPts val="0"/>
                        </a:spcAft>
                      </a:pPr>
                      <a:r>
                        <a:rPr lang="en-US" sz="1800" b="1" kern="1200" dirty="0" smtClean="0">
                          <a:solidFill>
                            <a:schemeClr val="tx1"/>
                          </a:solidFill>
                          <a:effectLst/>
                          <a:latin typeface="Calibri"/>
                          <a:ea typeface="Times New Roman"/>
                          <a:cs typeface="Times New Roman"/>
                        </a:rPr>
                        <a:t> </a:t>
                      </a:r>
                      <a:r>
                        <a:rPr lang="id-ID" sz="1800" b="1" kern="1200" dirty="0" smtClean="0">
                          <a:solidFill>
                            <a:schemeClr val="tx1"/>
                          </a:solidFill>
                          <a:effectLst/>
                          <a:latin typeface="Calibri"/>
                          <a:ea typeface="Times New Roman"/>
                          <a:cs typeface="Times New Roman"/>
                        </a:rPr>
                        <a:t>PERANCANGAN</a:t>
                      </a:r>
                      <a:r>
                        <a:rPr lang="en-US" sz="1800" b="1" kern="1200" dirty="0" smtClean="0">
                          <a:solidFill>
                            <a:schemeClr val="tx1"/>
                          </a:solidFill>
                          <a:effectLst/>
                          <a:latin typeface="Calibri"/>
                          <a:ea typeface="Times New Roman"/>
                          <a:cs typeface="Times New Roman"/>
                        </a:rPr>
                        <a:t> </a:t>
                      </a:r>
                      <a:r>
                        <a:rPr lang="en-US" sz="1800" b="1" kern="1200" dirty="0">
                          <a:solidFill>
                            <a:schemeClr val="tx1"/>
                          </a:solidFill>
                          <a:effectLst/>
                          <a:latin typeface="Calibri"/>
                          <a:ea typeface="Times New Roman"/>
                          <a:cs typeface="Times New Roman"/>
                        </a:rPr>
                        <a:t>MODEL </a:t>
                      </a:r>
                      <a:r>
                        <a:rPr lang="en-US" sz="1800" b="1" kern="1200" dirty="0" smtClean="0">
                          <a:solidFill>
                            <a:schemeClr val="tx1"/>
                          </a:solidFill>
                          <a:effectLst/>
                          <a:latin typeface="Calibri"/>
                          <a:ea typeface="Times New Roman"/>
                          <a:cs typeface="Times New Roman"/>
                        </a:rPr>
                        <a:t>BELAJAR SEMESTER II</a:t>
                      </a:r>
                      <a:endParaRPr lang="id-ID" sz="1800" b="1" kern="1200" dirty="0">
                        <a:solidFill>
                          <a:schemeClr val="tx1"/>
                        </a:solidFill>
                        <a:effectLst/>
                        <a:latin typeface="Calibri"/>
                        <a:ea typeface="Times New Roman"/>
                        <a:cs typeface="Times New Roman"/>
                      </a:endParaRPr>
                    </a:p>
                  </a:txBody>
                  <a:tcPr marL="72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23099">
                <a:tc>
                  <a:txBody>
                    <a:bodyPr/>
                    <a:lstStyle/>
                    <a:p>
                      <a:pPr algn="ctr">
                        <a:lnSpc>
                          <a:spcPct val="100000"/>
                        </a:lnSpc>
                        <a:spcAft>
                          <a:spcPts val="0"/>
                        </a:spcAft>
                      </a:pP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en-US" sz="1600" kern="1200" dirty="0" err="1">
                          <a:solidFill>
                            <a:schemeClr val="tx1"/>
                          </a:solidFill>
                          <a:effectLst/>
                          <a:latin typeface="Calibri"/>
                          <a:ea typeface="Times New Roman"/>
                          <a:cs typeface="Times New Roman"/>
                        </a:rPr>
                        <a:t>Perancangan</a:t>
                      </a:r>
                      <a:r>
                        <a:rPr lang="en-US" sz="1600" kern="1200" dirty="0">
                          <a:solidFill>
                            <a:schemeClr val="tx1"/>
                          </a:solidFill>
                          <a:effectLst/>
                          <a:latin typeface="Calibri"/>
                          <a:ea typeface="Times New Roman"/>
                          <a:cs typeface="Times New Roman"/>
                        </a:rPr>
                        <a:t> RPP (</a:t>
                      </a:r>
                      <a:r>
                        <a:rPr lang="en-US" sz="1600" kern="1200" dirty="0" err="1">
                          <a:solidFill>
                            <a:schemeClr val="tx1"/>
                          </a:solidFill>
                          <a:effectLst/>
                          <a:latin typeface="Calibri"/>
                          <a:ea typeface="Times New Roman"/>
                          <a:cs typeface="Times New Roman"/>
                        </a:rPr>
                        <a:t>aktivitas</a:t>
                      </a:r>
                      <a:r>
                        <a:rPr lang="en-US" sz="1600" kern="1200" dirty="0">
                          <a:solidFill>
                            <a:schemeClr val="tx1"/>
                          </a:solidFill>
                          <a:effectLst/>
                          <a:latin typeface="Calibri"/>
                          <a:ea typeface="Times New Roman"/>
                          <a:cs typeface="Times New Roman"/>
                        </a:rPr>
                        <a:t> </a:t>
                      </a:r>
                      <a:r>
                        <a:rPr lang="en-US" sz="1600" kern="1200" dirty="0" err="1">
                          <a:solidFill>
                            <a:schemeClr val="tx1"/>
                          </a:solidFill>
                          <a:effectLst/>
                          <a:latin typeface="Calibri"/>
                          <a:ea typeface="Times New Roman"/>
                          <a:cs typeface="Times New Roman"/>
                        </a:rPr>
                        <a:t>belajar</a:t>
                      </a:r>
                      <a:r>
                        <a:rPr lang="en-US" sz="1600" kern="1200" dirty="0">
                          <a:solidFill>
                            <a:schemeClr val="tx1"/>
                          </a:solidFill>
                          <a:effectLst/>
                          <a:latin typeface="Calibri"/>
                          <a:ea typeface="Times New Roman"/>
                          <a:cs typeface="Times New Roman"/>
                        </a:rPr>
                        <a:t> </a:t>
                      </a:r>
                      <a:r>
                        <a:rPr lang="en-US" sz="1600" kern="1200" dirty="0" err="1">
                          <a:solidFill>
                            <a:schemeClr val="tx1"/>
                          </a:solidFill>
                          <a:effectLst/>
                          <a:latin typeface="Calibri"/>
                          <a:ea typeface="Times New Roman"/>
                          <a:cs typeface="Times New Roman"/>
                        </a:rPr>
                        <a:t>dengan</a:t>
                      </a:r>
                      <a:r>
                        <a:rPr lang="en-US" sz="1600" kern="1200" dirty="0">
                          <a:solidFill>
                            <a:schemeClr val="tx1"/>
                          </a:solidFill>
                          <a:effectLst/>
                          <a:latin typeface="Calibri"/>
                          <a:ea typeface="Times New Roman"/>
                          <a:cs typeface="Times New Roman"/>
                        </a:rPr>
                        <a:t> </a:t>
                      </a:r>
                      <a:r>
                        <a:rPr lang="en-US" sz="1600" kern="1200" dirty="0" err="1">
                          <a:solidFill>
                            <a:schemeClr val="tx1"/>
                          </a:solidFill>
                          <a:effectLst/>
                          <a:latin typeface="Calibri"/>
                          <a:ea typeface="Times New Roman"/>
                          <a:cs typeface="Times New Roman"/>
                        </a:rPr>
                        <a:t>pendekat</a:t>
                      </a:r>
                      <a:r>
                        <a:rPr lang="id-ID" sz="1600" kern="1200" dirty="0">
                          <a:solidFill>
                            <a:schemeClr val="tx1"/>
                          </a:solidFill>
                          <a:effectLst/>
                          <a:latin typeface="Calibri"/>
                          <a:ea typeface="Times New Roman"/>
                          <a:cs typeface="Times New Roman"/>
                        </a:rPr>
                        <a:t>a</a:t>
                      </a:r>
                      <a:r>
                        <a:rPr lang="en-US" sz="1600" kern="1200" dirty="0">
                          <a:solidFill>
                            <a:schemeClr val="tx1"/>
                          </a:solidFill>
                          <a:effectLst/>
                          <a:latin typeface="Calibri"/>
                          <a:ea typeface="Times New Roman"/>
                          <a:cs typeface="Times New Roman"/>
                        </a:rPr>
                        <a:t>n scientific</a:t>
                      </a:r>
                      <a:r>
                        <a:rPr lang="en-US" sz="1600" kern="1200" dirty="0" smtClean="0">
                          <a:solidFill>
                            <a:schemeClr val="tx1"/>
                          </a:solidFill>
                          <a:effectLst/>
                          <a:latin typeface="Calibri"/>
                          <a:ea typeface="Times New Roman"/>
                          <a:cs typeface="Times New Roman"/>
                        </a:rPr>
                        <a:t>)</a:t>
                      </a:r>
                      <a:r>
                        <a:rPr lang="id-ID" sz="1600" kern="1200" dirty="0" smtClean="0">
                          <a:solidFill>
                            <a:schemeClr val="tx1"/>
                          </a:solidFill>
                          <a:effectLst/>
                          <a:latin typeface="Calibri"/>
                          <a:ea typeface="Times New Roman"/>
                          <a:cs typeface="Times New Roman"/>
                        </a:rPr>
                        <a:t>, Analisis dan Pemilihan Model Pembelajaran</a:t>
                      </a:r>
                      <a:endParaRPr lang="id-ID" sz="1600"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099">
                <a:tc>
                  <a:txBody>
                    <a:bodyPr/>
                    <a:lstStyle/>
                    <a:p>
                      <a:pPr algn="ctr">
                        <a:lnSpc>
                          <a:spcPct val="100000"/>
                        </a:lnSpc>
                        <a:spcAft>
                          <a:spcPts val="0"/>
                        </a:spcAft>
                      </a:pPr>
                      <a:endParaRPr lang="id-ID" sz="1400" dirty="0">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4013" lvl="0" indent="-263525" algn="l" defTabSz="914400" rtl="0" eaLnBrk="1" latinLnBrk="0" hangingPunct="1">
                        <a:lnSpc>
                          <a:spcPct val="100000"/>
                        </a:lnSpc>
                        <a:spcAft>
                          <a:spcPts val="0"/>
                        </a:spcAft>
                        <a:buFont typeface="Arial" pitchFamily="34" charset="0"/>
                        <a:buChar char="•"/>
                        <a:tabLst>
                          <a:tab pos="354013" algn="l"/>
                        </a:tabLst>
                      </a:pPr>
                      <a:r>
                        <a:rPr lang="id-ID" sz="1600" kern="1200" dirty="0">
                          <a:solidFill>
                            <a:schemeClr val="tx1"/>
                          </a:solidFill>
                          <a:effectLst/>
                          <a:latin typeface="Calibri"/>
                          <a:ea typeface="Times New Roman"/>
                          <a:cs typeface="Times New Roman"/>
                        </a:rPr>
                        <a:t>Perancangan </a:t>
                      </a:r>
                      <a:r>
                        <a:rPr lang="en-US" sz="1600" kern="1200" dirty="0" err="1">
                          <a:solidFill>
                            <a:schemeClr val="tx1"/>
                          </a:solidFill>
                          <a:effectLst/>
                          <a:latin typeface="Calibri"/>
                          <a:ea typeface="Times New Roman"/>
                          <a:cs typeface="Times New Roman"/>
                        </a:rPr>
                        <a:t>Penilaian</a:t>
                      </a:r>
                      <a:r>
                        <a:rPr lang="en-US" sz="1600" kern="1200" dirty="0">
                          <a:solidFill>
                            <a:schemeClr val="tx1"/>
                          </a:solidFill>
                          <a:effectLst/>
                          <a:latin typeface="Calibri"/>
                          <a:ea typeface="Times New Roman"/>
                          <a:cs typeface="Times New Roman"/>
                        </a:rPr>
                        <a:t> (</a:t>
                      </a:r>
                      <a:r>
                        <a:rPr lang="en-US" sz="1600" kern="1200" dirty="0" err="1">
                          <a:solidFill>
                            <a:schemeClr val="tx1"/>
                          </a:solidFill>
                          <a:effectLst/>
                          <a:latin typeface="Calibri"/>
                          <a:ea typeface="Times New Roman"/>
                          <a:cs typeface="Times New Roman"/>
                        </a:rPr>
                        <a:t>Tes</a:t>
                      </a:r>
                      <a:r>
                        <a:rPr lang="en-US" sz="1600" kern="1200" dirty="0">
                          <a:solidFill>
                            <a:schemeClr val="tx1"/>
                          </a:solidFill>
                          <a:effectLst/>
                          <a:latin typeface="Calibri"/>
                          <a:ea typeface="Times New Roman"/>
                          <a:cs typeface="Times New Roman"/>
                        </a:rPr>
                        <a:t>, </a:t>
                      </a:r>
                      <a:r>
                        <a:rPr lang="en-US" sz="1600" kern="1200" dirty="0" err="1">
                          <a:solidFill>
                            <a:schemeClr val="tx1"/>
                          </a:solidFill>
                          <a:effectLst/>
                          <a:latin typeface="Calibri"/>
                          <a:ea typeface="Times New Roman"/>
                          <a:cs typeface="Times New Roman"/>
                        </a:rPr>
                        <a:t>Portofolio</a:t>
                      </a:r>
                      <a:r>
                        <a:rPr lang="en-US" sz="1600" kern="1200" dirty="0">
                          <a:solidFill>
                            <a:schemeClr val="tx1"/>
                          </a:solidFill>
                          <a:effectLst/>
                          <a:latin typeface="Calibri"/>
                          <a:ea typeface="Times New Roman"/>
                          <a:cs typeface="Times New Roman"/>
                        </a:rPr>
                        <a:t> </a:t>
                      </a:r>
                      <a:r>
                        <a:rPr lang="id-ID" sz="1600" kern="1200" dirty="0">
                          <a:solidFill>
                            <a:schemeClr val="tx1"/>
                          </a:solidFill>
                          <a:effectLst/>
                          <a:latin typeface="Calibri"/>
                          <a:ea typeface="Times New Roman"/>
                          <a:cs typeface="Times New Roman"/>
                        </a:rPr>
                        <a:t>serta rancangan penerapan </a:t>
                      </a:r>
                      <a:r>
                        <a:rPr lang="en-US" sz="1600" kern="1200" dirty="0">
                          <a:solidFill>
                            <a:schemeClr val="tx1"/>
                          </a:solidFill>
                          <a:effectLst/>
                          <a:latin typeface="Calibri"/>
                          <a:ea typeface="Times New Roman"/>
                          <a:cs typeface="Times New Roman"/>
                        </a:rPr>
                        <a:t>Authentic </a:t>
                      </a:r>
                      <a:r>
                        <a:rPr lang="en-US" sz="1600" kern="1200" dirty="0" err="1">
                          <a:solidFill>
                            <a:schemeClr val="tx1"/>
                          </a:solidFill>
                          <a:effectLst/>
                          <a:latin typeface="Calibri"/>
                          <a:ea typeface="Times New Roman"/>
                          <a:cs typeface="Times New Roman"/>
                        </a:rPr>
                        <a:t>Asessment</a:t>
                      </a:r>
                      <a:r>
                        <a:rPr lang="en-US" sz="1600" kern="1200" dirty="0">
                          <a:solidFill>
                            <a:schemeClr val="tx1"/>
                          </a:solidFill>
                          <a:effectLst/>
                          <a:latin typeface="Calibri"/>
                          <a:ea typeface="Times New Roman"/>
                          <a:cs typeface="Times New Roman"/>
                        </a:rPr>
                        <a:t>)</a:t>
                      </a:r>
                      <a:endParaRPr lang="id-ID" sz="1600" kern="1200" dirty="0">
                        <a:solidFill>
                          <a:schemeClr val="tx1"/>
                        </a:solidFill>
                        <a:effectLst/>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2"/>
          <p:cNvSpPr txBox="1"/>
          <p:nvPr/>
        </p:nvSpPr>
        <p:spPr>
          <a:xfrm>
            <a:off x="9340850" y="6630988"/>
            <a:ext cx="565150" cy="182562"/>
          </a:xfrm>
          <a:prstGeom prst="rect">
            <a:avLst/>
          </a:prstGeom>
          <a:solidFill>
            <a:srgbClr val="800000"/>
          </a:solidFill>
          <a:ln>
            <a:noFill/>
          </a:ln>
        </p:spPr>
        <p:txBody>
          <a:bodyPr anchor="ctr"/>
          <a:lstStyle/>
          <a:p>
            <a:pPr algn="r">
              <a:defRPr/>
            </a:pPr>
            <a:fld id="{512D971B-9B03-41A0-BC51-17C0E377963C}" type="slidenum">
              <a:rPr lang="en-US" sz="1200" b="1">
                <a:solidFill>
                  <a:prstClr val="white"/>
                </a:solidFill>
                <a:effectLst>
                  <a:outerShdw blurRad="38100" dist="38100" dir="2700000" algn="tl">
                    <a:srgbClr val="000000"/>
                  </a:outerShdw>
                </a:effectLst>
                <a:latin typeface="Arial" charset="0"/>
              </a:rPr>
              <a:pPr algn="r">
                <a:defRPr/>
              </a:pPr>
              <a:t>79</a:t>
            </a:fld>
            <a:endParaRPr lang="id-ID" sz="1000" b="1" dirty="0">
              <a:solidFill>
                <a:prstClr val="white"/>
              </a:solidFill>
              <a:effectLst>
                <a:outerShdw blurRad="38100" dist="38100" dir="2700000" algn="tl">
                  <a:srgbClr val="000000"/>
                </a:outerShdw>
              </a:effectLst>
              <a:latin typeface="Arial" charset="0"/>
            </a:endParaRPr>
          </a:p>
        </p:txBody>
      </p:sp>
      <p:sp>
        <p:nvSpPr>
          <p:cNvPr id="6" name="TextBox 5"/>
          <p:cNvSpPr txBox="1"/>
          <p:nvPr/>
        </p:nvSpPr>
        <p:spPr>
          <a:xfrm>
            <a:off x="452406" y="6470354"/>
            <a:ext cx="6888039" cy="338554"/>
          </a:xfrm>
          <a:prstGeom prst="rect">
            <a:avLst/>
          </a:prstGeom>
          <a:noFill/>
        </p:spPr>
        <p:txBody>
          <a:bodyPr wrap="none" rtlCol="0">
            <a:spAutoFit/>
          </a:bodyPr>
          <a:lstStyle/>
          <a:p>
            <a:r>
              <a:rPr lang="en-AU" sz="1600" i="1" dirty="0" err="1" smtClean="0"/>
              <a:t>Catatan</a:t>
            </a:r>
            <a:r>
              <a:rPr lang="en-AU" sz="1600" i="1" dirty="0" smtClean="0"/>
              <a:t>: </a:t>
            </a:r>
            <a:r>
              <a:rPr lang="en-AU" sz="1600" i="1" dirty="0" err="1" smtClean="0"/>
              <a:t>Alokasi</a:t>
            </a:r>
            <a:r>
              <a:rPr lang="en-AU" sz="1600" i="1" dirty="0" smtClean="0"/>
              <a:t> jam </a:t>
            </a:r>
            <a:r>
              <a:rPr lang="en-AU" sz="1600" i="1" dirty="0" err="1" smtClean="0"/>
              <a:t>pelatihan</a:t>
            </a:r>
            <a:r>
              <a:rPr lang="en-AU" sz="1600" i="1" dirty="0" smtClean="0"/>
              <a:t> guru: 52 Jam (semester I) </a:t>
            </a:r>
            <a:r>
              <a:rPr lang="en-AU" sz="1600" i="1" dirty="0" err="1" smtClean="0"/>
              <a:t>dan</a:t>
            </a:r>
            <a:r>
              <a:rPr lang="en-AU" sz="1600" i="1" dirty="0" smtClean="0"/>
              <a:t> 30 jam (semester II)</a:t>
            </a:r>
            <a:endParaRPr lang="en-AU" sz="1600" i="1" dirty="0"/>
          </a:p>
        </p:txBody>
      </p:sp>
    </p:spTree>
    <p:extLst>
      <p:ext uri="{BB962C8B-B14F-4D97-AF65-F5344CB8AC3E}">
        <p14:creationId xmlns:p14="http://schemas.microsoft.com/office/powerpoint/2010/main" val="242597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642918"/>
          </a:xfrm>
        </p:spPr>
        <p:txBody>
          <a:bodyPr>
            <a:normAutofit fontScale="90000"/>
          </a:bodyPr>
          <a:lstStyle/>
          <a:p>
            <a:r>
              <a:rPr lang="en-AU" sz="3200" b="1" dirty="0" err="1" smtClean="0">
                <a:solidFill>
                  <a:schemeClr val="accent5">
                    <a:lumMod val="50000"/>
                  </a:schemeClr>
                </a:solidFill>
              </a:rPr>
              <a:t>Tren</a:t>
            </a:r>
            <a:r>
              <a:rPr lang="en-AU" sz="3200" b="1" dirty="0" smtClean="0">
                <a:solidFill>
                  <a:schemeClr val="accent5">
                    <a:lumMod val="50000"/>
                  </a:schemeClr>
                </a:solidFill>
              </a:rPr>
              <a:t> </a:t>
            </a:r>
            <a:r>
              <a:rPr lang="en-AU" sz="3200" b="1" dirty="0" err="1" smtClean="0">
                <a:solidFill>
                  <a:schemeClr val="accent5">
                    <a:lumMod val="50000"/>
                  </a:schemeClr>
                </a:solidFill>
              </a:rPr>
              <a:t>Permintaan</a:t>
            </a:r>
            <a:r>
              <a:rPr lang="en-AU" sz="3200" b="1" dirty="0" smtClean="0">
                <a:solidFill>
                  <a:schemeClr val="accent5">
                    <a:lumMod val="50000"/>
                  </a:schemeClr>
                </a:solidFill>
              </a:rPr>
              <a:t> </a:t>
            </a:r>
            <a:r>
              <a:rPr lang="en-AU" sz="3200" b="1" dirty="0" err="1" smtClean="0">
                <a:solidFill>
                  <a:schemeClr val="accent5">
                    <a:lumMod val="50000"/>
                  </a:schemeClr>
                </a:solidFill>
              </a:rPr>
              <a:t>terhadap</a:t>
            </a:r>
            <a:r>
              <a:rPr lang="en-AU" sz="3200" b="1" dirty="0" smtClean="0">
                <a:solidFill>
                  <a:schemeClr val="accent5">
                    <a:lumMod val="50000"/>
                  </a:schemeClr>
                </a:solidFill>
              </a:rPr>
              <a:t> </a:t>
            </a:r>
            <a:r>
              <a:rPr lang="en-AU" sz="3200" b="1" dirty="0" err="1" smtClean="0">
                <a:solidFill>
                  <a:schemeClr val="accent5">
                    <a:lumMod val="50000"/>
                  </a:schemeClr>
                </a:solidFill>
              </a:rPr>
              <a:t>Tenaga</a:t>
            </a:r>
            <a:r>
              <a:rPr lang="en-AU" sz="3200" b="1" dirty="0" smtClean="0">
                <a:solidFill>
                  <a:schemeClr val="accent5">
                    <a:lumMod val="50000"/>
                  </a:schemeClr>
                </a:solidFill>
              </a:rPr>
              <a:t> </a:t>
            </a:r>
            <a:r>
              <a:rPr lang="en-AU" sz="3200" b="1" dirty="0" err="1" smtClean="0">
                <a:solidFill>
                  <a:schemeClr val="accent5">
                    <a:lumMod val="50000"/>
                  </a:schemeClr>
                </a:solidFill>
              </a:rPr>
              <a:t>Terampil</a:t>
            </a:r>
            <a:r>
              <a:rPr lang="id-ID" sz="3200" b="1" dirty="0" smtClean="0">
                <a:solidFill>
                  <a:schemeClr val="accent5">
                    <a:lumMod val="50000"/>
                  </a:schemeClr>
                </a:solidFill>
              </a:rPr>
              <a:t> di Negara Maju</a:t>
            </a:r>
            <a:endParaRPr lang="en-AU" sz="3200" b="1" dirty="0">
              <a:solidFill>
                <a:schemeClr val="accent5">
                  <a:lumMod val="50000"/>
                </a:schemeClr>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654" y="1714493"/>
            <a:ext cx="9190884" cy="4645819"/>
          </a:xfrm>
          <a:prstGeom prst="rect">
            <a:avLst/>
          </a:prstGeom>
          <a:noFill/>
          <a:ln w="9525">
            <a:noFill/>
            <a:miter lim="800000"/>
            <a:headEnd/>
            <a:tailEnd/>
          </a:ln>
          <a:effectLst/>
        </p:spPr>
      </p:pic>
      <p:sp>
        <p:nvSpPr>
          <p:cNvPr id="5" name="TextBox 4"/>
          <p:cNvSpPr txBox="1"/>
          <p:nvPr/>
        </p:nvSpPr>
        <p:spPr>
          <a:xfrm>
            <a:off x="666720" y="804430"/>
            <a:ext cx="8572560" cy="369332"/>
          </a:xfrm>
          <a:prstGeom prst="rect">
            <a:avLst/>
          </a:prstGeom>
          <a:solidFill>
            <a:schemeClr val="accent6">
              <a:lumMod val="20000"/>
              <a:lumOff val="80000"/>
            </a:schemeClr>
          </a:solidFill>
        </p:spPr>
        <p:txBody>
          <a:bodyPr wrap="square" rtlCol="0">
            <a:spAutoFit/>
          </a:bodyPr>
          <a:lstStyle/>
          <a:p>
            <a:pPr algn="ctr"/>
            <a:r>
              <a:rPr lang="en-AU" dirty="0" smtClean="0"/>
              <a:t>.... </a:t>
            </a:r>
            <a:r>
              <a:rPr lang="en-AU" dirty="0" err="1" smtClean="0"/>
              <a:t>Permintaan</a:t>
            </a:r>
            <a:r>
              <a:rPr lang="en-AU" dirty="0" smtClean="0"/>
              <a:t> </a:t>
            </a:r>
            <a:r>
              <a:rPr lang="en-AU" dirty="0" err="1" smtClean="0"/>
              <a:t>terhadap</a:t>
            </a:r>
            <a:r>
              <a:rPr lang="en-AU" dirty="0" smtClean="0"/>
              <a:t> </a:t>
            </a:r>
            <a:r>
              <a:rPr lang="en-AU" dirty="0" err="1" smtClean="0"/>
              <a:t>tenaga</a:t>
            </a:r>
            <a:r>
              <a:rPr lang="en-AU" dirty="0" smtClean="0"/>
              <a:t> </a:t>
            </a:r>
            <a:r>
              <a:rPr lang="en-AU" dirty="0" err="1" smtClean="0"/>
              <a:t>terampil</a:t>
            </a:r>
            <a:r>
              <a:rPr lang="en-AU" dirty="0" smtClean="0"/>
              <a:t> </a:t>
            </a:r>
            <a:r>
              <a:rPr lang="en-AU" dirty="0" err="1" smtClean="0"/>
              <a:t>di</a:t>
            </a:r>
            <a:r>
              <a:rPr lang="en-AU" dirty="0" smtClean="0"/>
              <a:t> </a:t>
            </a:r>
            <a:r>
              <a:rPr lang="en-AU" dirty="0" err="1" smtClean="0"/>
              <a:t>negara</a:t>
            </a:r>
            <a:r>
              <a:rPr lang="en-AU" dirty="0" smtClean="0"/>
              <a:t> </a:t>
            </a:r>
            <a:r>
              <a:rPr lang="en-AU" dirty="0" err="1" smtClean="0"/>
              <a:t>maju</a:t>
            </a:r>
            <a:r>
              <a:rPr lang="en-AU" dirty="0" smtClean="0"/>
              <a:t> </a:t>
            </a:r>
            <a:r>
              <a:rPr lang="en-AU" dirty="0" err="1" smtClean="0"/>
              <a:t>terus</a:t>
            </a:r>
            <a:r>
              <a:rPr lang="en-AU" dirty="0" smtClean="0"/>
              <a:t> </a:t>
            </a:r>
            <a:r>
              <a:rPr lang="en-AU" dirty="0" err="1" smtClean="0"/>
              <a:t>meningkat</a:t>
            </a:r>
            <a:r>
              <a:rPr lang="en-AU" dirty="0" smtClean="0"/>
              <a:t> ....  </a:t>
            </a:r>
            <a:endParaRPr lang="en-AU" dirty="0"/>
          </a:p>
        </p:txBody>
      </p:sp>
      <p:sp>
        <p:nvSpPr>
          <p:cNvPr id="6" name="TextBox 5"/>
          <p:cNvSpPr txBox="1"/>
          <p:nvPr/>
        </p:nvSpPr>
        <p:spPr>
          <a:xfrm>
            <a:off x="1317699" y="1357298"/>
            <a:ext cx="7421519" cy="338554"/>
          </a:xfrm>
          <a:prstGeom prst="rect">
            <a:avLst/>
          </a:prstGeom>
          <a:noFill/>
        </p:spPr>
        <p:txBody>
          <a:bodyPr wrap="none" rtlCol="0">
            <a:spAutoFit/>
          </a:bodyPr>
          <a:lstStyle/>
          <a:p>
            <a:r>
              <a:rPr lang="en-AU" sz="1600" b="1" dirty="0" smtClean="0"/>
              <a:t>Demand for Skilled and Unskilled Workers, reflected in employment rates, 1980-2000</a:t>
            </a:r>
            <a:endParaRPr lang="en-AU" sz="1600" b="1" dirty="0"/>
          </a:p>
        </p:txBody>
      </p:sp>
      <p:cxnSp>
        <p:nvCxnSpPr>
          <p:cNvPr id="7" name="Straight Connector 6"/>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485544" y="6295281"/>
            <a:ext cx="6078459" cy="276999"/>
          </a:xfrm>
          <a:prstGeom prst="rect">
            <a:avLst/>
          </a:prstGeom>
          <a:noFill/>
        </p:spPr>
        <p:txBody>
          <a:bodyPr wrap="none" rtlCol="0">
            <a:spAutoFit/>
          </a:bodyPr>
          <a:lstStyle/>
          <a:p>
            <a:r>
              <a:rPr lang="en-AU" sz="1200" dirty="0" err="1" smtClean="0"/>
              <a:t>Sumber</a:t>
            </a:r>
            <a:r>
              <a:rPr lang="en-AU" sz="1200" dirty="0" smtClean="0"/>
              <a:t>: </a:t>
            </a:r>
            <a:r>
              <a:rPr lang="en-AU" sz="1200" i="1" dirty="0" err="1" smtClean="0"/>
              <a:t>Yidan</a:t>
            </a:r>
            <a:r>
              <a:rPr lang="en-AU" sz="1200" i="1" dirty="0" smtClean="0"/>
              <a:t> Wang, 2012. </a:t>
            </a:r>
            <a:r>
              <a:rPr lang="en-AU" sz="1200" dirty="0" smtClean="0"/>
              <a:t>Education in a Changing World: Flexibility, Skills, and Employability</a:t>
            </a:r>
          </a:p>
        </p:txBody>
      </p:sp>
      <p:sp>
        <p:nvSpPr>
          <p:cNvPr id="10" name="Slide Number Placeholder 2"/>
          <p:cNvSpPr txBox="1"/>
          <p:nvPr/>
        </p:nvSpPr>
        <p:spPr>
          <a:xfrm>
            <a:off x="9557449" y="6586140"/>
            <a:ext cx="365760" cy="274320"/>
          </a:xfrm>
          <a:prstGeom prst="rect">
            <a:avLst/>
          </a:prstGeom>
          <a:solidFill>
            <a:schemeClr val="accent3">
              <a:lumMod val="75000"/>
            </a:schemeClr>
          </a:solidFill>
          <a:ln>
            <a:noFill/>
          </a:ln>
        </p:spPr>
        <p:txBody>
          <a:bodyPr lIns="0" tIns="0" rIns="0" bIns="0" anchor="ctr"/>
          <a:lstStyle/>
          <a:p>
            <a:pPr algn="ctr" fontAlgn="auto">
              <a:spcBef>
                <a:spcPts val="0"/>
              </a:spcBef>
              <a:spcAft>
                <a:spcPts val="0"/>
              </a:spcAft>
              <a:defRPr/>
            </a:pPr>
            <a:fld id="{F68FBD42-37B5-4F2F-8AF6-4E4B171B27BB}" type="slidenum">
              <a:rPr lang="en-US" sz="1400" b="1">
                <a:solidFill>
                  <a:schemeClr val="bg1"/>
                </a:solidFill>
                <a:effectLst>
                  <a:outerShdw blurRad="38100" dist="38100" dir="2700000" algn="tl">
                    <a:srgbClr val="000000"/>
                  </a:outerShdw>
                </a:effectLst>
                <a:latin typeface="Calibri" pitchFamily="34" charset="0"/>
              </a:rPr>
              <a:pPr algn="ctr" fontAlgn="auto">
                <a:spcBef>
                  <a:spcPts val="0"/>
                </a:spcBef>
                <a:spcAft>
                  <a:spcPts val="0"/>
                </a:spcAft>
                <a:defRPr/>
              </a:pPr>
              <a:t>8</a:t>
            </a:fld>
            <a:endParaRPr lang="id-ID" sz="105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40626492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0" y="2162"/>
            <a:ext cx="9906000" cy="40011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sz="2000" b="1" dirty="0" err="1" smtClean="0">
                <a:solidFill>
                  <a:schemeClr val="bg1"/>
                </a:solidFill>
              </a:rPr>
              <a:t>Materi</a:t>
            </a:r>
            <a:r>
              <a:rPr lang="en-AU" sz="2000" b="1" dirty="0" smtClean="0">
                <a:solidFill>
                  <a:schemeClr val="bg1"/>
                </a:solidFill>
              </a:rPr>
              <a:t> </a:t>
            </a:r>
            <a:r>
              <a:rPr lang="id-ID" sz="2000" b="1" dirty="0" smtClean="0">
                <a:solidFill>
                  <a:schemeClr val="bg1"/>
                </a:solidFill>
              </a:rPr>
              <a:t>Diklat Implementasi Kurikulum 2013</a:t>
            </a:r>
            <a:r>
              <a:rPr lang="en-AU" sz="2000" b="1" dirty="0" smtClean="0">
                <a:solidFill>
                  <a:schemeClr val="bg1"/>
                </a:solidFill>
              </a:rPr>
              <a:t>: </a:t>
            </a:r>
            <a:r>
              <a:rPr lang="en-US" sz="2000" b="1" dirty="0" err="1" smtClean="0">
                <a:solidFill>
                  <a:schemeClr val="bg1"/>
                </a:solidFill>
              </a:rPr>
              <a:t>Kepala</a:t>
            </a:r>
            <a:r>
              <a:rPr lang="en-US" sz="2000" b="1" dirty="0" smtClean="0">
                <a:solidFill>
                  <a:schemeClr val="bg1"/>
                </a:solidFill>
              </a:rPr>
              <a:t> </a:t>
            </a:r>
            <a:r>
              <a:rPr lang="en-US" sz="2000" b="1" dirty="0" err="1" smtClean="0">
                <a:solidFill>
                  <a:schemeClr val="bg1"/>
                </a:solidFill>
              </a:rPr>
              <a:t>Sekolah</a:t>
            </a:r>
            <a:r>
              <a:rPr lang="en-US" sz="2000" b="1" dirty="0" smtClean="0">
                <a:solidFill>
                  <a:schemeClr val="bg1"/>
                </a:solidFill>
              </a:rPr>
              <a:t>  SD</a:t>
            </a:r>
            <a:r>
              <a:rPr lang="id-ID" sz="2000" b="1" dirty="0" smtClean="0">
                <a:solidFill>
                  <a:schemeClr val="bg1"/>
                </a:solidFill>
              </a:rPr>
              <a:t> </a:t>
            </a:r>
            <a:r>
              <a:rPr lang="en-AU" sz="2000" b="1" dirty="0" smtClean="0">
                <a:solidFill>
                  <a:schemeClr val="bg1"/>
                </a:solidFill>
              </a:rPr>
              <a:t>d</a:t>
            </a:r>
            <a:r>
              <a:rPr lang="id-ID" sz="2000" b="1" dirty="0" smtClean="0">
                <a:solidFill>
                  <a:schemeClr val="bg1"/>
                </a:solidFill>
              </a:rPr>
              <a:t>an S</a:t>
            </a:r>
            <a:r>
              <a:rPr lang="en-AU" sz="2000" b="1" dirty="0" smtClean="0">
                <a:solidFill>
                  <a:schemeClr val="bg1"/>
                </a:solidFill>
              </a:rPr>
              <a:t>MP</a:t>
            </a:r>
            <a:endParaRPr lang="en-US" sz="2000" dirty="0">
              <a:solidFill>
                <a:schemeClr val="bg1"/>
              </a:solidFill>
            </a:endParaRPr>
          </a:p>
        </p:txBody>
      </p:sp>
      <p:graphicFrame>
        <p:nvGraphicFramePr>
          <p:cNvPr id="4" name="Table 3"/>
          <p:cNvGraphicFramePr>
            <a:graphicFrameLocks noGrp="1"/>
          </p:cNvGraphicFramePr>
          <p:nvPr/>
        </p:nvGraphicFramePr>
        <p:xfrm>
          <a:off x="231774" y="575310"/>
          <a:ext cx="9007505" cy="5688000"/>
        </p:xfrm>
        <a:graphic>
          <a:graphicData uri="http://schemas.openxmlformats.org/drawingml/2006/table">
            <a:tbl>
              <a:tblPr/>
              <a:tblGrid>
                <a:gridCol w="720698"/>
                <a:gridCol w="8286807"/>
              </a:tblGrid>
              <a:tr h="327431">
                <a:tc>
                  <a:txBody>
                    <a:bodyPr/>
                    <a:lstStyle/>
                    <a:p>
                      <a:pPr algn="ctr">
                        <a:lnSpc>
                          <a:spcPct val="115000"/>
                        </a:lnSpc>
                        <a:spcAft>
                          <a:spcPts val="0"/>
                        </a:spcAft>
                      </a:pPr>
                      <a:r>
                        <a:rPr lang="id-ID" sz="1800" b="1" dirty="0" smtClean="0">
                          <a:latin typeface="+mj-lt"/>
                          <a:ea typeface="Calibri"/>
                          <a:cs typeface="Times New Roman"/>
                        </a:rPr>
                        <a:t>1</a:t>
                      </a:r>
                      <a:endParaRPr lang="en-US" sz="18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800" b="1" dirty="0">
                          <a:latin typeface="+mj-lt"/>
                          <a:ea typeface="Calibri"/>
                          <a:cs typeface="Times New Roman"/>
                        </a:rPr>
                        <a:t>KONSEP KURIKULUM 2013 (8 JP</a:t>
                      </a:r>
                      <a:r>
                        <a:rPr lang="en-US" sz="1800" b="1" dirty="0" smtClean="0">
                          <a:latin typeface="+mj-lt"/>
                          <a:ea typeface="Calibri"/>
                          <a:cs typeface="Times New Roman"/>
                        </a:rPr>
                        <a:t>)</a:t>
                      </a:r>
                      <a:endParaRPr lang="en-US" sz="1800" dirty="0">
                        <a:latin typeface="+mj-lt"/>
                        <a:ea typeface="Calibri"/>
                        <a:cs typeface="Times New Roman"/>
                      </a:endParaRPr>
                    </a:p>
                  </a:txBody>
                  <a:tcPr marL="72000"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92116">
                <a:tc>
                  <a:txBody>
                    <a:bodyPr/>
                    <a:lstStyle/>
                    <a:p>
                      <a:pPr>
                        <a:lnSpc>
                          <a:spcPct val="115000"/>
                        </a:lnSpc>
                      </a:pPr>
                      <a:endParaRPr lang="en-US" sz="1600" dirty="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err="1">
                          <a:latin typeface="+mj-lt"/>
                          <a:ea typeface="Calibri"/>
                          <a:cs typeface="Times New Roman"/>
                        </a:rPr>
                        <a:t>Rasional</a:t>
                      </a:r>
                      <a:endParaRPr lang="en-US" sz="16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16">
                <a:tc>
                  <a:txBody>
                    <a:bodyPr/>
                    <a:lstStyle/>
                    <a:p>
                      <a:pPr>
                        <a:lnSpc>
                          <a:spcPct val="115000"/>
                        </a:lnSpc>
                      </a:pPr>
                      <a:endParaRPr lang="en-US" sz="160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err="1" smtClean="0">
                          <a:latin typeface="+mj-lt"/>
                          <a:ea typeface="Calibri"/>
                          <a:cs typeface="Times New Roman"/>
                        </a:rPr>
                        <a:t>Elemen</a:t>
                      </a:r>
                      <a:r>
                        <a:rPr lang="id-ID" sz="1600" dirty="0" smtClean="0">
                          <a:latin typeface="+mj-lt"/>
                          <a:ea typeface="Calibri"/>
                          <a:cs typeface="Times New Roman"/>
                        </a:rPr>
                        <a:t> </a:t>
                      </a:r>
                      <a:r>
                        <a:rPr lang="en-US" sz="1600" dirty="0" err="1" smtClean="0">
                          <a:latin typeface="+mj-lt"/>
                          <a:ea typeface="Calibri"/>
                          <a:cs typeface="Times New Roman"/>
                        </a:rPr>
                        <a:t>perubahan</a:t>
                      </a:r>
                      <a:r>
                        <a:rPr lang="id-ID" sz="1600" dirty="0" smtClean="0">
                          <a:latin typeface="+mj-lt"/>
                          <a:ea typeface="Calibri"/>
                          <a:cs typeface="Times New Roman"/>
                        </a:rPr>
                        <a:t> </a:t>
                      </a:r>
                      <a:r>
                        <a:rPr lang="en-US" sz="1600" dirty="0" err="1" smtClean="0">
                          <a:latin typeface="+mj-lt"/>
                          <a:ea typeface="Calibri"/>
                          <a:cs typeface="Times New Roman"/>
                        </a:rPr>
                        <a:t>Kurikulum</a:t>
                      </a:r>
                      <a:r>
                        <a:rPr lang="en-US" sz="1600" dirty="0" smtClean="0">
                          <a:latin typeface="+mj-lt"/>
                          <a:ea typeface="Calibri"/>
                          <a:cs typeface="Times New Roman"/>
                        </a:rPr>
                        <a:t> </a:t>
                      </a:r>
                      <a:r>
                        <a:rPr lang="en-US" sz="1600" dirty="0">
                          <a:latin typeface="+mj-lt"/>
                          <a:ea typeface="Calibri"/>
                          <a:cs typeface="Times New Roman"/>
                        </a:rPr>
                        <a:t>2013</a:t>
                      </a: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16">
                <a:tc>
                  <a:txBody>
                    <a:bodyPr/>
                    <a:lstStyle/>
                    <a:p>
                      <a:pPr>
                        <a:lnSpc>
                          <a:spcPct val="115000"/>
                        </a:lnSpc>
                      </a:pPr>
                      <a:endParaRPr lang="en-US" sz="160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a:latin typeface="+mj-lt"/>
                          <a:ea typeface="Calibri"/>
                          <a:cs typeface="Times New Roman"/>
                        </a:rPr>
                        <a:t>SKL, KI </a:t>
                      </a:r>
                      <a:r>
                        <a:rPr lang="en-US" sz="1600" dirty="0" err="1">
                          <a:latin typeface="+mj-lt"/>
                          <a:ea typeface="Calibri"/>
                          <a:cs typeface="Times New Roman"/>
                        </a:rPr>
                        <a:t>dan</a:t>
                      </a:r>
                      <a:r>
                        <a:rPr lang="en-US" sz="1600" dirty="0">
                          <a:latin typeface="+mj-lt"/>
                          <a:ea typeface="Calibri"/>
                          <a:cs typeface="Times New Roman"/>
                        </a:rPr>
                        <a:t> KD</a:t>
                      </a: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16">
                <a:tc>
                  <a:txBody>
                    <a:bodyPr/>
                    <a:lstStyle/>
                    <a:p>
                      <a:pPr>
                        <a:lnSpc>
                          <a:spcPct val="115000"/>
                        </a:lnSpc>
                      </a:pPr>
                      <a:endParaRPr lang="en-US" sz="160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err="1" smtClean="0">
                          <a:latin typeface="+mj-lt"/>
                          <a:ea typeface="Calibri"/>
                          <a:cs typeface="Times New Roman"/>
                        </a:rPr>
                        <a:t>Strategi</a:t>
                      </a:r>
                      <a:r>
                        <a:rPr lang="id-ID" sz="1600" dirty="0" smtClean="0">
                          <a:latin typeface="+mj-lt"/>
                          <a:ea typeface="Calibri"/>
                          <a:cs typeface="Times New Roman"/>
                        </a:rPr>
                        <a:t> </a:t>
                      </a:r>
                      <a:r>
                        <a:rPr lang="en-US" sz="1600" dirty="0" err="1" smtClean="0">
                          <a:latin typeface="+mj-lt"/>
                          <a:ea typeface="Calibri"/>
                          <a:cs typeface="Times New Roman"/>
                        </a:rPr>
                        <a:t>Implementasi</a:t>
                      </a:r>
                      <a:r>
                        <a:rPr lang="id-ID" sz="1600" dirty="0" smtClean="0">
                          <a:latin typeface="+mj-lt"/>
                          <a:ea typeface="Calibri"/>
                          <a:cs typeface="Times New Roman"/>
                        </a:rPr>
                        <a:t> </a:t>
                      </a:r>
                      <a:r>
                        <a:rPr lang="en-US" sz="1600" dirty="0" err="1" smtClean="0">
                          <a:latin typeface="+mj-lt"/>
                          <a:ea typeface="Calibri"/>
                          <a:cs typeface="Times New Roman"/>
                        </a:rPr>
                        <a:t>Kuri</a:t>
                      </a:r>
                      <a:r>
                        <a:rPr lang="id-ID" sz="1600" dirty="0">
                          <a:latin typeface="+mj-lt"/>
                          <a:ea typeface="Calibri"/>
                          <a:cs typeface="Times New Roman"/>
                        </a:rPr>
                        <a:t>k</a:t>
                      </a:r>
                      <a:r>
                        <a:rPr lang="en-US" sz="1600" dirty="0" err="1">
                          <a:latin typeface="+mj-lt"/>
                          <a:ea typeface="Calibri"/>
                          <a:cs typeface="Times New Roman"/>
                        </a:rPr>
                        <a:t>ulum</a:t>
                      </a:r>
                      <a:r>
                        <a:rPr lang="en-US" sz="1600" dirty="0">
                          <a:latin typeface="+mj-lt"/>
                          <a:ea typeface="Calibri"/>
                          <a:cs typeface="Times New Roman"/>
                        </a:rPr>
                        <a:t> 2013</a:t>
                      </a: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16">
                <a:tc>
                  <a:txBody>
                    <a:bodyPr/>
                    <a:lstStyle/>
                    <a:p>
                      <a:pPr algn="ctr">
                        <a:lnSpc>
                          <a:spcPct val="100000"/>
                        </a:lnSpc>
                        <a:spcAft>
                          <a:spcPts val="0"/>
                        </a:spcAft>
                      </a:pPr>
                      <a:endParaRPr lang="id-ID" sz="1600">
                        <a:effectLst/>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nSpc>
                          <a:spcPct val="100000"/>
                        </a:lnSpc>
                        <a:spcAft>
                          <a:spcPts val="0"/>
                        </a:spcAft>
                        <a:buFont typeface="Arial" pitchFamily="34" charset="0"/>
                        <a:buChar char="•"/>
                        <a:tabLst>
                          <a:tab pos="177800" algn="l"/>
                        </a:tabLst>
                      </a:pPr>
                      <a:r>
                        <a:rPr lang="en-SG" sz="1600" dirty="0" err="1" smtClean="0">
                          <a:effectLst/>
                          <a:latin typeface="+mj-lt"/>
                          <a:ea typeface="Times New Roman"/>
                          <a:cs typeface="Times New Roman"/>
                        </a:rPr>
                        <a:t>Perubahan</a:t>
                      </a:r>
                      <a:r>
                        <a:rPr lang="en-SG" sz="1600" dirty="0" smtClean="0">
                          <a:effectLst/>
                          <a:latin typeface="+mj-lt"/>
                          <a:ea typeface="Times New Roman"/>
                          <a:cs typeface="Times New Roman"/>
                        </a:rPr>
                        <a:t> </a:t>
                      </a:r>
                      <a:r>
                        <a:rPr lang="en-SG" sz="1600" dirty="0" err="1" smtClean="0">
                          <a:effectLst/>
                          <a:latin typeface="+mj-lt"/>
                          <a:ea typeface="Times New Roman"/>
                          <a:cs typeface="Times New Roman"/>
                        </a:rPr>
                        <a:t>Sikap</a:t>
                      </a:r>
                      <a:endParaRPr lang="id-ID" sz="1600" dirty="0">
                        <a:effectLst/>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431">
                <a:tc>
                  <a:txBody>
                    <a:bodyPr/>
                    <a:lstStyle/>
                    <a:p>
                      <a:pPr algn="ctr">
                        <a:lnSpc>
                          <a:spcPct val="115000"/>
                        </a:lnSpc>
                        <a:spcAft>
                          <a:spcPts val="0"/>
                        </a:spcAft>
                      </a:pPr>
                      <a:r>
                        <a:rPr lang="id-ID" sz="1800" b="1" dirty="0" smtClean="0">
                          <a:latin typeface="+mj-lt"/>
                          <a:ea typeface="Calibri"/>
                          <a:cs typeface="Times New Roman"/>
                        </a:rPr>
                        <a:t>2</a:t>
                      </a:r>
                      <a:endParaRPr lang="en-US" sz="18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800" b="1" dirty="0">
                          <a:latin typeface="+mj-lt"/>
                          <a:ea typeface="Calibri"/>
                          <a:cs typeface="Times New Roman"/>
                        </a:rPr>
                        <a:t>ANALISIS MATERI AJAR (12 JP</a:t>
                      </a:r>
                      <a:r>
                        <a:rPr lang="en-US" sz="1800" b="1" dirty="0" smtClean="0">
                          <a:latin typeface="+mj-lt"/>
                          <a:ea typeface="Calibri"/>
                          <a:cs typeface="Times New Roman"/>
                        </a:rPr>
                        <a:t>)</a:t>
                      </a:r>
                      <a:endParaRPr lang="en-US" sz="1800" dirty="0">
                        <a:latin typeface="+mj-lt"/>
                        <a:ea typeface="Calibri"/>
                        <a:cs typeface="Times New Roman"/>
                      </a:endParaRPr>
                    </a:p>
                  </a:txBody>
                  <a:tcPr marL="72000"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32411">
                <a:tc>
                  <a:txBody>
                    <a:bodyPr/>
                    <a:lstStyle/>
                    <a:p>
                      <a:pPr>
                        <a:lnSpc>
                          <a:spcPct val="115000"/>
                        </a:lnSpc>
                      </a:pPr>
                      <a:endParaRPr lang="en-US" sz="1600" dirty="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id-ID" sz="1600" dirty="0">
                          <a:latin typeface="+mj-lt"/>
                          <a:ea typeface="Calibri"/>
                          <a:cs typeface="Times New Roman"/>
                        </a:rPr>
                        <a:t>Analisis </a:t>
                      </a:r>
                      <a:r>
                        <a:rPr lang="en-US" sz="1600" dirty="0" err="1" smtClean="0">
                          <a:latin typeface="+mj-lt"/>
                          <a:ea typeface="Calibri"/>
                          <a:cs typeface="Times New Roman"/>
                        </a:rPr>
                        <a:t>Buku</a:t>
                      </a:r>
                      <a:r>
                        <a:rPr lang="id-ID" sz="1600" dirty="0" smtClean="0">
                          <a:latin typeface="+mj-lt"/>
                          <a:ea typeface="Calibri"/>
                          <a:cs typeface="Times New Roman"/>
                        </a:rPr>
                        <a:t> </a:t>
                      </a:r>
                      <a:r>
                        <a:rPr lang="en-SG" sz="1600" dirty="0" err="1" smtClean="0">
                          <a:latin typeface="+mj-lt"/>
                          <a:ea typeface="Calibri"/>
                          <a:cs typeface="Times New Roman"/>
                        </a:rPr>
                        <a:t>Siswa</a:t>
                      </a:r>
                      <a:r>
                        <a:rPr lang="id-ID" sz="1600" dirty="0" smtClean="0">
                          <a:latin typeface="+mj-lt"/>
                          <a:ea typeface="Calibri"/>
                          <a:cs typeface="Times New Roman"/>
                        </a:rPr>
                        <a:t> </a:t>
                      </a:r>
                      <a:r>
                        <a:rPr lang="id-ID" sz="1600" dirty="0">
                          <a:latin typeface="+mj-lt"/>
                          <a:ea typeface="Calibri"/>
                          <a:cs typeface="Times New Roman"/>
                        </a:rPr>
                        <a:t>(Kesesuaian, Kecukupan, dan Kedalaman Materi)  </a:t>
                      </a:r>
                      <a:endParaRPr lang="en-US" sz="16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411">
                <a:tc>
                  <a:txBody>
                    <a:bodyPr/>
                    <a:lstStyle/>
                    <a:p>
                      <a:pPr>
                        <a:lnSpc>
                          <a:spcPct val="115000"/>
                        </a:lnSpc>
                      </a:pPr>
                      <a:endParaRPr lang="en-US" sz="160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id-ID" sz="1600" dirty="0">
                          <a:latin typeface="+mj-lt"/>
                          <a:ea typeface="Calibri"/>
                          <a:cs typeface="Times New Roman"/>
                        </a:rPr>
                        <a:t>Analisis </a:t>
                      </a:r>
                      <a:r>
                        <a:rPr lang="en-US" sz="1600" dirty="0" err="1" smtClean="0">
                          <a:latin typeface="+mj-lt"/>
                          <a:ea typeface="Calibri"/>
                          <a:cs typeface="Times New Roman"/>
                        </a:rPr>
                        <a:t>Buku</a:t>
                      </a:r>
                      <a:r>
                        <a:rPr lang="id-ID" sz="1600" dirty="0" smtClean="0">
                          <a:latin typeface="+mj-lt"/>
                          <a:ea typeface="Calibri"/>
                          <a:cs typeface="Times New Roman"/>
                        </a:rPr>
                        <a:t> </a:t>
                      </a:r>
                      <a:r>
                        <a:rPr lang="en-SG" sz="1600" dirty="0" smtClean="0">
                          <a:latin typeface="+mj-lt"/>
                          <a:ea typeface="Calibri"/>
                          <a:cs typeface="Times New Roman"/>
                        </a:rPr>
                        <a:t>Guru</a:t>
                      </a:r>
                      <a:r>
                        <a:rPr lang="id-ID" sz="1600" dirty="0" smtClean="0">
                          <a:latin typeface="+mj-lt"/>
                          <a:ea typeface="Calibri"/>
                          <a:cs typeface="Times New Roman"/>
                        </a:rPr>
                        <a:t> </a:t>
                      </a:r>
                      <a:r>
                        <a:rPr lang="id-ID" sz="1600" dirty="0">
                          <a:latin typeface="+mj-lt"/>
                          <a:ea typeface="Calibri"/>
                          <a:cs typeface="Times New Roman"/>
                        </a:rPr>
                        <a:t>(Kesesuaian, Kecukupan, dan Kedalaman Materi)  </a:t>
                      </a:r>
                      <a:endParaRPr lang="en-US" sz="16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431">
                <a:tc>
                  <a:txBody>
                    <a:bodyPr/>
                    <a:lstStyle/>
                    <a:p>
                      <a:pPr algn="ctr">
                        <a:lnSpc>
                          <a:spcPct val="115000"/>
                        </a:lnSpc>
                        <a:spcAft>
                          <a:spcPts val="0"/>
                        </a:spcAft>
                      </a:pPr>
                      <a:r>
                        <a:rPr lang="id-ID" sz="1800" b="1" dirty="0" smtClean="0">
                          <a:latin typeface="+mj-lt"/>
                          <a:ea typeface="Calibri"/>
                          <a:cs typeface="Times New Roman"/>
                        </a:rPr>
                        <a:t>3</a:t>
                      </a:r>
                      <a:endParaRPr lang="en-US" sz="18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id-ID" sz="1800" b="1" dirty="0">
                          <a:latin typeface="+mj-lt"/>
                          <a:ea typeface="Calibri"/>
                          <a:cs typeface="Times New Roman"/>
                        </a:rPr>
                        <a:t>PERANCANGAN</a:t>
                      </a:r>
                      <a:r>
                        <a:rPr lang="en-US" sz="1800" b="1" dirty="0">
                          <a:latin typeface="+mj-lt"/>
                          <a:ea typeface="Calibri"/>
                          <a:cs typeface="Times New Roman"/>
                        </a:rPr>
                        <a:t> MODEL BELAJAR (8 JP)</a:t>
                      </a:r>
                      <a:endParaRPr lang="en-US" sz="1800" dirty="0">
                        <a:latin typeface="+mj-lt"/>
                        <a:ea typeface="Calibri"/>
                        <a:cs typeface="Times New Roman"/>
                      </a:endParaRPr>
                    </a:p>
                  </a:txBody>
                  <a:tcPr marL="72000"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574634">
                <a:tc>
                  <a:txBody>
                    <a:bodyPr/>
                    <a:lstStyle/>
                    <a:p>
                      <a:pPr>
                        <a:lnSpc>
                          <a:spcPct val="115000"/>
                        </a:lnSpc>
                      </a:pPr>
                      <a:endParaRPr lang="en-US" sz="1600" dirty="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err="1">
                          <a:latin typeface="+mj-lt"/>
                          <a:ea typeface="Calibri"/>
                          <a:cs typeface="Times New Roman"/>
                        </a:rPr>
                        <a:t>Perancangan</a:t>
                      </a:r>
                      <a:r>
                        <a:rPr lang="en-US" sz="1600" dirty="0">
                          <a:latin typeface="+mj-lt"/>
                          <a:ea typeface="Calibri"/>
                          <a:cs typeface="Times New Roman"/>
                        </a:rPr>
                        <a:t> RPP (</a:t>
                      </a:r>
                      <a:r>
                        <a:rPr lang="en-US" sz="1600" dirty="0" err="1" smtClean="0">
                          <a:latin typeface="+mj-lt"/>
                          <a:ea typeface="Calibri"/>
                          <a:cs typeface="Times New Roman"/>
                        </a:rPr>
                        <a:t>aktivitas</a:t>
                      </a:r>
                      <a:r>
                        <a:rPr lang="id-ID" sz="1600" dirty="0" smtClean="0">
                          <a:latin typeface="+mj-lt"/>
                          <a:ea typeface="Calibri"/>
                          <a:cs typeface="Times New Roman"/>
                        </a:rPr>
                        <a:t> </a:t>
                      </a:r>
                      <a:r>
                        <a:rPr lang="en-US" sz="1600" dirty="0" err="1" smtClean="0">
                          <a:latin typeface="+mj-lt"/>
                          <a:ea typeface="Calibri"/>
                          <a:cs typeface="Times New Roman"/>
                        </a:rPr>
                        <a:t>belajar</a:t>
                      </a:r>
                      <a:r>
                        <a:rPr lang="id-ID" sz="1600" dirty="0" smtClean="0">
                          <a:latin typeface="+mj-lt"/>
                          <a:ea typeface="Calibri"/>
                          <a:cs typeface="Times New Roman"/>
                        </a:rPr>
                        <a:t> </a:t>
                      </a:r>
                      <a:r>
                        <a:rPr lang="en-US" sz="1600" dirty="0" err="1" smtClean="0">
                          <a:latin typeface="+mj-lt"/>
                          <a:ea typeface="Calibri"/>
                          <a:cs typeface="Times New Roman"/>
                        </a:rPr>
                        <a:t>dengan</a:t>
                      </a:r>
                      <a:r>
                        <a:rPr lang="id-ID" sz="1600" dirty="0" smtClean="0">
                          <a:latin typeface="+mj-lt"/>
                          <a:ea typeface="Calibri"/>
                          <a:cs typeface="Times New Roman"/>
                        </a:rPr>
                        <a:t> </a:t>
                      </a:r>
                      <a:r>
                        <a:rPr lang="en-US" sz="1600" dirty="0" err="1" smtClean="0">
                          <a:latin typeface="+mj-lt"/>
                          <a:ea typeface="Calibri"/>
                          <a:cs typeface="Times New Roman"/>
                        </a:rPr>
                        <a:t>pendekat</a:t>
                      </a:r>
                      <a:r>
                        <a:rPr lang="id-ID" sz="1600" dirty="0">
                          <a:latin typeface="+mj-lt"/>
                          <a:ea typeface="Calibri"/>
                          <a:cs typeface="Times New Roman"/>
                        </a:rPr>
                        <a:t>a</a:t>
                      </a:r>
                      <a:r>
                        <a:rPr lang="en-US" sz="1600" dirty="0">
                          <a:latin typeface="+mj-lt"/>
                          <a:ea typeface="Calibri"/>
                          <a:cs typeface="Times New Roman"/>
                        </a:rPr>
                        <a:t>n scientific)</a:t>
                      </a:r>
                      <a:r>
                        <a:rPr lang="id-ID" sz="1600" dirty="0">
                          <a:latin typeface="+mj-lt"/>
                          <a:ea typeface="Calibri"/>
                          <a:cs typeface="Times New Roman"/>
                        </a:rPr>
                        <a:t>, Analisis dan Pemilihan Model Pembelajaran</a:t>
                      </a:r>
                      <a:endParaRPr lang="en-US" sz="16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634">
                <a:tc>
                  <a:txBody>
                    <a:bodyPr/>
                    <a:lstStyle/>
                    <a:p>
                      <a:pPr>
                        <a:lnSpc>
                          <a:spcPct val="115000"/>
                        </a:lnSpc>
                      </a:pPr>
                      <a:endParaRPr lang="en-US" sz="160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id-ID" sz="1600" dirty="0">
                          <a:latin typeface="+mj-lt"/>
                          <a:ea typeface="Calibri"/>
                          <a:cs typeface="Times New Roman"/>
                        </a:rPr>
                        <a:t>Perancangan </a:t>
                      </a:r>
                      <a:r>
                        <a:rPr lang="en-US" sz="1600" dirty="0" err="1">
                          <a:latin typeface="+mj-lt"/>
                          <a:ea typeface="Calibri"/>
                          <a:cs typeface="Times New Roman"/>
                        </a:rPr>
                        <a:t>Penilaian</a:t>
                      </a:r>
                      <a:r>
                        <a:rPr lang="en-US" sz="1600" dirty="0">
                          <a:latin typeface="+mj-lt"/>
                          <a:ea typeface="Calibri"/>
                          <a:cs typeface="Times New Roman"/>
                        </a:rPr>
                        <a:t> (</a:t>
                      </a:r>
                      <a:r>
                        <a:rPr lang="en-US" sz="1600" dirty="0" err="1">
                          <a:latin typeface="+mj-lt"/>
                          <a:ea typeface="Calibri"/>
                          <a:cs typeface="Times New Roman"/>
                        </a:rPr>
                        <a:t>Tes</a:t>
                      </a:r>
                      <a:r>
                        <a:rPr lang="en-US" sz="1600" dirty="0">
                          <a:latin typeface="+mj-lt"/>
                          <a:ea typeface="Calibri"/>
                          <a:cs typeface="Times New Roman"/>
                        </a:rPr>
                        <a:t>, </a:t>
                      </a:r>
                      <a:r>
                        <a:rPr lang="en-US" sz="1600" dirty="0" err="1">
                          <a:latin typeface="+mj-lt"/>
                          <a:ea typeface="Calibri"/>
                          <a:cs typeface="Times New Roman"/>
                        </a:rPr>
                        <a:t>Portofolio</a:t>
                      </a:r>
                      <a:r>
                        <a:rPr lang="id-ID" sz="1600" dirty="0">
                          <a:latin typeface="+mj-lt"/>
                          <a:ea typeface="Calibri"/>
                          <a:cs typeface="Times New Roman"/>
                        </a:rPr>
                        <a:t>serta rancangan penerapan </a:t>
                      </a:r>
                      <a:r>
                        <a:rPr lang="en-US" sz="1600" i="1" dirty="0">
                          <a:latin typeface="+mj-lt"/>
                          <a:ea typeface="Calibri"/>
                          <a:cs typeface="Times New Roman"/>
                        </a:rPr>
                        <a:t>Authentic </a:t>
                      </a:r>
                      <a:r>
                        <a:rPr lang="en-US" sz="1600" i="1" dirty="0" err="1">
                          <a:latin typeface="+mj-lt"/>
                          <a:ea typeface="Calibri"/>
                          <a:cs typeface="Times New Roman"/>
                        </a:rPr>
                        <a:t>Asessment</a:t>
                      </a:r>
                      <a:r>
                        <a:rPr lang="en-US" sz="1600" dirty="0">
                          <a:latin typeface="+mj-lt"/>
                          <a:ea typeface="Calibri"/>
                          <a:cs typeface="Times New Roman"/>
                        </a:rPr>
                        <a:t>)</a:t>
                      </a: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431">
                <a:tc>
                  <a:txBody>
                    <a:bodyPr/>
                    <a:lstStyle/>
                    <a:p>
                      <a:pPr algn="ctr">
                        <a:lnSpc>
                          <a:spcPct val="115000"/>
                        </a:lnSpc>
                        <a:spcAft>
                          <a:spcPts val="0"/>
                        </a:spcAft>
                      </a:pPr>
                      <a:r>
                        <a:rPr lang="id-ID" sz="1800" b="1" dirty="0" smtClean="0">
                          <a:latin typeface="+mj-lt"/>
                          <a:ea typeface="Calibri"/>
                          <a:cs typeface="Times New Roman"/>
                        </a:rPr>
                        <a:t>4</a:t>
                      </a:r>
                      <a:endParaRPr lang="en-US" sz="18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15000"/>
                        </a:lnSpc>
                        <a:spcAft>
                          <a:spcPts val="0"/>
                        </a:spcAft>
                      </a:pPr>
                      <a:r>
                        <a:rPr lang="en-US" sz="1800" b="1" dirty="0" smtClean="0">
                          <a:latin typeface="+mj-lt"/>
                          <a:ea typeface="Calibri"/>
                          <a:cs typeface="Times New Roman"/>
                        </a:rPr>
                        <a:t>PRAKTIK </a:t>
                      </a:r>
                      <a:r>
                        <a:rPr lang="en-US" sz="1800" b="1" dirty="0">
                          <a:latin typeface="+mj-lt"/>
                          <a:ea typeface="Calibri"/>
                          <a:cs typeface="Times New Roman"/>
                        </a:rPr>
                        <a:t>PEMBELAJARAN TERBIMBING (12 JP)</a:t>
                      </a:r>
                      <a:endParaRPr lang="en-US" sz="1800" dirty="0">
                        <a:latin typeface="+mj-lt"/>
                        <a:ea typeface="Calibri"/>
                        <a:cs typeface="Times New Roman"/>
                      </a:endParaRPr>
                    </a:p>
                  </a:txBody>
                  <a:tcPr marL="72000"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451803">
                <a:tc>
                  <a:txBody>
                    <a:bodyPr/>
                    <a:lstStyle/>
                    <a:p>
                      <a:pPr>
                        <a:lnSpc>
                          <a:spcPct val="115000"/>
                        </a:lnSpc>
                      </a:pPr>
                      <a:endParaRPr lang="en-US" sz="1600" dirty="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err="1">
                          <a:latin typeface="+mj-lt"/>
                          <a:ea typeface="Calibri"/>
                          <a:cs typeface="Times New Roman"/>
                        </a:rPr>
                        <a:t>Simulasi</a:t>
                      </a:r>
                      <a:r>
                        <a:rPr lang="en-US" sz="1600" dirty="0">
                          <a:latin typeface="+mj-lt"/>
                          <a:ea typeface="Calibri"/>
                          <a:cs typeface="Times New Roman"/>
                        </a:rPr>
                        <a:t> (</a:t>
                      </a:r>
                      <a:r>
                        <a:rPr lang="en-US" sz="1600" dirty="0" err="1" smtClean="0">
                          <a:latin typeface="+mj-lt"/>
                          <a:ea typeface="Calibri"/>
                          <a:cs typeface="Times New Roman"/>
                        </a:rPr>
                        <a:t>aktivitas</a:t>
                      </a:r>
                      <a:r>
                        <a:rPr lang="id-ID" sz="1600" dirty="0" smtClean="0">
                          <a:latin typeface="+mj-lt"/>
                          <a:ea typeface="Calibri"/>
                          <a:cs typeface="Times New Roman"/>
                        </a:rPr>
                        <a:t> </a:t>
                      </a:r>
                      <a:r>
                        <a:rPr lang="en-US" sz="1600" dirty="0" err="1" smtClean="0">
                          <a:latin typeface="+mj-lt"/>
                          <a:ea typeface="Calibri"/>
                          <a:cs typeface="Times New Roman"/>
                        </a:rPr>
                        <a:t>siswa</a:t>
                      </a:r>
                      <a:r>
                        <a:rPr lang="id-ID" sz="1600" dirty="0" smtClean="0">
                          <a:latin typeface="+mj-lt"/>
                          <a:ea typeface="Calibri"/>
                          <a:cs typeface="Times New Roman"/>
                        </a:rPr>
                        <a:t> belajar </a:t>
                      </a:r>
                      <a:r>
                        <a:rPr lang="en-US" sz="1600" dirty="0" err="1">
                          <a:latin typeface="+mj-lt"/>
                          <a:ea typeface="Calibri"/>
                          <a:cs typeface="Times New Roman"/>
                        </a:rPr>
                        <a:t>dan</a:t>
                      </a:r>
                      <a:r>
                        <a:rPr lang="en-US" sz="1600" dirty="0">
                          <a:latin typeface="+mj-lt"/>
                          <a:ea typeface="Calibri"/>
                          <a:cs typeface="Times New Roman"/>
                        </a:rPr>
                        <a:t> guru</a:t>
                      </a:r>
                      <a:r>
                        <a:rPr lang="id-ID" sz="1600" dirty="0">
                          <a:latin typeface="+mj-lt"/>
                          <a:ea typeface="Calibri"/>
                          <a:cs typeface="Times New Roman"/>
                        </a:rPr>
                        <a:t>)</a:t>
                      </a:r>
                      <a:endParaRPr lang="en-US" sz="16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803">
                <a:tc>
                  <a:txBody>
                    <a:bodyPr/>
                    <a:lstStyle/>
                    <a:p>
                      <a:pPr>
                        <a:lnSpc>
                          <a:spcPct val="115000"/>
                        </a:lnSpc>
                      </a:pPr>
                      <a:endParaRPr lang="en-US" sz="1600">
                        <a:latin typeface="+mj-lt"/>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ct val="115000"/>
                        </a:lnSpc>
                        <a:spcAft>
                          <a:spcPts val="0"/>
                        </a:spcAft>
                        <a:buFont typeface="Arial"/>
                        <a:buChar char="•"/>
                      </a:pPr>
                      <a:r>
                        <a:rPr lang="en-US" sz="1600" dirty="0">
                          <a:latin typeface="+mj-lt"/>
                          <a:ea typeface="Calibri"/>
                          <a:cs typeface="Times New Roman"/>
                        </a:rPr>
                        <a:t>Peer Teaching</a:t>
                      </a:r>
                      <a:r>
                        <a:rPr lang="id-ID" sz="1600" dirty="0">
                          <a:latin typeface="+mj-lt"/>
                          <a:ea typeface="Calibri"/>
                          <a:cs typeface="Times New Roman"/>
                        </a:rPr>
                        <a:t> (Perencanaan Bersama, Observasi, dan Refleksi: Menggunakan APKG)</a:t>
                      </a:r>
                      <a:endParaRPr lang="en-US" sz="1600" dirty="0">
                        <a:latin typeface="+mj-lt"/>
                        <a:ea typeface="Calibri"/>
                        <a:cs typeface="Times New Roman"/>
                      </a:endParaRPr>
                    </a:p>
                  </a:txBody>
                  <a:tcPr marL="10319" marR="10319"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2"/>
          <p:cNvSpPr txBox="1"/>
          <p:nvPr/>
        </p:nvSpPr>
        <p:spPr>
          <a:xfrm>
            <a:off x="9340850" y="6532586"/>
            <a:ext cx="565150" cy="325414"/>
          </a:xfrm>
          <a:prstGeom prst="rect">
            <a:avLst/>
          </a:prstGeom>
          <a:solidFill>
            <a:srgbClr val="800000"/>
          </a:solidFill>
          <a:ln>
            <a:noFill/>
          </a:ln>
        </p:spPr>
        <p:txBody>
          <a:bodyPr anchor="ctr"/>
          <a:lstStyle/>
          <a:p>
            <a:pPr algn="r">
              <a:defRPr/>
            </a:pPr>
            <a:fld id="{114C6E34-41F4-4858-AAC3-00530A13927F}" type="slidenum">
              <a:rPr lang="en-US" sz="1200" b="1">
                <a:solidFill>
                  <a:prstClr val="white"/>
                </a:solidFill>
                <a:effectLst>
                  <a:outerShdw blurRad="38100" dist="38100" dir="2700000" algn="tl">
                    <a:srgbClr val="000000"/>
                  </a:outerShdw>
                </a:effectLst>
                <a:latin typeface="Arial" charset="0"/>
              </a:rPr>
              <a:pPr algn="r">
                <a:defRPr/>
              </a:pPr>
              <a:t>80</a:t>
            </a:fld>
            <a:endParaRPr lang="id-ID" sz="1000" b="1" dirty="0">
              <a:solidFill>
                <a:prstClr val="white"/>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802685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1775" y="642918"/>
          <a:ext cx="9436133" cy="2890288"/>
        </p:xfrm>
        <a:graphic>
          <a:graphicData uri="http://schemas.openxmlformats.org/drawingml/2006/table">
            <a:tbl>
              <a:tblPr/>
              <a:tblGrid>
                <a:gridCol w="877986"/>
                <a:gridCol w="8558147"/>
              </a:tblGrid>
              <a:tr h="261957">
                <a:tc>
                  <a:txBody>
                    <a:bodyPr/>
                    <a:lstStyle/>
                    <a:p>
                      <a:pPr marL="0" algn="ctr" defTabSz="914400" rtl="0" eaLnBrk="1" latinLnBrk="0" hangingPunct="1">
                        <a:lnSpc>
                          <a:spcPct val="115000"/>
                        </a:lnSpc>
                        <a:spcAft>
                          <a:spcPts val="0"/>
                        </a:spcAft>
                      </a:pPr>
                      <a:r>
                        <a:rPr lang="en-US" sz="1800" b="1" kern="1200" dirty="0" smtClean="0">
                          <a:solidFill>
                            <a:schemeClr val="tx1"/>
                          </a:solidFill>
                          <a:latin typeface="+mj-lt"/>
                          <a:ea typeface="Calibri"/>
                          <a:cs typeface="Times New Roman"/>
                        </a:rPr>
                        <a:t>5</a:t>
                      </a:r>
                      <a:endParaRPr lang="en-US" sz="1800" b="1" kern="1200" dirty="0">
                        <a:solidFill>
                          <a:schemeClr val="tx1"/>
                        </a:solidFill>
                        <a:latin typeface="+mj-lt"/>
                        <a:ea typeface="Calibri"/>
                        <a:cs typeface="Times New Roman"/>
                      </a:endParaRPr>
                    </a:p>
                  </a:txBody>
                  <a:tcPr marL="10319" marR="10319" marT="95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id-ID" sz="1800" b="1" kern="1200" dirty="0">
                          <a:solidFill>
                            <a:schemeClr val="tx1"/>
                          </a:solidFill>
                          <a:latin typeface="+mj-lt"/>
                          <a:ea typeface="Calibri"/>
                          <a:cs typeface="Times New Roman"/>
                        </a:rPr>
                        <a:t>KEPEMIMPINAN</a:t>
                      </a:r>
                      <a:r>
                        <a:rPr lang="en-US" sz="1800" b="1" kern="1200" dirty="0">
                          <a:solidFill>
                            <a:schemeClr val="tx1"/>
                          </a:solidFill>
                          <a:latin typeface="+mj-lt"/>
                          <a:ea typeface="Calibri"/>
                          <a:cs typeface="Times New Roman"/>
                        </a:rPr>
                        <a:t>, </a:t>
                      </a:r>
                      <a:r>
                        <a:rPr lang="id-ID" sz="1800" b="1" kern="1200" dirty="0">
                          <a:solidFill>
                            <a:schemeClr val="tx1"/>
                          </a:solidFill>
                          <a:latin typeface="+mj-lt"/>
                          <a:ea typeface="Calibri"/>
                          <a:cs typeface="Times New Roman"/>
                        </a:rPr>
                        <a:t>MANAJEMENPERUBAHAN</a:t>
                      </a:r>
                      <a:r>
                        <a:rPr lang="en-US" sz="1800" b="1" kern="1200" dirty="0">
                          <a:solidFill>
                            <a:schemeClr val="tx1"/>
                          </a:solidFill>
                          <a:latin typeface="+mj-lt"/>
                          <a:ea typeface="Calibri"/>
                          <a:cs typeface="Times New Roman"/>
                        </a:rPr>
                        <a:t> DAN BUDAYA SEKOLAH (8 JP)</a:t>
                      </a:r>
                    </a:p>
                  </a:txBody>
                  <a:tcPr marL="72000"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9800">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l" defTabSz="914400" rtl="0" eaLnBrk="1" latinLnBrk="0" hangingPunct="1">
                        <a:lnSpc>
                          <a:spcPct val="100000"/>
                        </a:lnSpc>
                        <a:spcAft>
                          <a:spcPts val="0"/>
                        </a:spcAft>
                        <a:buFont typeface="Arial" pitchFamily="34" charset="0"/>
                        <a:buChar char="•"/>
                        <a:tabLst>
                          <a:tab pos="177800" algn="l"/>
                        </a:tabLst>
                      </a:pPr>
                      <a:r>
                        <a:rPr lang="id-ID" sz="1600" kern="1200" dirty="0" smtClean="0">
                          <a:solidFill>
                            <a:schemeClr val="tx1"/>
                          </a:solidFill>
                          <a:effectLst/>
                          <a:latin typeface="+mj-lt"/>
                          <a:ea typeface="Times New Roman"/>
                          <a:cs typeface="Times New Roman"/>
                        </a:rPr>
                        <a:t>Kepemimpinan Pembelajaran</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00">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l" defTabSz="914400" rtl="0" eaLnBrk="1" latinLnBrk="0" hangingPunct="1">
                        <a:lnSpc>
                          <a:spcPct val="100000"/>
                        </a:lnSpc>
                        <a:spcAft>
                          <a:spcPts val="0"/>
                        </a:spcAft>
                        <a:buFont typeface="Arial" pitchFamily="34" charset="0"/>
                        <a:buChar char="•"/>
                        <a:tabLst>
                          <a:tab pos="177800" algn="l"/>
                        </a:tabLst>
                      </a:pPr>
                      <a:r>
                        <a:rPr lang="id-ID" sz="1600" kern="1200" dirty="0" smtClean="0">
                          <a:solidFill>
                            <a:schemeClr val="tx1"/>
                          </a:solidFill>
                          <a:effectLst/>
                          <a:latin typeface="+mj-lt"/>
                          <a:ea typeface="Times New Roman"/>
                          <a:cs typeface="Times New Roman"/>
                        </a:rPr>
                        <a:t>Manajemen Perubahan</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101">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l" defTabSz="914400" rtl="0" eaLnBrk="1" latinLnBrk="0" hangingPunct="1">
                        <a:lnSpc>
                          <a:spcPct val="100000"/>
                        </a:lnSpc>
                        <a:spcAft>
                          <a:spcPts val="0"/>
                        </a:spcAft>
                        <a:buFont typeface="Arial" pitchFamily="34" charset="0"/>
                        <a:buChar char="•"/>
                        <a:tabLst>
                          <a:tab pos="177800" algn="l"/>
                        </a:tabLst>
                      </a:pPr>
                      <a:r>
                        <a:rPr lang="id-ID" sz="1600" kern="1200" dirty="0" smtClean="0">
                          <a:solidFill>
                            <a:schemeClr val="tx1"/>
                          </a:solidFill>
                          <a:effectLst/>
                          <a:latin typeface="+mj-lt"/>
                          <a:ea typeface="Times New Roman"/>
                          <a:cs typeface="Times New Roman"/>
                        </a:rPr>
                        <a:t>Membangun Budaya Sekolah</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24">
                <a:tc>
                  <a:txBody>
                    <a:bodyPr/>
                    <a:lstStyle/>
                    <a:p>
                      <a:pPr marL="0" algn="ctr" defTabSz="914400" rtl="0" eaLnBrk="1" latinLnBrk="0" hangingPunct="1">
                        <a:lnSpc>
                          <a:spcPct val="115000"/>
                        </a:lnSpc>
                        <a:spcAft>
                          <a:spcPts val="0"/>
                        </a:spcAft>
                      </a:pPr>
                      <a:r>
                        <a:rPr lang="id-ID" sz="1800" b="1" kern="1200" dirty="0" smtClean="0">
                          <a:solidFill>
                            <a:schemeClr val="tx1"/>
                          </a:solidFill>
                          <a:latin typeface="+mj-lt"/>
                          <a:ea typeface="Calibri"/>
                          <a:cs typeface="Times New Roman"/>
                        </a:rPr>
                        <a:t>6</a:t>
                      </a:r>
                      <a:endParaRPr lang="en-US" sz="1800" b="1" kern="1200" dirty="0">
                        <a:solidFill>
                          <a:schemeClr val="tx1"/>
                        </a:solidFill>
                        <a:latin typeface="+mj-lt"/>
                        <a:ea typeface="Calibri"/>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en-US" sz="1800" b="1" kern="1200" dirty="0">
                          <a:solidFill>
                            <a:schemeClr val="tx1"/>
                          </a:solidFill>
                          <a:latin typeface="+mj-lt"/>
                          <a:ea typeface="Calibri"/>
                          <a:cs typeface="Times New Roman"/>
                        </a:rPr>
                        <a:t>PENDAMPINGAN IMPLEMENTASI KURIKULUM 2013</a:t>
                      </a:r>
                    </a:p>
                  </a:txBody>
                  <a:tcPr marL="72000"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9800">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l" defTabSz="914400" rtl="0" eaLnBrk="1" latinLnBrk="0" hangingPunct="1">
                        <a:lnSpc>
                          <a:spcPct val="100000"/>
                        </a:lnSpc>
                        <a:spcAft>
                          <a:spcPts val="0"/>
                        </a:spcAft>
                        <a:buFont typeface="Arial" pitchFamily="34" charset="0"/>
                        <a:buChar char="•"/>
                        <a:tabLst>
                          <a:tab pos="177800" algn="l"/>
                        </a:tabLst>
                      </a:pPr>
                      <a:r>
                        <a:rPr lang="id-ID" sz="1600" kern="1200" dirty="0" smtClean="0">
                          <a:solidFill>
                            <a:schemeClr val="tx1"/>
                          </a:solidFill>
                          <a:effectLst/>
                          <a:latin typeface="+mj-lt"/>
                          <a:ea typeface="Times New Roman"/>
                          <a:cs typeface="Times New Roman"/>
                        </a:rPr>
                        <a:t>Penjelasan Strategi Pendampingan</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00">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l" defTabSz="914400" rtl="0" eaLnBrk="1" latinLnBrk="0" hangingPunct="1">
                        <a:lnSpc>
                          <a:spcPct val="100000"/>
                        </a:lnSpc>
                        <a:spcAft>
                          <a:spcPts val="0"/>
                        </a:spcAft>
                        <a:buFont typeface="Arial" pitchFamily="34" charset="0"/>
                        <a:buChar char="•"/>
                        <a:tabLst>
                          <a:tab pos="177800" algn="l"/>
                        </a:tabLst>
                      </a:pPr>
                      <a:r>
                        <a:rPr lang="id-ID" sz="1600" kern="1200" dirty="0" smtClean="0">
                          <a:solidFill>
                            <a:schemeClr val="tx1"/>
                          </a:solidFill>
                          <a:effectLst/>
                          <a:latin typeface="+mj-lt"/>
                          <a:ea typeface="Times New Roman"/>
                          <a:cs typeface="Times New Roman"/>
                        </a:rPr>
                        <a:t>On The Job Learning</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00">
                <a:tc>
                  <a:txBody>
                    <a:bodyPr/>
                    <a:lstStyle/>
                    <a:p>
                      <a:pPr marL="0" algn="ctr" defTabSz="914400" rtl="0" eaLnBrk="1" latinLnBrk="0" hangingPunct="1">
                        <a:lnSpc>
                          <a:spcPct val="115000"/>
                        </a:lnSpc>
                        <a:spcAft>
                          <a:spcPts val="0"/>
                        </a:spcAft>
                      </a:pPr>
                      <a:r>
                        <a:rPr lang="id-ID" sz="1800" b="1" kern="1200" dirty="0" smtClean="0">
                          <a:solidFill>
                            <a:schemeClr val="tx1"/>
                          </a:solidFill>
                          <a:latin typeface="+mj-lt"/>
                          <a:ea typeface="Calibri"/>
                          <a:cs typeface="Times New Roman"/>
                        </a:rPr>
                        <a:t>7</a:t>
                      </a:r>
                      <a:endParaRPr lang="en-US" sz="1800" b="1" kern="1200" dirty="0">
                        <a:solidFill>
                          <a:schemeClr val="tx1"/>
                        </a:solidFill>
                        <a:latin typeface="+mj-lt"/>
                        <a:ea typeface="Calibri"/>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latinLnBrk="0" hangingPunct="1">
                        <a:lnSpc>
                          <a:spcPct val="115000"/>
                        </a:lnSpc>
                        <a:spcAft>
                          <a:spcPts val="0"/>
                        </a:spcAft>
                      </a:pPr>
                      <a:r>
                        <a:rPr lang="en-US" sz="1800" b="1" kern="1200" dirty="0">
                          <a:solidFill>
                            <a:schemeClr val="tx1"/>
                          </a:solidFill>
                          <a:latin typeface="+mj-lt"/>
                          <a:ea typeface="Calibri"/>
                          <a:cs typeface="Times New Roman"/>
                        </a:rPr>
                        <a:t>EVALUASI</a:t>
                      </a:r>
                      <a:r>
                        <a:rPr lang="id-ID" sz="1800" b="1" kern="1200" dirty="0">
                          <a:solidFill>
                            <a:schemeClr val="tx1"/>
                          </a:solidFill>
                          <a:latin typeface="+mj-lt"/>
                          <a:ea typeface="Calibri"/>
                          <a:cs typeface="Times New Roman"/>
                        </a:rPr>
                        <a:t> PESERTA</a:t>
                      </a:r>
                      <a:r>
                        <a:rPr lang="en-US" sz="1800" b="1" kern="1200" dirty="0">
                          <a:solidFill>
                            <a:schemeClr val="tx1"/>
                          </a:solidFill>
                          <a:latin typeface="+mj-lt"/>
                          <a:ea typeface="Calibri"/>
                          <a:cs typeface="Times New Roman"/>
                        </a:rPr>
                        <a:t> (4 JP)</a:t>
                      </a:r>
                    </a:p>
                  </a:txBody>
                  <a:tcPr marL="72000"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9800">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lvl="0" indent="-177800" algn="l" defTabSz="914400" rtl="0" eaLnBrk="1" latinLnBrk="0" hangingPunct="1">
                        <a:lnSpc>
                          <a:spcPct val="100000"/>
                        </a:lnSpc>
                        <a:spcAft>
                          <a:spcPts val="0"/>
                        </a:spcAft>
                        <a:buFont typeface="Arial" pitchFamily="34" charset="0"/>
                        <a:buChar char="•"/>
                        <a:tabLst>
                          <a:tab pos="177800" algn="l"/>
                        </a:tabLst>
                      </a:pPr>
                      <a:r>
                        <a:rPr lang="id-ID" sz="1600" kern="1200" dirty="0">
                          <a:solidFill>
                            <a:schemeClr val="tx1"/>
                          </a:solidFill>
                          <a:effectLst/>
                          <a:latin typeface="+mj-lt"/>
                          <a:ea typeface="Times New Roman"/>
                          <a:cs typeface="Times New Roman"/>
                        </a:rPr>
                        <a:t>Pre-test</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00">
                <a:tc>
                  <a:txBody>
                    <a:bodyPr/>
                    <a:lstStyle/>
                    <a:p>
                      <a:pPr marL="177800" indent="-177800" algn="ctr" defTabSz="914400" rtl="0" eaLnBrk="1" latinLnBrk="0" hangingPunct="1">
                        <a:lnSpc>
                          <a:spcPct val="100000"/>
                        </a:lnSpc>
                        <a:spcAft>
                          <a:spcPts val="0"/>
                        </a:spcAft>
                        <a:buFont typeface="Arial" pitchFamily="34" charset="0"/>
                        <a:buChar char="•"/>
                        <a:tabLst>
                          <a:tab pos="177800" algn="l"/>
                        </a:tabLst>
                      </a:pP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lvl="0" indent="-177800" algn="l" defTabSz="914400" rtl="0" eaLnBrk="1" latinLnBrk="0" hangingPunct="1">
                        <a:lnSpc>
                          <a:spcPct val="100000"/>
                        </a:lnSpc>
                        <a:spcAft>
                          <a:spcPts val="0"/>
                        </a:spcAft>
                        <a:buFont typeface="Arial" pitchFamily="34" charset="0"/>
                        <a:buChar char="•"/>
                        <a:tabLst>
                          <a:tab pos="177800" algn="l"/>
                        </a:tabLst>
                      </a:pPr>
                      <a:r>
                        <a:rPr lang="id-ID" sz="1600" kern="1200" dirty="0">
                          <a:solidFill>
                            <a:schemeClr val="tx1"/>
                          </a:solidFill>
                          <a:effectLst/>
                          <a:latin typeface="+mj-lt"/>
                          <a:ea typeface="Times New Roman"/>
                          <a:cs typeface="Times New Roman"/>
                        </a:rPr>
                        <a:t>Post-test</a:t>
                      </a:r>
                      <a:endParaRPr lang="en-US" sz="1600" kern="1200" dirty="0">
                        <a:solidFill>
                          <a:schemeClr val="tx1"/>
                        </a:solidFill>
                        <a:effectLst/>
                        <a:latin typeface="+mj-lt"/>
                        <a:ea typeface="Times New Roman"/>
                        <a:cs typeface="Times New Roman"/>
                      </a:endParaRPr>
                    </a:p>
                  </a:txBody>
                  <a:tcPr marL="10319" marR="10319" marT="95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2"/>
          <p:cNvSpPr txBox="1">
            <a:spLocks noChangeArrowheads="1"/>
          </p:cNvSpPr>
          <p:nvPr/>
        </p:nvSpPr>
        <p:spPr bwMode="auto">
          <a:xfrm>
            <a:off x="0" y="0"/>
            <a:ext cx="9906000" cy="369332"/>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AU" b="1" dirty="0" err="1" smtClean="0">
                <a:solidFill>
                  <a:schemeClr val="bg1"/>
                </a:solidFill>
              </a:rPr>
              <a:t>Materi</a:t>
            </a:r>
            <a:r>
              <a:rPr lang="en-AU" b="1" dirty="0" smtClean="0">
                <a:solidFill>
                  <a:schemeClr val="bg1"/>
                </a:solidFill>
              </a:rPr>
              <a:t> </a:t>
            </a:r>
            <a:r>
              <a:rPr lang="id-ID" b="1" dirty="0" smtClean="0">
                <a:solidFill>
                  <a:schemeClr val="bg1"/>
                </a:solidFill>
              </a:rPr>
              <a:t>Diklat Implementasi Kurikulum 2013</a:t>
            </a:r>
            <a:r>
              <a:rPr lang="en-AU" b="1" dirty="0" smtClean="0">
                <a:solidFill>
                  <a:schemeClr val="bg1"/>
                </a:solidFill>
              </a:rPr>
              <a:t>: </a:t>
            </a:r>
            <a:r>
              <a:rPr lang="en-US" b="1" dirty="0" err="1" smtClean="0">
                <a:solidFill>
                  <a:schemeClr val="bg1"/>
                </a:solidFill>
              </a:rPr>
              <a:t>Kepala</a:t>
            </a:r>
            <a:r>
              <a:rPr lang="en-US" b="1" dirty="0" smtClean="0">
                <a:solidFill>
                  <a:schemeClr val="bg1"/>
                </a:solidFill>
              </a:rPr>
              <a:t> </a:t>
            </a:r>
            <a:r>
              <a:rPr lang="en-US" b="1" dirty="0" err="1" smtClean="0">
                <a:solidFill>
                  <a:schemeClr val="bg1"/>
                </a:solidFill>
              </a:rPr>
              <a:t>Sekolah</a:t>
            </a:r>
            <a:r>
              <a:rPr lang="en-US" b="1" dirty="0" smtClean="0">
                <a:solidFill>
                  <a:schemeClr val="bg1"/>
                </a:solidFill>
              </a:rPr>
              <a:t>  SD</a:t>
            </a:r>
            <a:r>
              <a:rPr lang="id-ID" b="1" dirty="0" smtClean="0">
                <a:solidFill>
                  <a:schemeClr val="bg1"/>
                </a:solidFill>
              </a:rPr>
              <a:t> </a:t>
            </a:r>
            <a:r>
              <a:rPr lang="en-AU" b="1" dirty="0" smtClean="0">
                <a:solidFill>
                  <a:schemeClr val="bg1"/>
                </a:solidFill>
              </a:rPr>
              <a:t>d</a:t>
            </a:r>
            <a:r>
              <a:rPr lang="id-ID" b="1" dirty="0" smtClean="0">
                <a:solidFill>
                  <a:schemeClr val="bg1"/>
                </a:solidFill>
              </a:rPr>
              <a:t>an S</a:t>
            </a:r>
            <a:r>
              <a:rPr lang="en-AU" b="1" dirty="0" smtClean="0">
                <a:solidFill>
                  <a:schemeClr val="bg1"/>
                </a:solidFill>
              </a:rPr>
              <a:t>MP (</a:t>
            </a:r>
            <a:r>
              <a:rPr lang="en-AU" b="1" dirty="0" err="1" smtClean="0">
                <a:solidFill>
                  <a:schemeClr val="bg1"/>
                </a:solidFill>
              </a:rPr>
              <a:t>lanjutan</a:t>
            </a:r>
            <a:r>
              <a:rPr lang="en-AU" b="1" dirty="0" smtClean="0">
                <a:solidFill>
                  <a:schemeClr val="bg1"/>
                </a:solidFill>
              </a:rPr>
              <a:t>)</a:t>
            </a:r>
            <a:endParaRPr lang="en-US" dirty="0">
              <a:solidFill>
                <a:schemeClr val="bg1"/>
              </a:solidFill>
            </a:endParaRPr>
          </a:p>
        </p:txBody>
      </p:sp>
      <p:sp>
        <p:nvSpPr>
          <p:cNvPr id="5" name="TextBox 4"/>
          <p:cNvSpPr txBox="1"/>
          <p:nvPr/>
        </p:nvSpPr>
        <p:spPr>
          <a:xfrm>
            <a:off x="238092" y="3571876"/>
            <a:ext cx="4695131" cy="338554"/>
          </a:xfrm>
          <a:prstGeom prst="rect">
            <a:avLst/>
          </a:prstGeom>
          <a:noFill/>
        </p:spPr>
        <p:txBody>
          <a:bodyPr wrap="none" rtlCol="0">
            <a:spAutoFit/>
          </a:bodyPr>
          <a:lstStyle/>
          <a:p>
            <a:r>
              <a:rPr lang="en-AU" sz="1600" i="1" dirty="0" err="1" smtClean="0"/>
              <a:t>Catatan</a:t>
            </a:r>
            <a:r>
              <a:rPr lang="en-AU" sz="1600" i="1" dirty="0" smtClean="0"/>
              <a:t>: </a:t>
            </a:r>
            <a:r>
              <a:rPr lang="en-AU" sz="1600" i="1" dirty="0" err="1" smtClean="0"/>
              <a:t>Alokasi</a:t>
            </a:r>
            <a:r>
              <a:rPr lang="en-AU" sz="1600" i="1" dirty="0" smtClean="0"/>
              <a:t> jam </a:t>
            </a:r>
            <a:r>
              <a:rPr lang="en-AU" sz="1600" i="1" dirty="0" err="1" smtClean="0"/>
              <a:t>pelatihan</a:t>
            </a:r>
            <a:r>
              <a:rPr lang="en-AU" sz="1600" i="1" dirty="0" smtClean="0"/>
              <a:t> </a:t>
            </a:r>
            <a:r>
              <a:rPr lang="en-AU" sz="1600" i="1" dirty="0" err="1" smtClean="0"/>
              <a:t>kepala</a:t>
            </a:r>
            <a:r>
              <a:rPr lang="en-AU" sz="1600" i="1" dirty="0" smtClean="0"/>
              <a:t> </a:t>
            </a:r>
            <a:r>
              <a:rPr lang="en-AU" sz="1600" i="1" dirty="0" err="1" smtClean="0"/>
              <a:t>sekolah</a:t>
            </a:r>
            <a:r>
              <a:rPr lang="en-AU" sz="1600" i="1" dirty="0" smtClean="0"/>
              <a:t>: 70 Jam</a:t>
            </a:r>
            <a:endParaRPr lang="en-AU" sz="1600" i="1" dirty="0"/>
          </a:p>
        </p:txBody>
      </p:sp>
      <p:sp>
        <p:nvSpPr>
          <p:cNvPr id="6" name="Slide Number Placeholder 2"/>
          <p:cNvSpPr txBox="1"/>
          <p:nvPr/>
        </p:nvSpPr>
        <p:spPr>
          <a:xfrm>
            <a:off x="9340850" y="6532586"/>
            <a:ext cx="565150" cy="325414"/>
          </a:xfrm>
          <a:prstGeom prst="rect">
            <a:avLst/>
          </a:prstGeom>
          <a:solidFill>
            <a:srgbClr val="800000"/>
          </a:solidFill>
          <a:ln>
            <a:noFill/>
          </a:ln>
        </p:spPr>
        <p:txBody>
          <a:bodyPr anchor="ctr"/>
          <a:lstStyle/>
          <a:p>
            <a:pPr algn="r">
              <a:defRPr/>
            </a:pPr>
            <a:fld id="{114C6E34-41F4-4858-AAC3-00530A13927F}" type="slidenum">
              <a:rPr lang="en-US" sz="1200" b="1">
                <a:solidFill>
                  <a:prstClr val="white"/>
                </a:solidFill>
                <a:effectLst>
                  <a:outerShdw blurRad="38100" dist="38100" dir="2700000" algn="tl">
                    <a:srgbClr val="000000"/>
                  </a:outerShdw>
                </a:effectLst>
                <a:latin typeface="Arial" charset="0"/>
              </a:rPr>
              <a:pPr algn="r">
                <a:defRPr/>
              </a:pPr>
              <a:t>81</a:t>
            </a:fld>
            <a:endParaRPr lang="id-ID" sz="1000" b="1" dirty="0">
              <a:solidFill>
                <a:prstClr val="white"/>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8039246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71681"/>
            <a:ext cx="9906000" cy="2109545"/>
          </a:xfrm>
          <a:solidFill>
            <a:schemeClr val="accent5">
              <a:lumMod val="40000"/>
              <a:lumOff val="60000"/>
            </a:schemeClr>
          </a:solidFill>
        </p:spPr>
        <p:txBody>
          <a:bodyPr/>
          <a:lstStyle/>
          <a:p>
            <a:r>
              <a:rPr lang="id-ID" dirty="0" smtClean="0"/>
              <a:t>Terima Kasih </a:t>
            </a:r>
            <a:r>
              <a:rPr lang="en-AU" dirty="0" smtClean="0"/>
              <a:t/>
            </a:r>
            <a:br>
              <a:rPr lang="en-AU" dirty="0" smtClean="0"/>
            </a:br>
            <a:r>
              <a:rPr lang="id-ID" dirty="0" smtClean="0"/>
              <a:t>Semoga Memberikan Kemanfaatan</a:t>
            </a:r>
            <a:endParaRPr lang="id-ID" dirty="0"/>
          </a:p>
        </p:txBody>
      </p:sp>
      <p:sp>
        <p:nvSpPr>
          <p:cNvPr id="4" name="Slide Number Placeholder 2"/>
          <p:cNvSpPr txBox="1"/>
          <p:nvPr/>
        </p:nvSpPr>
        <p:spPr>
          <a:xfrm>
            <a:off x="9372606" y="6492897"/>
            <a:ext cx="533400" cy="365125"/>
          </a:xfrm>
          <a:prstGeom prst="rect">
            <a:avLst/>
          </a:prstGeom>
          <a:solidFill>
            <a:srgbClr val="800000"/>
          </a:solidFill>
          <a:ln>
            <a:noFill/>
          </a:ln>
        </p:spPr>
        <p:txBody>
          <a:bodyPr anchor="ctr"/>
          <a:lstStyle/>
          <a:p>
            <a:pPr algn="r" fontAlgn="auto">
              <a:spcBef>
                <a:spcPts val="0"/>
              </a:spcBef>
              <a:spcAft>
                <a:spcPts val="0"/>
              </a:spcAft>
              <a:defRPr/>
            </a:pPr>
            <a:fld id="{7E669813-E8E6-49A3-B94E-07F4A4A97DC9}"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82</a:t>
            </a:fld>
            <a:endParaRPr lang="id-ID" sz="1100" b="1" dirty="0">
              <a:solidFill>
                <a:schemeClr val="bg1"/>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19643997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14560"/>
            <a:ext cx="9906000" cy="1470025"/>
          </a:xfrm>
          <a:solidFill>
            <a:schemeClr val="tx2">
              <a:lumMod val="75000"/>
            </a:schemeClr>
          </a:solidFill>
        </p:spPr>
        <p:txBody>
          <a:bodyPr/>
          <a:lstStyle/>
          <a:p>
            <a:r>
              <a:rPr lang="en-AU" dirty="0" err="1" smtClean="0">
                <a:solidFill>
                  <a:schemeClr val="bg1"/>
                </a:solidFill>
              </a:rPr>
              <a:t>Beberapa</a:t>
            </a:r>
            <a:r>
              <a:rPr lang="en-AU" dirty="0" smtClean="0">
                <a:solidFill>
                  <a:schemeClr val="bg1"/>
                </a:solidFill>
              </a:rPr>
              <a:t> </a:t>
            </a:r>
            <a:r>
              <a:rPr lang="en-AU" dirty="0" err="1" smtClean="0">
                <a:solidFill>
                  <a:schemeClr val="bg1"/>
                </a:solidFill>
              </a:rPr>
              <a:t>Contoh</a:t>
            </a:r>
            <a:r>
              <a:rPr lang="en-AU" dirty="0" smtClean="0">
                <a:solidFill>
                  <a:schemeClr val="bg1"/>
                </a:solidFill>
              </a:rPr>
              <a:t> </a:t>
            </a:r>
            <a:r>
              <a:rPr lang="en-AU" dirty="0" err="1" smtClean="0">
                <a:solidFill>
                  <a:schemeClr val="bg1"/>
                </a:solidFill>
              </a:rPr>
              <a:t>Buku</a:t>
            </a:r>
            <a:endParaRPr lang="en-AU" dirty="0">
              <a:solidFill>
                <a:schemeClr val="bg1"/>
              </a:solidFill>
            </a:endParaRPr>
          </a:p>
        </p:txBody>
      </p:sp>
      <p:sp>
        <p:nvSpPr>
          <p:cNvPr id="3" name="Slide Number Placeholder 2"/>
          <p:cNvSpPr txBox="1"/>
          <p:nvPr/>
        </p:nvSpPr>
        <p:spPr>
          <a:xfrm>
            <a:off x="9372606" y="6492897"/>
            <a:ext cx="533400" cy="365125"/>
          </a:xfrm>
          <a:prstGeom prst="rect">
            <a:avLst/>
          </a:prstGeom>
          <a:solidFill>
            <a:srgbClr val="800000"/>
          </a:solidFill>
          <a:ln>
            <a:noFill/>
          </a:ln>
        </p:spPr>
        <p:txBody>
          <a:bodyPr anchor="ctr"/>
          <a:lstStyle/>
          <a:p>
            <a:pPr algn="r" fontAlgn="auto">
              <a:spcBef>
                <a:spcPts val="0"/>
              </a:spcBef>
              <a:spcAft>
                <a:spcPts val="0"/>
              </a:spcAft>
              <a:defRPr/>
            </a:pPr>
            <a:fld id="{7E669813-E8E6-49A3-B94E-07F4A4A97DC9}"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83</a:t>
            </a:fld>
            <a:endParaRPr lang="id-ID" sz="1100" b="1"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714356"/>
          </a:xfrm>
          <a:solidFill>
            <a:schemeClr val="accent5">
              <a:lumMod val="50000"/>
            </a:schemeClr>
          </a:solidFill>
        </p:spPr>
        <p:txBody>
          <a:bodyPr>
            <a:noAutofit/>
          </a:bodyPr>
          <a:lstStyle/>
          <a:p>
            <a:r>
              <a:rPr lang="en-AU" sz="3200" dirty="0" err="1" smtClean="0">
                <a:solidFill>
                  <a:schemeClr val="bg1"/>
                </a:solidFill>
              </a:rPr>
              <a:t>Beberapa</a:t>
            </a:r>
            <a:r>
              <a:rPr lang="en-AU" sz="3200" dirty="0" smtClean="0">
                <a:solidFill>
                  <a:schemeClr val="bg1"/>
                </a:solidFill>
              </a:rPr>
              <a:t> </a:t>
            </a:r>
            <a:r>
              <a:rPr lang="en-AU" sz="3200" dirty="0" err="1" smtClean="0">
                <a:solidFill>
                  <a:schemeClr val="bg1"/>
                </a:solidFill>
              </a:rPr>
              <a:t>Contoh</a:t>
            </a:r>
            <a:r>
              <a:rPr lang="en-AU" sz="3200" dirty="0" smtClean="0">
                <a:solidFill>
                  <a:schemeClr val="bg1"/>
                </a:solidFill>
              </a:rPr>
              <a:t> </a:t>
            </a:r>
            <a:r>
              <a:rPr lang="en-AU" sz="3200" dirty="0" err="1" smtClean="0">
                <a:solidFill>
                  <a:schemeClr val="bg1"/>
                </a:solidFill>
              </a:rPr>
              <a:t>Buku</a:t>
            </a:r>
            <a:endParaRPr lang="en-US" sz="3200" dirty="0">
              <a:solidFill>
                <a:schemeClr val="bg1"/>
              </a:solidFill>
            </a:endParaRPr>
          </a:p>
        </p:txBody>
      </p:sp>
      <p:sp>
        <p:nvSpPr>
          <p:cNvPr id="8"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F6C7006B-F4C5-4BD8-A393-0B0687CF065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84</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pic>
        <p:nvPicPr>
          <p:cNvPr id="260099" name="Picture 3"/>
          <p:cNvPicPr>
            <a:picLocks noChangeAspect="1" noChangeArrowheads="1"/>
          </p:cNvPicPr>
          <p:nvPr/>
        </p:nvPicPr>
        <p:blipFill>
          <a:blip r:embed="rId2" cstate="print"/>
          <a:srcRect/>
          <a:stretch>
            <a:fillRect/>
          </a:stretch>
        </p:blipFill>
        <p:spPr bwMode="auto">
          <a:xfrm>
            <a:off x="3839865" y="880610"/>
            <a:ext cx="2073283" cy="2780942"/>
          </a:xfrm>
          <a:prstGeom prst="rect">
            <a:avLst/>
          </a:prstGeom>
          <a:noFill/>
          <a:ln w="9525">
            <a:solidFill>
              <a:schemeClr val="accent6">
                <a:lumMod val="75000"/>
              </a:schemeClr>
            </a:solidFill>
            <a:miter lim="800000"/>
            <a:headEnd/>
            <a:tailEnd/>
          </a:ln>
          <a:effectLst/>
        </p:spPr>
      </p:pic>
      <p:pic>
        <p:nvPicPr>
          <p:cNvPr id="260101" name="Picture 5"/>
          <p:cNvPicPr>
            <a:picLocks noChangeAspect="1" noChangeArrowheads="1"/>
          </p:cNvPicPr>
          <p:nvPr/>
        </p:nvPicPr>
        <p:blipFill>
          <a:blip r:embed="rId3" cstate="print"/>
          <a:srcRect/>
          <a:stretch>
            <a:fillRect/>
          </a:stretch>
        </p:blipFill>
        <p:spPr bwMode="auto">
          <a:xfrm>
            <a:off x="7054575" y="880609"/>
            <a:ext cx="2073284" cy="2786082"/>
          </a:xfrm>
          <a:prstGeom prst="rect">
            <a:avLst/>
          </a:prstGeom>
          <a:noFill/>
          <a:ln w="9525">
            <a:solidFill>
              <a:schemeClr val="accent6">
                <a:lumMod val="75000"/>
              </a:schemeClr>
            </a:solidFill>
            <a:miter lim="800000"/>
            <a:headEnd/>
            <a:tailEnd/>
          </a:ln>
          <a:effectLst/>
        </p:spPr>
      </p:pic>
      <p:pic>
        <p:nvPicPr>
          <p:cNvPr id="260102" name="Picture 6"/>
          <p:cNvPicPr>
            <a:picLocks noChangeAspect="1" noChangeArrowheads="1"/>
          </p:cNvPicPr>
          <p:nvPr/>
        </p:nvPicPr>
        <p:blipFill>
          <a:blip r:embed="rId4" cstate="print"/>
          <a:srcRect/>
          <a:stretch>
            <a:fillRect/>
          </a:stretch>
        </p:blipFill>
        <p:spPr bwMode="auto">
          <a:xfrm>
            <a:off x="768030" y="3881005"/>
            <a:ext cx="2044441" cy="2714644"/>
          </a:xfrm>
          <a:prstGeom prst="rect">
            <a:avLst/>
          </a:prstGeom>
          <a:noFill/>
          <a:ln w="9525">
            <a:solidFill>
              <a:schemeClr val="accent6">
                <a:lumMod val="75000"/>
              </a:schemeClr>
            </a:solidFill>
            <a:miter lim="800000"/>
            <a:headEnd/>
            <a:tailEnd/>
          </a:ln>
          <a:effectLst/>
        </p:spPr>
      </p:pic>
      <p:pic>
        <p:nvPicPr>
          <p:cNvPr id="260103" name="Picture 7"/>
          <p:cNvPicPr>
            <a:picLocks noChangeAspect="1" noChangeArrowheads="1"/>
          </p:cNvPicPr>
          <p:nvPr/>
        </p:nvPicPr>
        <p:blipFill>
          <a:blip r:embed="rId5" cstate="print"/>
          <a:srcRect/>
          <a:stretch>
            <a:fillRect/>
          </a:stretch>
        </p:blipFill>
        <p:spPr bwMode="auto">
          <a:xfrm>
            <a:off x="3858302" y="3855367"/>
            <a:ext cx="2066086" cy="2773533"/>
          </a:xfrm>
          <a:prstGeom prst="rect">
            <a:avLst/>
          </a:prstGeom>
          <a:noFill/>
          <a:ln w="9525">
            <a:solidFill>
              <a:schemeClr val="accent6">
                <a:lumMod val="75000"/>
              </a:schemeClr>
            </a:solidFill>
            <a:miter lim="800000"/>
            <a:headEnd/>
            <a:tailEnd/>
          </a:ln>
          <a:effectLst/>
        </p:spPr>
      </p:pic>
      <p:pic>
        <p:nvPicPr>
          <p:cNvPr id="260105" name="Picture 9"/>
          <p:cNvPicPr>
            <a:picLocks noChangeAspect="1" noChangeArrowheads="1"/>
          </p:cNvPicPr>
          <p:nvPr/>
        </p:nvPicPr>
        <p:blipFill>
          <a:blip r:embed="rId6" cstate="print"/>
          <a:srcRect/>
          <a:stretch>
            <a:fillRect/>
          </a:stretch>
        </p:blipFill>
        <p:spPr bwMode="auto">
          <a:xfrm>
            <a:off x="7024702" y="3836964"/>
            <a:ext cx="2143140" cy="2878184"/>
          </a:xfrm>
          <a:prstGeom prst="rect">
            <a:avLst/>
          </a:prstGeom>
          <a:noFill/>
          <a:ln w="9525">
            <a:solidFill>
              <a:schemeClr val="accent6">
                <a:lumMod val="75000"/>
              </a:schemeClr>
            </a:solidFill>
            <a:miter lim="800000"/>
            <a:headEnd/>
            <a:tailEnd/>
          </a:ln>
          <a:effec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36" y="880610"/>
            <a:ext cx="2055290" cy="278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144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solidFill>
            <a:schemeClr val="accent5">
              <a:lumMod val="50000"/>
            </a:schemeClr>
          </a:solidFill>
        </p:spPr>
        <p:txBody>
          <a:bodyPr>
            <a:noAutofit/>
          </a:bodyPr>
          <a:lstStyle/>
          <a:p>
            <a:r>
              <a:rPr lang="id-ID" sz="2800" dirty="0" smtClean="0">
                <a:solidFill>
                  <a:schemeClr val="bg1"/>
                </a:solidFill>
              </a:rPr>
              <a:t>Contoh: Buku Kelas I SD</a:t>
            </a:r>
            <a:r>
              <a:rPr lang="en-AU" sz="2800" dirty="0" smtClean="0">
                <a:solidFill>
                  <a:schemeClr val="bg1"/>
                </a:solidFill>
              </a:rPr>
              <a:t>/MI </a:t>
            </a:r>
            <a:r>
              <a:rPr lang="en-AU" sz="2800" dirty="0" err="1" smtClean="0">
                <a:solidFill>
                  <a:schemeClr val="bg1"/>
                </a:solidFill>
              </a:rPr>
              <a:t>Tematik</a:t>
            </a:r>
            <a:r>
              <a:rPr lang="en-AU" sz="2800" dirty="0" smtClean="0">
                <a:solidFill>
                  <a:schemeClr val="bg1"/>
                </a:solidFill>
              </a:rPr>
              <a:t> </a:t>
            </a:r>
            <a:r>
              <a:rPr lang="en-AU" sz="2800" dirty="0" err="1" smtClean="0">
                <a:solidFill>
                  <a:schemeClr val="bg1"/>
                </a:solidFill>
              </a:rPr>
              <a:t>Terpadu</a:t>
            </a:r>
            <a:r>
              <a:rPr lang="en-AU" sz="2800" dirty="0" smtClean="0">
                <a:solidFill>
                  <a:schemeClr val="bg1"/>
                </a:solidFill>
              </a:rPr>
              <a:t/>
            </a:r>
            <a:br>
              <a:rPr lang="en-AU" sz="2800" dirty="0" smtClean="0">
                <a:solidFill>
                  <a:schemeClr val="bg1"/>
                </a:solidFill>
              </a:rPr>
            </a:br>
            <a:r>
              <a:rPr lang="en-AU" sz="2800" b="1" dirty="0" smtClean="0">
                <a:solidFill>
                  <a:schemeClr val="bg1"/>
                </a:solidFill>
              </a:rPr>
              <a:t>“</a:t>
            </a:r>
            <a:r>
              <a:rPr lang="en-AU" sz="2800" b="1" dirty="0" err="1" smtClean="0">
                <a:solidFill>
                  <a:schemeClr val="bg1"/>
                </a:solidFill>
              </a:rPr>
              <a:t>Diriku</a:t>
            </a:r>
            <a:r>
              <a:rPr lang="en-AU" sz="2800" b="1" dirty="0" smtClean="0">
                <a:solidFill>
                  <a:schemeClr val="bg1"/>
                </a:solidFill>
              </a:rPr>
              <a:t>”</a:t>
            </a:r>
            <a:endParaRPr lang="en-US" sz="2800" b="1" dirty="0">
              <a:solidFill>
                <a:schemeClr val="bg1"/>
              </a:solidFill>
            </a:endParaRPr>
          </a:p>
        </p:txBody>
      </p:sp>
      <p:sp>
        <p:nvSpPr>
          <p:cNvPr id="8"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F6C7006B-F4C5-4BD8-A393-0B0687CF065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85</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pic>
        <p:nvPicPr>
          <p:cNvPr id="261122" name="Picture 2"/>
          <p:cNvPicPr>
            <a:picLocks noChangeAspect="1" noChangeArrowheads="1"/>
          </p:cNvPicPr>
          <p:nvPr/>
        </p:nvPicPr>
        <p:blipFill>
          <a:blip r:embed="rId2" cstate="print"/>
          <a:srcRect/>
          <a:stretch>
            <a:fillRect/>
          </a:stretch>
        </p:blipFill>
        <p:spPr bwMode="auto">
          <a:xfrm>
            <a:off x="4738689" y="996685"/>
            <a:ext cx="4572032" cy="5718463"/>
          </a:xfrm>
          <a:prstGeom prst="rect">
            <a:avLst/>
          </a:prstGeom>
          <a:noFill/>
          <a:ln w="9525">
            <a:solidFill>
              <a:schemeClr val="accent6">
                <a:lumMod val="75000"/>
              </a:schemeClr>
            </a:solidFill>
            <a:miter lim="800000"/>
            <a:headEnd/>
            <a:tailEnd/>
          </a:ln>
          <a:effec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980728"/>
            <a:ext cx="4238095" cy="573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91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solidFill>
            <a:schemeClr val="accent5">
              <a:lumMod val="50000"/>
            </a:schemeClr>
          </a:solidFill>
        </p:spPr>
        <p:txBody>
          <a:bodyPr>
            <a:noAutofit/>
          </a:bodyPr>
          <a:lstStyle/>
          <a:p>
            <a:r>
              <a:rPr lang="id-ID" sz="2800" dirty="0" smtClean="0">
                <a:solidFill>
                  <a:schemeClr val="bg1"/>
                </a:solidFill>
              </a:rPr>
              <a:t>Contoh: Buku Pendidikan Agama Islam dan </a:t>
            </a:r>
            <a:br>
              <a:rPr lang="id-ID" sz="2800" dirty="0" smtClean="0">
                <a:solidFill>
                  <a:schemeClr val="bg1"/>
                </a:solidFill>
              </a:rPr>
            </a:br>
            <a:r>
              <a:rPr lang="id-ID" sz="2800" dirty="0" smtClean="0">
                <a:solidFill>
                  <a:schemeClr val="bg1"/>
                </a:solidFill>
              </a:rPr>
              <a:t>Budi Pekerti Kelas I SD</a:t>
            </a:r>
            <a:r>
              <a:rPr lang="en-AU" sz="2800" dirty="0" smtClean="0">
                <a:solidFill>
                  <a:schemeClr val="bg1"/>
                </a:solidFill>
              </a:rPr>
              <a:t>/MI</a:t>
            </a:r>
            <a:endParaRPr lang="en-US" sz="2800"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44" t="-1" b="-1552"/>
          <a:stretch/>
        </p:blipFill>
        <p:spPr>
          <a:xfrm>
            <a:off x="128465" y="980728"/>
            <a:ext cx="2965925" cy="4248472"/>
          </a:xfrm>
          <a:prstGeom prst="rect">
            <a:avLst/>
          </a:prstGeom>
          <a:ln>
            <a:solidFill>
              <a:schemeClr val="accent6">
                <a:lumMod val="50000"/>
              </a:schemeClr>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792"/>
          <a:stretch/>
        </p:blipFill>
        <p:spPr>
          <a:xfrm>
            <a:off x="3249860" y="1589914"/>
            <a:ext cx="2965146" cy="4400092"/>
          </a:xfrm>
          <a:prstGeom prst="rect">
            <a:avLst/>
          </a:prstGeom>
          <a:ln>
            <a:solidFill>
              <a:schemeClr val="accent6">
                <a:lumMod val="50000"/>
              </a:schemeClr>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518" t="-183" r="4147" b="1918"/>
          <a:stretch/>
        </p:blipFill>
        <p:spPr>
          <a:xfrm>
            <a:off x="6465167" y="1912806"/>
            <a:ext cx="3240361" cy="4612543"/>
          </a:xfrm>
          <a:prstGeom prst="rect">
            <a:avLst/>
          </a:prstGeom>
          <a:ln>
            <a:solidFill>
              <a:schemeClr val="accent6">
                <a:lumMod val="50000"/>
              </a:schemeClr>
            </a:solidFill>
          </a:ln>
        </p:spPr>
      </p:pic>
      <p:sp>
        <p:nvSpPr>
          <p:cNvPr id="11"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F6C7006B-F4C5-4BD8-A393-0B0687CF065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86</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
        <p:nvSpPr>
          <p:cNvPr id="3" name="TextBox 2"/>
          <p:cNvSpPr txBox="1"/>
          <p:nvPr/>
        </p:nvSpPr>
        <p:spPr>
          <a:xfrm>
            <a:off x="3181952" y="1124744"/>
            <a:ext cx="6811611" cy="400110"/>
          </a:xfrm>
          <a:prstGeom prst="rect">
            <a:avLst/>
          </a:prstGeom>
          <a:noFill/>
        </p:spPr>
        <p:txBody>
          <a:bodyPr wrap="square" rtlCol="0">
            <a:spAutoFit/>
          </a:bodyPr>
          <a:lstStyle/>
          <a:p>
            <a:r>
              <a:rPr lang="id-ID" sz="2000" b="1" dirty="0" smtClean="0">
                <a:solidFill>
                  <a:schemeClr val="accent1">
                    <a:lumMod val="50000"/>
                  </a:schemeClr>
                </a:solidFill>
              </a:rPr>
              <a:t>.. </a:t>
            </a:r>
            <a:r>
              <a:rPr lang="id-ID" sz="2000" b="1" dirty="0">
                <a:solidFill>
                  <a:schemeClr val="accent1">
                    <a:lumMod val="50000"/>
                  </a:schemeClr>
                </a:solidFill>
              </a:rPr>
              <a:t>m</a:t>
            </a:r>
            <a:r>
              <a:rPr lang="id-ID" sz="2000" b="1" dirty="0" smtClean="0">
                <a:solidFill>
                  <a:schemeClr val="accent1">
                    <a:lumMod val="50000"/>
                  </a:schemeClr>
                </a:solidFill>
              </a:rPr>
              <a:t>emperkuat kompetensi sikap spiritual dan sikap sosial ...</a:t>
            </a:r>
            <a:endParaRPr lang="en-US" sz="2000" b="1" dirty="0">
              <a:solidFill>
                <a:schemeClr val="accent1">
                  <a:lumMod val="50000"/>
                </a:schemeClr>
              </a:solidFill>
            </a:endParaRPr>
          </a:p>
        </p:txBody>
      </p:sp>
    </p:spTree>
    <p:extLst>
      <p:ext uri="{BB962C8B-B14F-4D97-AF65-F5344CB8AC3E}">
        <p14:creationId xmlns:p14="http://schemas.microsoft.com/office/powerpoint/2010/main" val="1155483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solidFill>
            <a:schemeClr val="accent5">
              <a:lumMod val="50000"/>
            </a:schemeClr>
          </a:solidFill>
        </p:spPr>
        <p:txBody>
          <a:bodyPr>
            <a:noAutofit/>
          </a:bodyPr>
          <a:lstStyle/>
          <a:p>
            <a:r>
              <a:rPr lang="id-ID" sz="2800" dirty="0" smtClean="0">
                <a:solidFill>
                  <a:schemeClr val="bg1"/>
                </a:solidFill>
              </a:rPr>
              <a:t>Contoh: Buku Pendidikan Agama Islam dan </a:t>
            </a:r>
            <a:br>
              <a:rPr lang="id-ID" sz="2800" dirty="0" smtClean="0">
                <a:solidFill>
                  <a:schemeClr val="bg1"/>
                </a:solidFill>
              </a:rPr>
            </a:br>
            <a:r>
              <a:rPr lang="id-ID" sz="2800" dirty="0" smtClean="0">
                <a:solidFill>
                  <a:schemeClr val="bg1"/>
                </a:solidFill>
              </a:rPr>
              <a:t>Budi Pekerti Kelas I SD</a:t>
            </a:r>
            <a:r>
              <a:rPr lang="en-AU" sz="2800" dirty="0" smtClean="0">
                <a:solidFill>
                  <a:schemeClr val="bg1"/>
                </a:solidFill>
              </a:rPr>
              <a:t>/MI</a:t>
            </a:r>
            <a:r>
              <a:rPr lang="id-ID" sz="2800" dirty="0" smtClean="0">
                <a:solidFill>
                  <a:schemeClr val="bg1"/>
                </a:solidFill>
              </a:rPr>
              <a:t> </a:t>
            </a:r>
            <a:r>
              <a:rPr lang="id-ID" sz="2400" dirty="0" smtClean="0">
                <a:solidFill>
                  <a:schemeClr val="bg1"/>
                </a:solidFill>
              </a:rPr>
              <a:t>(lanjutan)</a:t>
            </a:r>
            <a:endParaRPr lang="en-US" sz="2800"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264" b="1918"/>
          <a:stretch/>
        </p:blipFill>
        <p:spPr>
          <a:xfrm>
            <a:off x="682300" y="1046506"/>
            <a:ext cx="3740915" cy="5474500"/>
          </a:xfrm>
          <a:prstGeom prst="rect">
            <a:avLst/>
          </a:prstGeom>
          <a:ln>
            <a:solidFill>
              <a:schemeClr val="accent6">
                <a:lumMod val="50000"/>
              </a:schemeClr>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900" b="1369"/>
          <a:stretch/>
        </p:blipFill>
        <p:spPr>
          <a:xfrm>
            <a:off x="5257624" y="1052736"/>
            <a:ext cx="3817165" cy="5468270"/>
          </a:xfrm>
          <a:prstGeom prst="rect">
            <a:avLst/>
          </a:prstGeom>
          <a:ln>
            <a:solidFill>
              <a:schemeClr val="accent6">
                <a:lumMod val="50000"/>
              </a:schemeClr>
            </a:solidFill>
          </a:ln>
        </p:spPr>
      </p:pic>
      <p:sp>
        <p:nvSpPr>
          <p:cNvPr id="8"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F6C7006B-F4C5-4BD8-A393-0B0687CF065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87</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spTree>
    <p:extLst>
      <p:ext uri="{BB962C8B-B14F-4D97-AF65-F5344CB8AC3E}">
        <p14:creationId xmlns:p14="http://schemas.microsoft.com/office/powerpoint/2010/main" val="36158965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solidFill>
            <a:schemeClr val="accent5">
              <a:lumMod val="50000"/>
            </a:schemeClr>
          </a:solidFill>
        </p:spPr>
        <p:txBody>
          <a:bodyPr>
            <a:noAutofit/>
          </a:bodyPr>
          <a:lstStyle/>
          <a:p>
            <a:r>
              <a:rPr lang="id-ID" sz="2800" dirty="0" smtClean="0">
                <a:solidFill>
                  <a:schemeClr val="bg1"/>
                </a:solidFill>
              </a:rPr>
              <a:t>Contoh: </a:t>
            </a:r>
            <a:r>
              <a:rPr lang="en-AU" sz="2800" dirty="0" err="1" smtClean="0">
                <a:solidFill>
                  <a:schemeClr val="bg1"/>
                </a:solidFill>
              </a:rPr>
              <a:t>Buku</a:t>
            </a:r>
            <a:r>
              <a:rPr lang="en-AU" sz="2800" dirty="0" smtClean="0">
                <a:solidFill>
                  <a:schemeClr val="bg1"/>
                </a:solidFill>
              </a:rPr>
              <a:t> SMP/MTs </a:t>
            </a:r>
            <a:r>
              <a:rPr lang="en-AU" sz="2800" dirty="0" err="1" smtClean="0">
                <a:solidFill>
                  <a:schemeClr val="bg1"/>
                </a:solidFill>
              </a:rPr>
              <a:t>Kelas</a:t>
            </a:r>
            <a:r>
              <a:rPr lang="en-AU" sz="2800" dirty="0" smtClean="0">
                <a:solidFill>
                  <a:schemeClr val="bg1"/>
                </a:solidFill>
              </a:rPr>
              <a:t> VII</a:t>
            </a:r>
            <a:endParaRPr lang="en-US" sz="2800" dirty="0">
              <a:solidFill>
                <a:schemeClr val="bg1"/>
              </a:solidFill>
            </a:endParaRPr>
          </a:p>
        </p:txBody>
      </p:sp>
      <p:sp>
        <p:nvSpPr>
          <p:cNvPr id="11" name="Slide Number Placeholder 2"/>
          <p:cNvSpPr txBox="1"/>
          <p:nvPr/>
        </p:nvSpPr>
        <p:spPr>
          <a:xfrm>
            <a:off x="9372603" y="6492881"/>
            <a:ext cx="533400" cy="365125"/>
          </a:xfrm>
          <a:prstGeom prst="rect">
            <a:avLst/>
          </a:prstGeom>
          <a:solidFill>
            <a:srgbClr val="800000"/>
          </a:solidFill>
          <a:ln>
            <a:noFill/>
          </a:ln>
        </p:spPr>
        <p:txBody>
          <a:bodyPr anchor="ctr"/>
          <a:lstStyle/>
          <a:p>
            <a:pPr algn="r" fontAlgn="auto">
              <a:spcBef>
                <a:spcPts val="0"/>
              </a:spcBef>
              <a:spcAft>
                <a:spcPts val="0"/>
              </a:spcAft>
              <a:defRPr/>
            </a:pPr>
            <a:fld id="{F6C7006B-F4C5-4BD8-A393-0B0687CF065D}" type="slidenum">
              <a:rPr lang="en-US" sz="1600" b="1">
                <a:solidFill>
                  <a:schemeClr val="bg1"/>
                </a:solidFill>
                <a:effectLst>
                  <a:outerShdw blurRad="38100" dist="38100" dir="2700000" algn="tl">
                    <a:srgbClr val="000000"/>
                  </a:outerShdw>
                </a:effectLst>
                <a:latin typeface="Calibri" pitchFamily="34" charset="0"/>
                <a:cs typeface="Arial" pitchFamily="34" charset="0"/>
              </a:rPr>
              <a:pPr algn="r" fontAlgn="auto">
                <a:spcBef>
                  <a:spcPts val="0"/>
                </a:spcBef>
                <a:spcAft>
                  <a:spcPts val="0"/>
                </a:spcAft>
                <a:defRPr/>
              </a:pPr>
              <a:t>88</a:t>
            </a:fld>
            <a:endParaRPr lang="id-ID" sz="1100" b="1" dirty="0">
              <a:solidFill>
                <a:schemeClr val="bg1"/>
              </a:solidFill>
              <a:effectLst>
                <a:outerShdw blurRad="38100" dist="38100" dir="2700000" algn="tl">
                  <a:srgbClr val="000000"/>
                </a:outerShdw>
              </a:effectLst>
              <a:latin typeface="Calibri" pitchFamily="34" charset="0"/>
              <a:cs typeface="Arial" pitchFamily="34" charset="0"/>
            </a:endParaRPr>
          </a:p>
        </p:txBody>
      </p:sp>
      <p:pic>
        <p:nvPicPr>
          <p:cNvPr id="116738" name="Picture 2"/>
          <p:cNvPicPr>
            <a:picLocks noChangeAspect="1" noChangeArrowheads="1"/>
          </p:cNvPicPr>
          <p:nvPr/>
        </p:nvPicPr>
        <p:blipFill>
          <a:blip r:embed="rId2" cstate="print"/>
          <a:srcRect/>
          <a:stretch>
            <a:fillRect/>
          </a:stretch>
        </p:blipFill>
        <p:spPr bwMode="auto">
          <a:xfrm>
            <a:off x="500844" y="1285861"/>
            <a:ext cx="3109773" cy="3934778"/>
          </a:xfrm>
          <a:prstGeom prst="rect">
            <a:avLst/>
          </a:prstGeom>
          <a:noFill/>
          <a:ln w="9525">
            <a:solidFill>
              <a:schemeClr val="accent6">
                <a:lumMod val="50000"/>
              </a:schemeClr>
            </a:solidFill>
            <a:miter lim="800000"/>
            <a:headEnd/>
            <a:tailEnd/>
          </a:ln>
          <a:effectLst/>
        </p:spPr>
      </p:pic>
      <p:pic>
        <p:nvPicPr>
          <p:cNvPr id="116740" name="Picture 4"/>
          <p:cNvPicPr>
            <a:picLocks noChangeAspect="1" noChangeArrowheads="1"/>
          </p:cNvPicPr>
          <p:nvPr/>
        </p:nvPicPr>
        <p:blipFill>
          <a:blip r:embed="rId3" cstate="print"/>
          <a:srcRect/>
          <a:stretch>
            <a:fillRect/>
          </a:stretch>
        </p:blipFill>
        <p:spPr bwMode="auto">
          <a:xfrm>
            <a:off x="3523140" y="1823277"/>
            <a:ext cx="2741443" cy="3820302"/>
          </a:xfrm>
          <a:prstGeom prst="rect">
            <a:avLst/>
          </a:prstGeom>
          <a:noFill/>
          <a:ln w="9525">
            <a:solidFill>
              <a:schemeClr val="accent6">
                <a:lumMod val="50000"/>
              </a:schemeClr>
            </a:solidFill>
            <a:miter lim="800000"/>
            <a:headEnd/>
            <a:tailEnd/>
          </a:ln>
          <a:effectLst/>
        </p:spPr>
      </p:pic>
      <p:pic>
        <p:nvPicPr>
          <p:cNvPr id="116741" name="Picture 5"/>
          <p:cNvPicPr>
            <a:picLocks noChangeAspect="1" noChangeArrowheads="1"/>
          </p:cNvPicPr>
          <p:nvPr/>
        </p:nvPicPr>
        <p:blipFill>
          <a:blip r:embed="rId4" cstate="print"/>
          <a:srcRect/>
          <a:stretch>
            <a:fillRect/>
          </a:stretch>
        </p:blipFill>
        <p:spPr bwMode="auto">
          <a:xfrm>
            <a:off x="6237784" y="2357431"/>
            <a:ext cx="2933004" cy="3857651"/>
          </a:xfrm>
          <a:prstGeom prst="rect">
            <a:avLst/>
          </a:prstGeom>
          <a:noFill/>
          <a:ln w="9525">
            <a:solidFill>
              <a:schemeClr val="accent6">
                <a:lumMod val="50000"/>
              </a:schemeClr>
            </a:solidFill>
            <a:miter lim="800000"/>
            <a:headEnd/>
            <a:tailEnd/>
          </a:ln>
          <a:effectLst/>
        </p:spPr>
      </p:pic>
    </p:spTree>
    <p:extLst>
      <p:ext uri="{BB962C8B-B14F-4D97-AF65-F5344CB8AC3E}">
        <p14:creationId xmlns:p14="http://schemas.microsoft.com/office/powerpoint/2010/main" val="1155483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
            <a:ext cx="9906000" cy="500063"/>
          </a:xfrm>
        </p:spPr>
        <p:txBody>
          <a:bodyPr vert="horz" lIns="91440" tIns="45720" rIns="91440" bIns="45720" rtlCol="0" anchor="ctr">
            <a:normAutofit fontScale="90000"/>
          </a:bodyPr>
          <a:lstStyle/>
          <a:p>
            <a:r>
              <a:rPr lang="en-AU" sz="2900" b="1" dirty="0" err="1" smtClean="0">
                <a:solidFill>
                  <a:schemeClr val="accent5">
                    <a:lumMod val="50000"/>
                  </a:schemeClr>
                </a:solidFill>
              </a:rPr>
              <a:t>Global Creativity Index dan Global Competitiveness Index, 2011</a:t>
            </a:r>
          </a:p>
        </p:txBody>
      </p:sp>
      <p:pic>
        <p:nvPicPr>
          <p:cNvPr id="3075" name="Picture 2"/>
          <p:cNvPicPr>
            <a:picLocks noChangeAspect="1" noChangeArrowheads="1"/>
          </p:cNvPicPr>
          <p:nvPr/>
        </p:nvPicPr>
        <p:blipFill>
          <a:blip r:embed="rId2"/>
          <a:srcRect t="1134" r="-2438"/>
          <a:stretch>
            <a:fillRect/>
          </a:stretch>
        </p:blipFill>
        <p:spPr bwMode="auto">
          <a:xfrm>
            <a:off x="154785" y="714380"/>
            <a:ext cx="9751219" cy="5643563"/>
          </a:xfrm>
          <a:prstGeom prst="rect">
            <a:avLst/>
          </a:prstGeom>
          <a:noFill/>
          <a:ln w="9525">
            <a:noFill/>
            <a:miter lim="800000"/>
            <a:headEnd/>
            <a:tailEnd/>
          </a:ln>
        </p:spPr>
      </p:pic>
      <p:sp>
        <p:nvSpPr>
          <p:cNvPr id="3076" name="TextBox 3"/>
          <p:cNvSpPr txBox="1">
            <a:spLocks noChangeArrowheads="1"/>
          </p:cNvSpPr>
          <p:nvPr/>
        </p:nvSpPr>
        <p:spPr bwMode="auto">
          <a:xfrm>
            <a:off x="392909" y="6261120"/>
            <a:ext cx="4083169" cy="261610"/>
          </a:xfrm>
          <a:prstGeom prst="rect">
            <a:avLst/>
          </a:prstGeom>
          <a:noFill/>
          <a:ln w="9525">
            <a:noFill/>
            <a:miter lim="800000"/>
            <a:headEnd/>
            <a:tailEnd/>
          </a:ln>
        </p:spPr>
        <p:txBody>
          <a:bodyPr wrap="none">
            <a:spAutoFit/>
          </a:bodyPr>
          <a:lstStyle/>
          <a:p>
            <a:r>
              <a:rPr lang="en-AU" sz="1100" dirty="0" err="1">
                <a:latin typeface="Calibri" pitchFamily="34" charset="0"/>
              </a:rPr>
              <a:t>Sumber</a:t>
            </a:r>
            <a:r>
              <a:rPr lang="en-AU" sz="1100" dirty="0">
                <a:latin typeface="Calibri" pitchFamily="34" charset="0"/>
              </a:rPr>
              <a:t>: Martin Prosperity Institute </a:t>
            </a:r>
            <a:r>
              <a:rPr lang="en-AU" sz="1100" dirty="0" smtClean="0">
                <a:latin typeface="Calibri" pitchFamily="34" charset="0"/>
              </a:rPr>
              <a:t>2011 </a:t>
            </a:r>
            <a:r>
              <a:rPr lang="en-AU" sz="1100" dirty="0" err="1" smtClean="0">
                <a:latin typeface="Calibri" pitchFamily="34" charset="0"/>
              </a:rPr>
              <a:t>dan</a:t>
            </a:r>
            <a:r>
              <a:rPr lang="en-AU" sz="1100" dirty="0" smtClean="0">
                <a:latin typeface="Calibri" pitchFamily="34" charset="0"/>
              </a:rPr>
              <a:t> Richard Florida (2012)</a:t>
            </a:r>
            <a:endParaRPr lang="en-AU" sz="1100" dirty="0">
              <a:latin typeface="Calibri" pitchFamily="34" charset="0"/>
            </a:endParaRPr>
          </a:p>
        </p:txBody>
      </p:sp>
      <p:sp>
        <p:nvSpPr>
          <p:cNvPr id="6" name="Slide Number Placeholder 2"/>
          <p:cNvSpPr txBox="1"/>
          <p:nvPr/>
        </p:nvSpPr>
        <p:spPr>
          <a:xfrm>
            <a:off x="9335029" y="6492882"/>
            <a:ext cx="577850" cy="365125"/>
          </a:xfrm>
          <a:prstGeom prst="rect">
            <a:avLst/>
          </a:prstGeom>
          <a:solidFill>
            <a:srgbClr val="800000"/>
          </a:solidFill>
          <a:ln>
            <a:noFill/>
          </a:ln>
        </p:spPr>
        <p:txBody>
          <a:bodyPr anchor="ctr"/>
          <a:lstStyle/>
          <a:p>
            <a:pPr algn="r" fontAlgn="auto">
              <a:spcBef>
                <a:spcPts val="0"/>
              </a:spcBef>
              <a:spcAft>
                <a:spcPts val="0"/>
              </a:spcAft>
              <a:defRPr/>
            </a:pPr>
            <a:fld id="{DE983972-B5AF-448D-A591-B18F40E49FA1}" type="slidenum">
              <a:rPr lang="en-US" sz="1600" b="1">
                <a:solidFill>
                  <a:schemeClr val="bg1"/>
                </a:solidFill>
                <a:effectLst>
                  <a:outerShdw blurRad="38100" dist="38100" dir="2700000" algn="tl">
                    <a:srgbClr val="000000"/>
                  </a:outerShdw>
                </a:effectLst>
                <a:latin typeface="Calibri" pitchFamily="34" charset="0"/>
                <a:cs typeface="+mn-cs"/>
              </a:rPr>
              <a:pPr algn="r" fontAlgn="auto">
                <a:spcBef>
                  <a:spcPts val="0"/>
                </a:spcBef>
                <a:spcAft>
                  <a:spcPts val="0"/>
                </a:spcAft>
                <a:defRPr/>
              </a:pPr>
              <a:t>9</a:t>
            </a:fld>
            <a:endParaRPr lang="id-ID" sz="1100" b="1" dirty="0">
              <a:solidFill>
                <a:schemeClr val="bg1"/>
              </a:solidFill>
              <a:effectLst>
                <a:outerShdw blurRad="38100" dist="38100" dir="2700000" algn="tl">
                  <a:srgbClr val="000000"/>
                </a:outerShdw>
              </a:effectLst>
              <a:latin typeface="Calibri" pitchFamily="34" charset="0"/>
              <a:cs typeface="+mn-cs"/>
            </a:endParaRPr>
          </a:p>
        </p:txBody>
      </p:sp>
      <p:cxnSp>
        <p:nvCxnSpPr>
          <p:cNvPr id="7" name="Straight Connector 6"/>
          <p:cNvCxnSpPr/>
          <p:nvPr/>
        </p:nvCxnSpPr>
        <p:spPr>
          <a:xfrm>
            <a:off x="0" y="619125"/>
            <a:ext cx="99060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380968" y="6546872"/>
            <a:ext cx="8358246" cy="261610"/>
          </a:xfrm>
          <a:prstGeom prst="rect">
            <a:avLst/>
          </a:prstGeom>
          <a:noFill/>
        </p:spPr>
        <p:txBody>
          <a:bodyPr wrap="square" rtlCol="0">
            <a:spAutoFit/>
          </a:bodyPr>
          <a:lstStyle/>
          <a:p>
            <a:r>
              <a:rPr lang="en-AU" sz="1100" dirty="0" smtClean="0"/>
              <a:t>Global Creativity Index (GCI)  </a:t>
            </a:r>
            <a:r>
              <a:rPr lang="en-AU" sz="1100" dirty="0" err="1" smtClean="0"/>
              <a:t>terdiri</a:t>
            </a:r>
            <a:r>
              <a:rPr lang="en-AU" sz="1100" dirty="0" smtClean="0"/>
              <a:t> </a:t>
            </a:r>
            <a:r>
              <a:rPr lang="en-AU" sz="1100" dirty="0" err="1" smtClean="0"/>
              <a:t>dari</a:t>
            </a:r>
            <a:r>
              <a:rPr lang="en-AU" sz="1100" dirty="0" smtClean="0"/>
              <a:t> 3 </a:t>
            </a:r>
            <a:r>
              <a:rPr lang="en-AU" sz="1100" dirty="0" err="1" smtClean="0"/>
              <a:t>komponen</a:t>
            </a:r>
            <a:r>
              <a:rPr lang="en-AU" sz="1100" dirty="0" smtClean="0"/>
              <a:t> </a:t>
            </a:r>
            <a:r>
              <a:rPr lang="en-AU" sz="1100" dirty="0" err="1" smtClean="0"/>
              <a:t>utama</a:t>
            </a:r>
            <a:r>
              <a:rPr lang="en-AU" sz="1100" dirty="0" smtClean="0"/>
              <a:t>:  (1) </a:t>
            </a:r>
            <a:r>
              <a:rPr lang="en-AU" sz="1100" i="1" dirty="0" smtClean="0"/>
              <a:t>talent</a:t>
            </a:r>
            <a:r>
              <a:rPr lang="en-AU" sz="1100" dirty="0" smtClean="0"/>
              <a:t>, (2) </a:t>
            </a:r>
            <a:r>
              <a:rPr lang="en-AU" sz="1100" i="1" dirty="0" smtClean="0"/>
              <a:t>technology </a:t>
            </a:r>
            <a:r>
              <a:rPr lang="en-AU" sz="1100" dirty="0" smtClean="0"/>
              <a:t>, </a:t>
            </a:r>
            <a:r>
              <a:rPr lang="en-AU" sz="1100" dirty="0" err="1" smtClean="0"/>
              <a:t>dan</a:t>
            </a:r>
            <a:r>
              <a:rPr lang="en-AU" sz="1100" dirty="0" smtClean="0"/>
              <a:t> (3)  </a:t>
            </a:r>
            <a:r>
              <a:rPr lang="en-AU" sz="1100" i="1" dirty="0" smtClean="0"/>
              <a:t>tolerance </a:t>
            </a:r>
            <a:r>
              <a:rPr lang="en-AU" sz="1100" dirty="0" smtClean="0"/>
              <a:t>. </a:t>
            </a:r>
            <a:endParaRPr lang="en-AU" sz="1100" dirty="0"/>
          </a:p>
        </p:txBody>
      </p:sp>
      <p:sp>
        <p:nvSpPr>
          <p:cNvPr id="10" name="Rectangle 9"/>
          <p:cNvSpPr/>
          <p:nvPr/>
        </p:nvSpPr>
        <p:spPr>
          <a:xfrm>
            <a:off x="1523976" y="785794"/>
            <a:ext cx="285752" cy="4929222"/>
          </a:xfrm>
          <a:prstGeom prst="rect">
            <a:avLst/>
          </a:prstGeom>
          <a:noFill/>
          <a:ln w="63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1507354" y="3748002"/>
            <a:ext cx="428628" cy="428628"/>
          </a:xfrm>
          <a:prstGeom prst="ellipse">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1111</TotalTime>
  <Words>5632</Words>
  <Application>Microsoft Office PowerPoint</Application>
  <PresentationFormat>A4 Paper (210x297 mm)</PresentationFormat>
  <Paragraphs>1435</Paragraphs>
  <Slides>88</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1" baseType="lpstr">
      <vt:lpstr>Office Theme</vt:lpstr>
      <vt:lpstr>1_Office Theme</vt:lpstr>
      <vt:lpstr>think-cell Slide</vt:lpstr>
      <vt:lpstr>PowerPoint Presentation</vt:lpstr>
      <vt:lpstr>PowerPoint Presentation</vt:lpstr>
      <vt:lpstr>PowerPoint Presentation</vt:lpstr>
      <vt:lpstr>PowerPoint Presentation</vt:lpstr>
      <vt:lpstr>Peningkatan Education Equity &amp; Performance </vt:lpstr>
      <vt:lpstr>PowerPoint Presentation</vt:lpstr>
      <vt:lpstr>PowerPoint Presentation</vt:lpstr>
      <vt:lpstr>Tren Permintaan terhadap Tenaga Terampil di Negara Maju</vt:lpstr>
      <vt:lpstr>Global Creativity Index dan Global Competitiveness Index, 2011</vt:lpstr>
      <vt:lpstr>PowerPoint Presentation</vt:lpstr>
      <vt:lpstr>Human Development Report 2013</vt:lpstr>
      <vt:lpstr>PowerPoint Presentation</vt:lpstr>
      <vt:lpstr>PowerPoint Presentation</vt:lpstr>
      <vt:lpstr>Distribusi Angka Putus Sekolah Tahun 2011: Penduduk Usia 7-18 Tahun</vt:lpstr>
      <vt:lpstr>PowerPoint Presentation</vt:lpstr>
      <vt:lpstr>PowerPoint Presentation</vt:lpstr>
      <vt:lpstr>PowerPoint Presentation</vt:lpstr>
      <vt:lpstr>Tujuan Pendidikan Nasional (Pasal 3 UU No 20 Sisdiknas Tahun 2003)</vt:lpstr>
      <vt:lpstr>Keterkaitan Kompetensi Lulusan antar Jenjang Pendidikan</vt:lpstr>
      <vt:lpstr>Keterkaitan antara Kompetensi Lulusan, Kompetensi Dasar dan  Matapelajaran untuk SD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Prosedur Penyusunan Kompetensi Dasar Kurikulum 2013</vt:lpstr>
      <vt:lpstr>PowerPoint Presentation</vt:lpstr>
      <vt:lpstr>PowerPoint Presentation</vt:lpstr>
      <vt:lpstr>Perubahan untuk Semua Mata Pelajaran</vt:lpstr>
      <vt:lpstr>Ilmu Pengetahuan Sosial</vt:lpstr>
      <vt:lpstr>Ilmu Pengetahuan Alam</vt:lpstr>
      <vt:lpstr>Matematika</vt:lpstr>
      <vt:lpstr>Bahasa Indonesia/Inggris</vt:lpstr>
      <vt:lpstr>Pendidikan Pancasila dan Kewarganegaran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Materi Pelatihan Pelatihan Guru Implementasi Kurikulum 2013  (Semester I) </vt:lpstr>
      <vt:lpstr>Materi Pelatihan Pelatihan Guru Implementasi Kurikulum 2013  (Semester II) </vt:lpstr>
      <vt:lpstr>PowerPoint Presentation</vt:lpstr>
      <vt:lpstr>PowerPoint Presentation</vt:lpstr>
      <vt:lpstr>Terima Kasih  Semoga Memberikan Kemanfaatan</vt:lpstr>
      <vt:lpstr>Beberapa Contoh Buku</vt:lpstr>
      <vt:lpstr>Beberapa Contoh Buku</vt:lpstr>
      <vt:lpstr>Contoh: Buku Kelas I SD/MI Tematik Terpadu “Diriku”</vt:lpstr>
      <vt:lpstr>Contoh: Buku Pendidikan Agama Islam dan  Budi Pekerti Kelas I SD/MI</vt:lpstr>
      <vt:lpstr>Contoh: Buku Pendidikan Agama Islam dan  Budi Pekerti Kelas I SD/MI (lanjutan)</vt:lpstr>
      <vt:lpstr>Contoh: Buku SMP/MTs Kelas VII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rifan</dc:creator>
  <cp:lastModifiedBy>User</cp:lastModifiedBy>
  <cp:revision>107</cp:revision>
  <dcterms:created xsi:type="dcterms:W3CDTF">2013-02-13T03:52:14Z</dcterms:created>
  <dcterms:modified xsi:type="dcterms:W3CDTF">2013-05-04T02:21:25Z</dcterms:modified>
</cp:coreProperties>
</file>